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3"/>
  </p:notesMasterIdLst>
  <p:sldIdLst>
    <p:sldId id="257" r:id="rId2"/>
    <p:sldId id="258" r:id="rId3"/>
    <p:sldId id="270" r:id="rId4"/>
    <p:sldId id="260" r:id="rId5"/>
    <p:sldId id="269" r:id="rId6"/>
    <p:sldId id="263" r:id="rId7"/>
    <p:sldId id="262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8" autoAdjust="0"/>
    <p:restoredTop sz="94660"/>
  </p:normalViewPr>
  <p:slideViewPr>
    <p:cSldViewPr>
      <p:cViewPr varScale="1">
        <p:scale>
          <a:sx n="85" d="100"/>
          <a:sy n="85" d="100"/>
        </p:scale>
        <p:origin x="-105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652931-863D-4168-956C-D918519608BF}" type="datetimeFigureOut">
              <a:rPr lang="en-US" smtClean="0"/>
              <a:pPr/>
              <a:t>5/27/2014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CD19B8-BAE1-4338-8F8E-10360C3F5F53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9339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ED986-F398-414A-9D38-378CAB0B8191}" type="datetimeFigureOut">
              <a:rPr lang="it-IT" smtClean="0"/>
              <a:pPr/>
              <a:t>27/05/2014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28F54-F2D4-4BC5-ADC2-2AAA9E13F3B8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ED986-F398-414A-9D38-378CAB0B8191}" type="datetimeFigureOut">
              <a:rPr lang="it-IT" smtClean="0"/>
              <a:pPr/>
              <a:t>27/05/2014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28F54-F2D4-4BC5-ADC2-2AAA9E13F3B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ED986-F398-414A-9D38-378CAB0B8191}" type="datetimeFigureOut">
              <a:rPr lang="it-IT" smtClean="0"/>
              <a:pPr/>
              <a:t>27/05/2014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28F54-F2D4-4BC5-ADC2-2AAA9E13F3B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ED986-F398-414A-9D38-378CAB0B8191}" type="datetimeFigureOut">
              <a:rPr lang="it-IT" smtClean="0"/>
              <a:pPr/>
              <a:t>27/05/2014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28F54-F2D4-4BC5-ADC2-2AAA9E13F3B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ED986-F398-414A-9D38-378CAB0B8191}" type="datetimeFigureOut">
              <a:rPr lang="it-IT" smtClean="0"/>
              <a:pPr/>
              <a:t>27/05/2014</a:t>
            </a:fld>
            <a:endParaRPr lang="it-IT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28F54-F2D4-4BC5-ADC2-2AAA9E13F3B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ED986-F398-414A-9D38-378CAB0B8191}" type="datetimeFigureOut">
              <a:rPr lang="it-IT" smtClean="0"/>
              <a:pPr/>
              <a:t>27/05/2014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28F54-F2D4-4BC5-ADC2-2AAA9E13F3B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ED986-F398-414A-9D38-378CAB0B8191}" type="datetimeFigureOut">
              <a:rPr lang="it-IT" smtClean="0"/>
              <a:pPr/>
              <a:t>27/05/2014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28F54-F2D4-4BC5-ADC2-2AAA9E13F3B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ED986-F398-414A-9D38-378CAB0B8191}" type="datetimeFigureOut">
              <a:rPr lang="it-IT" smtClean="0"/>
              <a:pPr/>
              <a:t>27/05/2014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28F54-F2D4-4BC5-ADC2-2AAA9E13F3B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ED986-F398-414A-9D38-378CAB0B8191}" type="datetimeFigureOut">
              <a:rPr lang="it-IT" smtClean="0"/>
              <a:pPr/>
              <a:t>27/05/2014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28F54-F2D4-4BC5-ADC2-2AAA9E13F3B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ED986-F398-414A-9D38-378CAB0B8191}" type="datetimeFigureOut">
              <a:rPr lang="it-IT" smtClean="0"/>
              <a:pPr/>
              <a:t>27/05/2014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28F54-F2D4-4BC5-ADC2-2AAA9E13F3B8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ED986-F398-414A-9D38-378CAB0B8191}" type="datetimeFigureOut">
              <a:rPr lang="it-IT" smtClean="0"/>
              <a:pPr/>
              <a:t>27/05/2014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28F54-F2D4-4BC5-ADC2-2AAA9E13F3B8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5FED986-F398-414A-9D38-378CAB0B8191}" type="datetimeFigureOut">
              <a:rPr lang="it-IT" smtClean="0"/>
              <a:pPr/>
              <a:t>27/05/2014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7228F54-F2D4-4BC5-ADC2-2AAA9E13F3B8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0" y="116632"/>
            <a:ext cx="63245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err="1" smtClean="0"/>
              <a:t>University</a:t>
            </a:r>
            <a:r>
              <a:rPr lang="it-IT" b="1" dirty="0" smtClean="0"/>
              <a:t> of  </a:t>
            </a:r>
            <a:r>
              <a:rPr lang="it-IT" b="1" dirty="0" err="1" smtClean="0"/>
              <a:t>Padua</a:t>
            </a:r>
            <a:endParaRPr lang="it-IT" b="1" dirty="0" smtClean="0"/>
          </a:p>
          <a:p>
            <a:r>
              <a:rPr lang="it-IT" b="1" dirty="0" err="1" smtClean="0"/>
              <a:t>Forest</a:t>
            </a:r>
            <a:r>
              <a:rPr lang="it-IT" b="1" dirty="0" smtClean="0"/>
              <a:t> and </a:t>
            </a:r>
            <a:r>
              <a:rPr lang="it-IT" b="1" dirty="0" err="1" smtClean="0"/>
              <a:t>Environmental</a:t>
            </a:r>
            <a:r>
              <a:rPr lang="it-IT" b="1" dirty="0" smtClean="0"/>
              <a:t> </a:t>
            </a:r>
            <a:r>
              <a:rPr lang="it-IT" b="1" dirty="0" err="1" smtClean="0"/>
              <a:t>Sciences</a:t>
            </a:r>
            <a:endParaRPr lang="it-IT" b="1" dirty="0" smtClean="0"/>
          </a:p>
          <a:p>
            <a:r>
              <a:rPr lang="it-IT" b="1" dirty="0" err="1" smtClean="0"/>
              <a:t>Course:Forest</a:t>
            </a:r>
            <a:r>
              <a:rPr lang="it-IT" b="1" dirty="0" smtClean="0"/>
              <a:t> </a:t>
            </a:r>
            <a:r>
              <a:rPr lang="it-IT" b="1" dirty="0" err="1"/>
              <a:t>ecosystem</a:t>
            </a:r>
            <a:r>
              <a:rPr lang="it-IT" b="1" dirty="0"/>
              <a:t> and global </a:t>
            </a:r>
            <a:r>
              <a:rPr lang="it-IT" b="1" dirty="0" err="1"/>
              <a:t>changes</a:t>
            </a:r>
            <a:endParaRPr lang="it-IT" b="1" dirty="0"/>
          </a:p>
          <a:p>
            <a:r>
              <a:rPr lang="it-IT" b="1" dirty="0" err="1"/>
              <a:t>Student</a:t>
            </a:r>
            <a:r>
              <a:rPr lang="it-IT" b="1" dirty="0"/>
              <a:t>: Giulia Lo Re</a:t>
            </a:r>
          </a:p>
          <a:p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23082" y="4293096"/>
            <a:ext cx="91209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sz="2000" b="1" dirty="0"/>
              <a:t>Temperate </a:t>
            </a:r>
            <a:r>
              <a:rPr lang="it-IT" sz="2000" b="1" dirty="0" err="1"/>
              <a:t>rainforest</a:t>
            </a:r>
            <a:r>
              <a:rPr lang="it-IT" sz="2000" b="1" dirty="0"/>
              <a:t> </a:t>
            </a:r>
            <a:r>
              <a:rPr lang="it-IT" sz="2000" b="1" dirty="0" err="1"/>
              <a:t>response</a:t>
            </a:r>
            <a:r>
              <a:rPr lang="it-IT" sz="2000" b="1" dirty="0"/>
              <a:t> to </a:t>
            </a:r>
            <a:r>
              <a:rPr lang="it-IT" sz="2000" b="1" dirty="0" err="1"/>
              <a:t>climate</a:t>
            </a:r>
            <a:r>
              <a:rPr lang="it-IT" sz="2000" b="1" dirty="0"/>
              <a:t> </a:t>
            </a:r>
            <a:r>
              <a:rPr lang="it-IT" sz="2000" b="1" dirty="0" err="1"/>
              <a:t>change</a:t>
            </a:r>
            <a:r>
              <a:rPr lang="it-IT" sz="2000" b="1" dirty="0"/>
              <a:t> and </a:t>
            </a:r>
            <a:r>
              <a:rPr lang="it-IT" sz="2000" b="1" dirty="0" err="1"/>
              <a:t>disturbance</a:t>
            </a:r>
            <a:r>
              <a:rPr lang="it-IT" sz="2000" b="1" dirty="0"/>
              <a:t> agents in </a:t>
            </a:r>
            <a:r>
              <a:rPr lang="it-IT" sz="2000" b="1" dirty="0" err="1"/>
              <a:t>northwestern</a:t>
            </a:r>
            <a:r>
              <a:rPr lang="it-IT" sz="2000" b="1" dirty="0"/>
              <a:t> Patagonia(41ºS) over the last 2600 </a:t>
            </a:r>
            <a:r>
              <a:rPr lang="it-IT" sz="2000" b="1" dirty="0" err="1"/>
              <a:t>years</a:t>
            </a:r>
            <a:r>
              <a:rPr lang="it-IT" sz="2000" b="1" dirty="0"/>
              <a:t>.</a:t>
            </a:r>
          </a:p>
          <a:p>
            <a:pPr algn="just"/>
            <a:endParaRPr lang="it-IT" sz="2000" b="1" dirty="0"/>
          </a:p>
          <a:p>
            <a:pPr algn="just"/>
            <a:r>
              <a:rPr lang="it-IT" sz="2000" b="1" dirty="0"/>
              <a:t>Ignacio </a:t>
            </a:r>
            <a:r>
              <a:rPr lang="it-IT" sz="2000" b="1" dirty="0" err="1"/>
              <a:t>A.jara</a:t>
            </a:r>
            <a:r>
              <a:rPr lang="it-IT" sz="2000" b="1" dirty="0"/>
              <a:t>, Patricio </a:t>
            </a:r>
            <a:r>
              <a:rPr lang="it-IT" sz="2000" b="1" dirty="0" err="1"/>
              <a:t>I.Moreno</a:t>
            </a:r>
            <a:r>
              <a:rPr lang="it-IT" sz="2000" b="1" dirty="0"/>
              <a:t>, 2011</a:t>
            </a:r>
          </a:p>
        </p:txBody>
      </p:sp>
    </p:spTree>
    <p:extLst>
      <p:ext uri="{BB962C8B-B14F-4D97-AF65-F5344CB8AC3E}">
        <p14:creationId xmlns:p14="http://schemas.microsoft.com/office/powerpoint/2010/main" xmlns="" val="354666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alphaModFix amt="58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219903" y="379066"/>
            <a:ext cx="2340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i="1" dirty="0" smtClean="0"/>
              <a:t>   CONCLUSION</a:t>
            </a:r>
            <a:endParaRPr lang="en-US" b="1" i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755576" y="1484784"/>
            <a:ext cx="770485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 err="1" smtClean="0"/>
              <a:t>Relatively</a:t>
            </a:r>
            <a:r>
              <a:rPr lang="it-IT" dirty="0" smtClean="0"/>
              <a:t> </a:t>
            </a:r>
            <a:r>
              <a:rPr lang="it-IT" dirty="0" err="1" smtClean="0"/>
              <a:t>warm</a:t>
            </a:r>
            <a:r>
              <a:rPr lang="it-IT" dirty="0" smtClean="0"/>
              <a:t>/dry </a:t>
            </a:r>
            <a:r>
              <a:rPr lang="it-IT" dirty="0" err="1" smtClean="0"/>
              <a:t>confitions</a:t>
            </a:r>
            <a:r>
              <a:rPr lang="it-IT" dirty="0" smtClean="0"/>
              <a:t> with high </a:t>
            </a:r>
            <a:r>
              <a:rPr lang="it-IT" dirty="0" err="1" smtClean="0"/>
              <a:t>fire</a:t>
            </a:r>
            <a:r>
              <a:rPr lang="it-IT" dirty="0" smtClean="0"/>
              <a:t> </a:t>
            </a:r>
            <a:r>
              <a:rPr lang="it-IT" dirty="0" err="1" smtClean="0"/>
              <a:t>activity</a:t>
            </a:r>
            <a:r>
              <a:rPr lang="it-IT" dirty="0" smtClean="0"/>
              <a:t> </a:t>
            </a:r>
            <a:r>
              <a:rPr lang="it-IT" dirty="0" err="1" smtClean="0"/>
              <a:t>between</a:t>
            </a:r>
            <a:r>
              <a:rPr lang="it-IT" dirty="0" smtClean="0"/>
              <a:t> 1900 and 2600 </a:t>
            </a:r>
            <a:r>
              <a:rPr lang="it-IT" dirty="0" err="1" smtClean="0"/>
              <a:t>cal</a:t>
            </a:r>
            <a:r>
              <a:rPr lang="it-IT" dirty="0" smtClean="0"/>
              <a:t> </a:t>
            </a:r>
            <a:r>
              <a:rPr lang="it-IT" dirty="0" err="1" smtClean="0"/>
              <a:t>yr</a:t>
            </a:r>
            <a:r>
              <a:rPr lang="it-IT" dirty="0" smtClean="0"/>
              <a:t> BP;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 smtClean="0"/>
              <a:t>A </a:t>
            </a:r>
            <a:r>
              <a:rPr lang="it-IT" dirty="0" err="1" smtClean="0"/>
              <a:t>period</a:t>
            </a:r>
            <a:r>
              <a:rPr lang="it-IT" dirty="0" smtClean="0"/>
              <a:t> with high </a:t>
            </a:r>
            <a:r>
              <a:rPr lang="it-IT" dirty="0" err="1" smtClean="0"/>
              <a:t>frequency</a:t>
            </a:r>
            <a:r>
              <a:rPr lang="it-IT" dirty="0" smtClean="0"/>
              <a:t> of </a:t>
            </a:r>
            <a:r>
              <a:rPr lang="it-IT" dirty="0" err="1" smtClean="0"/>
              <a:t>volcanic</a:t>
            </a:r>
            <a:r>
              <a:rPr lang="it-IT" dirty="0" smtClean="0"/>
              <a:t> </a:t>
            </a:r>
            <a:r>
              <a:rPr lang="it-IT" dirty="0" err="1" smtClean="0"/>
              <a:t>eruptions</a:t>
            </a:r>
            <a:r>
              <a:rPr lang="it-IT" dirty="0" smtClean="0"/>
              <a:t> and </a:t>
            </a:r>
            <a:r>
              <a:rPr lang="it-IT" dirty="0" err="1" smtClean="0"/>
              <a:t>local</a:t>
            </a:r>
            <a:r>
              <a:rPr lang="it-IT" dirty="0" smtClean="0"/>
              <a:t> </a:t>
            </a:r>
            <a:r>
              <a:rPr lang="it-IT" dirty="0" err="1" smtClean="0"/>
              <a:t>fires</a:t>
            </a:r>
            <a:r>
              <a:rPr lang="it-IT" dirty="0"/>
              <a:t> </a:t>
            </a:r>
            <a:r>
              <a:rPr lang="it-IT" dirty="0" err="1"/>
              <a:t>between</a:t>
            </a:r>
            <a:r>
              <a:rPr lang="it-IT" dirty="0"/>
              <a:t> </a:t>
            </a:r>
            <a:r>
              <a:rPr lang="it-IT" dirty="0" smtClean="0"/>
              <a:t>1100 and 1500 </a:t>
            </a:r>
            <a:r>
              <a:rPr lang="it-IT" dirty="0" err="1"/>
              <a:t>cal</a:t>
            </a:r>
            <a:r>
              <a:rPr lang="it-IT" dirty="0"/>
              <a:t> </a:t>
            </a:r>
            <a:r>
              <a:rPr lang="it-IT" dirty="0" err="1"/>
              <a:t>yr</a:t>
            </a:r>
            <a:r>
              <a:rPr lang="it-IT" dirty="0"/>
              <a:t> </a:t>
            </a:r>
            <a:r>
              <a:rPr lang="it-IT" dirty="0" smtClean="0"/>
              <a:t>BP;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 err="1" smtClean="0"/>
              <a:t>Overall</a:t>
            </a:r>
            <a:r>
              <a:rPr lang="it-IT" dirty="0" smtClean="0"/>
              <a:t> </a:t>
            </a:r>
            <a:r>
              <a:rPr lang="it-IT" dirty="0" err="1" smtClean="0"/>
              <a:t>cold</a:t>
            </a:r>
            <a:r>
              <a:rPr lang="it-IT" dirty="0" smtClean="0"/>
              <a:t>/</a:t>
            </a:r>
            <a:r>
              <a:rPr lang="it-IT" dirty="0" err="1" smtClean="0"/>
              <a:t>wet</a:t>
            </a:r>
            <a:r>
              <a:rPr lang="it-IT" dirty="0" smtClean="0"/>
              <a:t> </a:t>
            </a:r>
            <a:r>
              <a:rPr lang="it-IT" dirty="0" err="1" smtClean="0"/>
              <a:t>conditions</a:t>
            </a:r>
            <a:r>
              <a:rPr lang="it-IT" dirty="0" smtClean="0"/>
              <a:t> and </a:t>
            </a:r>
            <a:r>
              <a:rPr lang="it-IT" dirty="0" err="1" smtClean="0"/>
              <a:t>low</a:t>
            </a:r>
            <a:r>
              <a:rPr lang="it-IT" dirty="0" smtClean="0"/>
              <a:t> </a:t>
            </a:r>
            <a:r>
              <a:rPr lang="it-IT" dirty="0" err="1" smtClean="0"/>
              <a:t>fire</a:t>
            </a:r>
            <a:r>
              <a:rPr lang="it-IT" dirty="0" smtClean="0"/>
              <a:t> </a:t>
            </a:r>
            <a:r>
              <a:rPr lang="it-IT" dirty="0" err="1" smtClean="0"/>
              <a:t>acticvity</a:t>
            </a:r>
            <a:r>
              <a:rPr lang="it-IT" dirty="0" smtClean="0"/>
              <a:t> from 340 and 430 </a:t>
            </a:r>
            <a:r>
              <a:rPr lang="it-IT" dirty="0" err="1" smtClean="0"/>
              <a:t>cal</a:t>
            </a:r>
            <a:r>
              <a:rPr lang="it-IT" dirty="0" smtClean="0"/>
              <a:t> </a:t>
            </a:r>
            <a:r>
              <a:rPr lang="it-IT" dirty="0" err="1" smtClean="0"/>
              <a:t>yr</a:t>
            </a:r>
            <a:r>
              <a:rPr lang="it-IT" dirty="0" smtClean="0"/>
              <a:t> BP;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 smtClean="0"/>
              <a:t>The </a:t>
            </a:r>
            <a:r>
              <a:rPr lang="it-IT" dirty="0" err="1" smtClean="0"/>
              <a:t>volcanic</a:t>
            </a:r>
            <a:r>
              <a:rPr lang="it-IT" dirty="0" smtClean="0"/>
              <a:t> and </a:t>
            </a:r>
            <a:r>
              <a:rPr lang="it-IT" dirty="0" err="1" smtClean="0"/>
              <a:t>fire</a:t>
            </a:r>
            <a:r>
              <a:rPr lang="it-IT" dirty="0" smtClean="0"/>
              <a:t> </a:t>
            </a:r>
            <a:r>
              <a:rPr lang="it-IT" dirty="0" err="1" smtClean="0"/>
              <a:t>diturbance</a:t>
            </a:r>
            <a:r>
              <a:rPr lang="it-IT" dirty="0" smtClean="0"/>
              <a:t> </a:t>
            </a:r>
            <a:r>
              <a:rPr lang="it-IT" dirty="0" err="1" smtClean="0"/>
              <a:t>were</a:t>
            </a:r>
            <a:r>
              <a:rPr lang="it-IT" dirty="0" smtClean="0"/>
              <a:t> </a:t>
            </a:r>
            <a:r>
              <a:rPr lang="it-IT" dirty="0" err="1" smtClean="0"/>
              <a:t>key</a:t>
            </a:r>
            <a:r>
              <a:rPr lang="it-IT" dirty="0" smtClean="0"/>
              <a:t> drivers of the </a:t>
            </a:r>
            <a:r>
              <a:rPr lang="it-IT" dirty="0" err="1" smtClean="0"/>
              <a:t>structure,composition</a:t>
            </a:r>
            <a:r>
              <a:rPr lang="it-IT" dirty="0" smtClean="0"/>
              <a:t> and </a:t>
            </a:r>
            <a:r>
              <a:rPr lang="it-IT" dirty="0" err="1" smtClean="0"/>
              <a:t>maintenance</a:t>
            </a:r>
            <a:r>
              <a:rPr lang="it-IT" dirty="0" smtClean="0"/>
              <a:t> of the </a:t>
            </a:r>
            <a:r>
              <a:rPr lang="it-IT" dirty="0" err="1" smtClean="0"/>
              <a:t>lowland</a:t>
            </a:r>
            <a:r>
              <a:rPr lang="it-IT" dirty="0" smtClean="0"/>
              <a:t> </a:t>
            </a:r>
            <a:r>
              <a:rPr lang="it-IT" dirty="0" err="1" smtClean="0"/>
              <a:t>vegetation</a:t>
            </a:r>
            <a:r>
              <a:rPr lang="it-IT" dirty="0" smtClean="0"/>
              <a:t> </a:t>
            </a:r>
            <a:r>
              <a:rPr lang="it-IT" dirty="0" err="1" smtClean="0"/>
              <a:t>at</a:t>
            </a:r>
            <a:r>
              <a:rPr lang="it-IT" dirty="0" smtClean="0"/>
              <a:t> </a:t>
            </a:r>
            <a:r>
              <a:rPr lang="it-IT" dirty="0" err="1" smtClean="0"/>
              <a:t>centennial</a:t>
            </a:r>
            <a:r>
              <a:rPr lang="it-IT" dirty="0" smtClean="0"/>
              <a:t>-time-scale</a:t>
            </a:r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 algn="just">
              <a:lnSpc>
                <a:spcPct val="150000"/>
              </a:lnSpc>
            </a:pPr>
            <a:r>
              <a:rPr lang="it-IT" b="1" dirty="0" err="1" smtClean="0"/>
              <a:t>These</a:t>
            </a:r>
            <a:r>
              <a:rPr lang="it-IT" b="1" dirty="0" smtClean="0"/>
              <a:t> </a:t>
            </a:r>
            <a:r>
              <a:rPr lang="it-IT" b="1" dirty="0" err="1" smtClean="0"/>
              <a:t>changes</a:t>
            </a:r>
            <a:r>
              <a:rPr lang="it-IT" b="1" dirty="0" smtClean="0"/>
              <a:t> </a:t>
            </a:r>
            <a:r>
              <a:rPr lang="it-IT" b="1" dirty="0" err="1" smtClean="0"/>
              <a:t>have</a:t>
            </a:r>
            <a:r>
              <a:rPr lang="it-IT" b="1" dirty="0" smtClean="0"/>
              <a:t> </a:t>
            </a:r>
            <a:r>
              <a:rPr lang="it-IT" b="1" dirty="0" err="1" smtClean="0"/>
              <a:t>been</a:t>
            </a:r>
            <a:r>
              <a:rPr lang="it-IT" b="1" dirty="0" smtClean="0"/>
              <a:t> </a:t>
            </a:r>
            <a:r>
              <a:rPr lang="it-IT" b="1" dirty="0" err="1" smtClean="0"/>
              <a:t>interpreted</a:t>
            </a:r>
            <a:r>
              <a:rPr lang="it-IT" b="1" dirty="0" smtClean="0"/>
              <a:t> </a:t>
            </a:r>
            <a:r>
              <a:rPr lang="it-IT" b="1" dirty="0" err="1" smtClean="0"/>
              <a:t>as</a:t>
            </a:r>
            <a:r>
              <a:rPr lang="it-IT" b="1" dirty="0" smtClean="0"/>
              <a:t> a </a:t>
            </a:r>
            <a:r>
              <a:rPr lang="it-IT" b="1" dirty="0" err="1" smtClean="0"/>
              <a:t>response</a:t>
            </a:r>
            <a:r>
              <a:rPr lang="it-IT" b="1" dirty="0" smtClean="0"/>
              <a:t> of </a:t>
            </a:r>
            <a:r>
              <a:rPr lang="it-IT" b="1" dirty="0" err="1" smtClean="0"/>
              <a:t>variation</a:t>
            </a:r>
            <a:r>
              <a:rPr lang="it-IT" b="1" dirty="0" smtClean="0"/>
              <a:t> in the </a:t>
            </a:r>
            <a:r>
              <a:rPr lang="it-IT" b="1" dirty="0" err="1" smtClean="0"/>
              <a:t>positon</a:t>
            </a:r>
            <a:r>
              <a:rPr lang="it-IT" b="1" dirty="0" smtClean="0"/>
              <a:t>  and/or </a:t>
            </a:r>
            <a:r>
              <a:rPr lang="it-IT" b="1" dirty="0" err="1" smtClean="0"/>
              <a:t>strength</a:t>
            </a:r>
            <a:r>
              <a:rPr lang="it-IT" b="1" dirty="0" smtClean="0"/>
              <a:t> of the </a:t>
            </a:r>
            <a:r>
              <a:rPr lang="it-IT" b="1" dirty="0"/>
              <a:t>S</a:t>
            </a:r>
            <a:r>
              <a:rPr lang="it-IT" b="1" dirty="0" smtClean="0"/>
              <a:t>outhern </a:t>
            </a:r>
            <a:r>
              <a:rPr lang="it-IT" b="1" dirty="0" err="1" smtClean="0"/>
              <a:t>Westerly</a:t>
            </a:r>
            <a:r>
              <a:rPr lang="it-IT" b="1" dirty="0" smtClean="0"/>
              <a:t> </a:t>
            </a:r>
            <a:r>
              <a:rPr lang="it-IT" b="1" dirty="0" err="1" smtClean="0"/>
              <a:t>Winds</a:t>
            </a:r>
            <a:r>
              <a:rPr lang="it-IT" b="1" dirty="0" smtClean="0"/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298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907704" y="2852936"/>
            <a:ext cx="5328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0" dirty="0" err="1" smtClean="0"/>
              <a:t>Thanks</a:t>
            </a:r>
            <a:r>
              <a:rPr lang="it-IT" sz="8000" dirty="0" smtClean="0"/>
              <a:t>!!!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xmlns="" val="40391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alphaModFix amt="71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167844" y="985072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360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it-IT" b="1" dirty="0" err="1" smtClean="0"/>
              <a:t>Summary</a:t>
            </a:r>
            <a:endParaRPr lang="it-IT" b="1" dirty="0" smtClean="0"/>
          </a:p>
        </p:txBody>
      </p:sp>
      <p:sp>
        <p:nvSpPr>
          <p:cNvPr id="5" name="CasellaDiTesto 4"/>
          <p:cNvSpPr txBox="1"/>
          <p:nvPr/>
        </p:nvSpPr>
        <p:spPr>
          <a:xfrm>
            <a:off x="1835696" y="2097278"/>
            <a:ext cx="5688632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it-IT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it-IT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Materials</a:t>
            </a:r>
            <a:r>
              <a:rPr lang="it-IT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methods</a:t>
            </a:r>
            <a:endParaRPr lang="it-IT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it-IT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  <a:endParaRPr lang="it-IT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it-IT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it-IT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2828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arrotondato 3"/>
          <p:cNvSpPr/>
          <p:nvPr/>
        </p:nvSpPr>
        <p:spPr>
          <a:xfrm>
            <a:off x="1763688" y="620688"/>
            <a:ext cx="5652120" cy="188420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i="1" dirty="0"/>
              <a:t>The </a:t>
            </a:r>
            <a:r>
              <a:rPr lang="it-IT" i="1" dirty="0" err="1"/>
              <a:t>aim</a:t>
            </a:r>
            <a:r>
              <a:rPr lang="it-IT" i="1" dirty="0"/>
              <a:t> of </a:t>
            </a:r>
            <a:r>
              <a:rPr lang="it-IT" i="1" dirty="0" err="1"/>
              <a:t>this</a:t>
            </a:r>
            <a:r>
              <a:rPr lang="it-IT" i="1" dirty="0"/>
              <a:t> </a:t>
            </a:r>
            <a:r>
              <a:rPr lang="it-IT" i="1" dirty="0" err="1"/>
              <a:t>study</a:t>
            </a:r>
            <a:r>
              <a:rPr lang="it-IT" i="1" dirty="0"/>
              <a:t> </a:t>
            </a:r>
            <a:r>
              <a:rPr lang="it-IT" i="1" dirty="0" err="1"/>
              <a:t>is</a:t>
            </a:r>
            <a:r>
              <a:rPr lang="it-IT" i="1" dirty="0"/>
              <a:t> to </a:t>
            </a:r>
            <a:r>
              <a:rPr lang="it-IT" i="1" dirty="0" err="1"/>
              <a:t>decipher</a:t>
            </a:r>
            <a:r>
              <a:rPr lang="it-IT" i="1" dirty="0"/>
              <a:t> the </a:t>
            </a:r>
            <a:r>
              <a:rPr lang="it-IT" i="1" dirty="0" err="1"/>
              <a:t>the</a:t>
            </a:r>
            <a:r>
              <a:rPr lang="it-IT" i="1" dirty="0"/>
              <a:t> </a:t>
            </a:r>
            <a:r>
              <a:rPr lang="it-IT" i="1" dirty="0" err="1" smtClean="0"/>
              <a:t>effects</a:t>
            </a:r>
            <a:r>
              <a:rPr lang="it-IT" i="1" dirty="0" smtClean="0"/>
              <a:t> </a:t>
            </a:r>
            <a:r>
              <a:rPr lang="it-IT" i="1" dirty="0"/>
              <a:t>of </a:t>
            </a:r>
            <a:r>
              <a:rPr lang="it-IT" i="1" dirty="0" err="1"/>
              <a:t>climate</a:t>
            </a:r>
            <a:r>
              <a:rPr lang="it-IT" i="1" dirty="0"/>
              <a:t> </a:t>
            </a:r>
            <a:r>
              <a:rPr lang="it-IT" i="1" dirty="0" err="1"/>
              <a:t>change</a:t>
            </a:r>
            <a:r>
              <a:rPr lang="it-IT" i="1" dirty="0"/>
              <a:t> and </a:t>
            </a:r>
            <a:r>
              <a:rPr lang="it-IT" i="1" dirty="0" err="1"/>
              <a:t>varyng</a:t>
            </a:r>
            <a:r>
              <a:rPr lang="it-IT" i="1" dirty="0"/>
              <a:t> </a:t>
            </a:r>
            <a:r>
              <a:rPr lang="it-IT" i="1" dirty="0" err="1"/>
              <a:t>disturbance</a:t>
            </a:r>
            <a:r>
              <a:rPr lang="it-IT" i="1" dirty="0"/>
              <a:t> </a:t>
            </a:r>
            <a:r>
              <a:rPr lang="it-IT" i="1" dirty="0" err="1"/>
              <a:t>regimes</a:t>
            </a:r>
            <a:r>
              <a:rPr lang="it-IT" i="1" dirty="0"/>
              <a:t> on the </a:t>
            </a:r>
            <a:r>
              <a:rPr lang="it-IT" i="1" dirty="0" err="1"/>
              <a:t>composition</a:t>
            </a:r>
            <a:r>
              <a:rPr lang="it-IT" i="1" dirty="0"/>
              <a:t> and </a:t>
            </a:r>
            <a:r>
              <a:rPr lang="it-IT" i="1" dirty="0" err="1"/>
              <a:t>structure</a:t>
            </a:r>
            <a:r>
              <a:rPr lang="it-IT" i="1" dirty="0"/>
              <a:t> of </a:t>
            </a:r>
            <a:r>
              <a:rPr lang="it-IT" i="1" dirty="0" err="1"/>
              <a:t>of</a:t>
            </a:r>
            <a:r>
              <a:rPr lang="it-IT" i="1" dirty="0"/>
              <a:t> temperate </a:t>
            </a:r>
            <a:r>
              <a:rPr lang="it-IT" i="1" dirty="0" err="1"/>
              <a:t>forest</a:t>
            </a:r>
            <a:r>
              <a:rPr lang="it-IT" i="1" dirty="0"/>
              <a:t> </a:t>
            </a:r>
            <a:r>
              <a:rPr lang="it-IT" i="1" dirty="0" err="1"/>
              <a:t>vegetation</a:t>
            </a:r>
            <a:r>
              <a:rPr lang="it-IT" i="1" dirty="0"/>
              <a:t> in </a:t>
            </a:r>
            <a:r>
              <a:rPr lang="it-IT" i="1" dirty="0" err="1"/>
              <a:t>northwestern</a:t>
            </a:r>
            <a:r>
              <a:rPr lang="it-IT" i="1" dirty="0"/>
              <a:t> </a:t>
            </a:r>
            <a:r>
              <a:rPr lang="it-IT" i="1" dirty="0" smtClean="0"/>
              <a:t>Patagonia.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xmlns="" val="57121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554546" y="883382"/>
            <a:ext cx="8353638" cy="715089"/>
          </a:xfrm>
          <a:prstGeom prst="round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it-IT" dirty="0" err="1" smtClean="0"/>
              <a:t>Historical</a:t>
            </a:r>
            <a:r>
              <a:rPr lang="it-IT" dirty="0" smtClean="0"/>
              <a:t> and </a:t>
            </a:r>
            <a:r>
              <a:rPr lang="it-IT" dirty="0" err="1" smtClean="0"/>
              <a:t>paleoclimate</a:t>
            </a:r>
            <a:r>
              <a:rPr lang="it-IT" dirty="0" smtClean="0"/>
              <a:t> </a:t>
            </a:r>
            <a:r>
              <a:rPr lang="it-IT" dirty="0" err="1" smtClean="0"/>
              <a:t>records</a:t>
            </a:r>
            <a:r>
              <a:rPr lang="it-IT" dirty="0"/>
              <a:t> </a:t>
            </a:r>
            <a:r>
              <a:rPr lang="it-IT" dirty="0" smtClean="0"/>
              <a:t>from the </a:t>
            </a:r>
            <a:r>
              <a:rPr lang="it-IT" dirty="0" err="1" smtClean="0"/>
              <a:t>Northern</a:t>
            </a:r>
            <a:r>
              <a:rPr lang="it-IT" dirty="0" smtClean="0"/>
              <a:t> </a:t>
            </a:r>
            <a:r>
              <a:rPr lang="it-IT" dirty="0" err="1" smtClean="0"/>
              <a:t>Hemisphere</a:t>
            </a:r>
            <a:r>
              <a:rPr lang="it-IT" dirty="0" smtClean="0"/>
              <a:t> </a:t>
            </a:r>
            <a:r>
              <a:rPr lang="it-IT" dirty="0" err="1" smtClean="0"/>
              <a:t>reveal</a:t>
            </a:r>
            <a:r>
              <a:rPr lang="it-IT" dirty="0" smtClean="0"/>
              <a:t> an </a:t>
            </a:r>
            <a:r>
              <a:rPr lang="it-IT" dirty="0" err="1" smtClean="0"/>
              <a:t>alteration</a:t>
            </a:r>
            <a:r>
              <a:rPr lang="it-IT" dirty="0" smtClean="0"/>
              <a:t> of </a:t>
            </a:r>
            <a:r>
              <a:rPr lang="it-IT" dirty="0" err="1" smtClean="0"/>
              <a:t>centennial</a:t>
            </a:r>
            <a:r>
              <a:rPr lang="it-IT" dirty="0" smtClean="0"/>
              <a:t>-scale </a:t>
            </a:r>
            <a:r>
              <a:rPr lang="it-IT" dirty="0" err="1" smtClean="0"/>
              <a:t>changes</a:t>
            </a:r>
            <a:r>
              <a:rPr lang="it-IT" dirty="0" smtClean="0"/>
              <a:t> in temperature over the last  2000 </a:t>
            </a:r>
            <a:r>
              <a:rPr lang="it-IT" dirty="0" err="1" smtClean="0"/>
              <a:t>years</a:t>
            </a:r>
            <a:r>
              <a:rPr lang="it-IT" dirty="0" smtClean="0"/>
              <a:t>.</a:t>
            </a:r>
            <a:endParaRPr lang="it-IT" dirty="0"/>
          </a:p>
        </p:txBody>
      </p:sp>
      <p:grpSp>
        <p:nvGrpSpPr>
          <p:cNvPr id="30" name="Gruppo 29"/>
          <p:cNvGrpSpPr/>
          <p:nvPr/>
        </p:nvGrpSpPr>
        <p:grpSpPr>
          <a:xfrm>
            <a:off x="755576" y="1598470"/>
            <a:ext cx="2628292" cy="2148818"/>
            <a:chOff x="584557" y="2412456"/>
            <a:chExt cx="2628292" cy="2148818"/>
          </a:xfrm>
        </p:grpSpPr>
        <p:sp>
          <p:nvSpPr>
            <p:cNvPr id="4" name="CasellaDiTesto 3"/>
            <p:cNvSpPr txBox="1"/>
            <p:nvPr/>
          </p:nvSpPr>
          <p:spPr>
            <a:xfrm>
              <a:off x="584557" y="3233251"/>
              <a:ext cx="2628292" cy="1328023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 smtClean="0"/>
                <a:t>The</a:t>
              </a:r>
              <a:r>
                <a:rPr lang="it-IT" b="1" dirty="0" smtClean="0"/>
                <a:t> </a:t>
              </a:r>
              <a:r>
                <a:rPr lang="it-IT" b="1" dirty="0" err="1" smtClean="0"/>
                <a:t>Medieval</a:t>
              </a:r>
              <a:r>
                <a:rPr lang="it-IT" b="1" dirty="0" smtClean="0"/>
                <a:t> </a:t>
              </a:r>
              <a:r>
                <a:rPr lang="it-IT" b="1" dirty="0" err="1" smtClean="0"/>
                <a:t>Warm</a:t>
              </a:r>
              <a:r>
                <a:rPr lang="it-IT" b="1" dirty="0" smtClean="0"/>
                <a:t> </a:t>
              </a:r>
              <a:r>
                <a:rPr lang="it-IT" b="1" dirty="0" err="1" smtClean="0"/>
                <a:t>Perdiod</a:t>
              </a:r>
              <a:r>
                <a:rPr lang="it-IT" b="1" dirty="0" smtClean="0"/>
                <a:t> </a:t>
              </a:r>
              <a:r>
                <a:rPr lang="it-IT" dirty="0" smtClean="0"/>
                <a:t>(MWP, 1400-800 </a:t>
              </a:r>
              <a:r>
                <a:rPr lang="it-IT" dirty="0"/>
                <a:t>AD</a:t>
              </a:r>
              <a:r>
                <a:rPr lang="it-IT" dirty="0" smtClean="0"/>
                <a:t>) </a:t>
              </a:r>
              <a:r>
                <a:rPr lang="it-IT" dirty="0" err="1" smtClean="0"/>
                <a:t>characterized</a:t>
              </a:r>
              <a:r>
                <a:rPr lang="it-IT" dirty="0" smtClean="0"/>
                <a:t> by 550-1150 </a:t>
              </a:r>
              <a:r>
                <a:rPr lang="it-IT" dirty="0" err="1" smtClean="0"/>
                <a:t>cal</a:t>
              </a:r>
              <a:r>
                <a:rPr lang="it-IT" dirty="0" smtClean="0"/>
                <a:t>/</a:t>
              </a:r>
              <a:r>
                <a:rPr lang="it-IT" dirty="0" err="1" smtClean="0"/>
                <a:t>yr</a:t>
              </a:r>
              <a:r>
                <a:rPr lang="it-IT" dirty="0" smtClean="0"/>
                <a:t> BP.</a:t>
              </a:r>
              <a:endParaRPr lang="en-US" dirty="0"/>
            </a:p>
          </p:txBody>
        </p:sp>
        <p:cxnSp>
          <p:nvCxnSpPr>
            <p:cNvPr id="23" name="Connettore 2 22"/>
            <p:cNvCxnSpPr>
              <a:endCxn id="4" idx="0"/>
            </p:cNvCxnSpPr>
            <p:nvPr/>
          </p:nvCxnSpPr>
          <p:spPr>
            <a:xfrm flipH="1">
              <a:off x="1898703" y="2412456"/>
              <a:ext cx="475456" cy="82079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1" name="Gruppo 30"/>
          <p:cNvGrpSpPr/>
          <p:nvPr/>
        </p:nvGrpSpPr>
        <p:grpSpPr>
          <a:xfrm>
            <a:off x="6186095" y="1598471"/>
            <a:ext cx="2448272" cy="2157419"/>
            <a:chOff x="5198409" y="1384149"/>
            <a:chExt cx="2448272" cy="2157419"/>
          </a:xfrm>
        </p:grpSpPr>
        <p:sp>
          <p:nvSpPr>
            <p:cNvPr id="5" name="CasellaDiTesto 4"/>
            <p:cNvSpPr txBox="1"/>
            <p:nvPr/>
          </p:nvSpPr>
          <p:spPr>
            <a:xfrm>
              <a:off x="5198409" y="2213545"/>
              <a:ext cx="2448272" cy="1328023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 dirty="0" smtClean="0"/>
                <a:t>The </a:t>
              </a:r>
              <a:r>
                <a:rPr lang="it-IT" b="1" dirty="0" err="1" smtClean="0"/>
                <a:t>little</a:t>
              </a:r>
              <a:r>
                <a:rPr lang="it-IT" b="1" dirty="0" smtClean="0"/>
                <a:t> </a:t>
              </a:r>
              <a:r>
                <a:rPr lang="it-IT" b="1" dirty="0" err="1" smtClean="0"/>
                <a:t>Ice</a:t>
              </a:r>
              <a:r>
                <a:rPr lang="it-IT" b="1" dirty="0" smtClean="0"/>
                <a:t> Age </a:t>
              </a:r>
              <a:r>
                <a:rPr lang="it-IT" dirty="0" smtClean="0"/>
                <a:t>(LIA, 1900-1580 AD) </a:t>
              </a:r>
              <a:r>
                <a:rPr lang="it-IT" dirty="0" err="1" smtClean="0"/>
                <a:t>characterized</a:t>
              </a:r>
              <a:r>
                <a:rPr lang="it-IT" dirty="0" smtClean="0"/>
                <a:t>  </a:t>
              </a:r>
            </a:p>
            <a:p>
              <a:pPr algn="ctr"/>
              <a:r>
                <a:rPr lang="it-IT" dirty="0" smtClean="0"/>
                <a:t>by 50-370 </a:t>
              </a:r>
              <a:r>
                <a:rPr lang="it-IT" dirty="0" err="1" smtClean="0"/>
                <a:t>cal</a:t>
              </a:r>
              <a:r>
                <a:rPr lang="it-IT" dirty="0" smtClean="0"/>
                <a:t>/</a:t>
              </a:r>
              <a:r>
                <a:rPr lang="it-IT" dirty="0" err="1" smtClean="0"/>
                <a:t>yr</a:t>
              </a:r>
              <a:r>
                <a:rPr lang="it-IT" dirty="0" smtClean="0"/>
                <a:t> BP.</a:t>
              </a:r>
              <a:endParaRPr lang="en-US" dirty="0"/>
            </a:p>
          </p:txBody>
        </p:sp>
        <p:cxnSp>
          <p:nvCxnSpPr>
            <p:cNvPr id="25" name="Connettore 2 24"/>
            <p:cNvCxnSpPr/>
            <p:nvPr/>
          </p:nvCxnSpPr>
          <p:spPr>
            <a:xfrm>
              <a:off x="5436096" y="1384149"/>
              <a:ext cx="660242" cy="82079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Gruppo 16"/>
          <p:cNvGrpSpPr/>
          <p:nvPr/>
        </p:nvGrpSpPr>
        <p:grpSpPr>
          <a:xfrm>
            <a:off x="554546" y="3747288"/>
            <a:ext cx="8352928" cy="2143428"/>
            <a:chOff x="554546" y="3747288"/>
            <a:chExt cx="8352928" cy="2143428"/>
          </a:xfrm>
        </p:grpSpPr>
        <p:sp>
          <p:nvSpPr>
            <p:cNvPr id="6" name="CasellaDiTesto 5"/>
            <p:cNvSpPr txBox="1"/>
            <p:nvPr/>
          </p:nvSpPr>
          <p:spPr>
            <a:xfrm>
              <a:off x="554546" y="4869160"/>
              <a:ext cx="8352928" cy="1021556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it-IT" dirty="0" err="1" smtClean="0"/>
                <a:t>Tree</a:t>
              </a:r>
              <a:r>
                <a:rPr lang="it-IT" dirty="0" smtClean="0"/>
                <a:t>-ring-</a:t>
              </a:r>
              <a:r>
                <a:rPr lang="it-IT" dirty="0" err="1" smtClean="0"/>
                <a:t>based</a:t>
              </a:r>
              <a:r>
                <a:rPr lang="it-IT" dirty="0" smtClean="0"/>
                <a:t> </a:t>
              </a:r>
              <a:r>
                <a:rPr lang="it-IT" dirty="0" err="1" smtClean="0"/>
                <a:t>paleoclimate</a:t>
              </a:r>
              <a:r>
                <a:rPr lang="it-IT" dirty="0" smtClean="0"/>
                <a:t> </a:t>
              </a:r>
              <a:r>
                <a:rPr lang="it-IT" dirty="0" err="1" smtClean="0"/>
                <a:t>reconstructions</a:t>
              </a:r>
              <a:r>
                <a:rPr lang="it-IT" dirty="0" smtClean="0"/>
                <a:t> from the </a:t>
              </a:r>
              <a:r>
                <a:rPr lang="it-IT" dirty="0" err="1" smtClean="0"/>
                <a:t>northwestern</a:t>
              </a:r>
              <a:r>
                <a:rPr lang="it-IT" dirty="0" smtClean="0"/>
                <a:t> Patagonia </a:t>
              </a:r>
              <a:r>
                <a:rPr lang="it-IT" dirty="0" err="1" smtClean="0"/>
                <a:t>reveal</a:t>
              </a:r>
              <a:r>
                <a:rPr lang="it-IT" dirty="0" smtClean="0"/>
                <a:t> </a:t>
              </a:r>
              <a:r>
                <a:rPr lang="it-IT" dirty="0" err="1" smtClean="0"/>
                <a:t>centennial</a:t>
              </a:r>
              <a:r>
                <a:rPr lang="it-IT" dirty="0" smtClean="0"/>
                <a:t>-scale trends </a:t>
              </a:r>
              <a:r>
                <a:rPr lang="it-IT" dirty="0" err="1" smtClean="0"/>
                <a:t>somewhat</a:t>
              </a:r>
              <a:r>
                <a:rPr lang="it-IT" dirty="0" smtClean="0"/>
                <a:t> </a:t>
              </a:r>
              <a:r>
                <a:rPr lang="it-IT" dirty="0" err="1" smtClean="0"/>
                <a:t>similar</a:t>
              </a:r>
              <a:r>
                <a:rPr lang="it-IT" dirty="0" smtClean="0"/>
                <a:t> to </a:t>
              </a:r>
              <a:r>
                <a:rPr lang="it-IT" dirty="0" err="1" smtClean="0"/>
                <a:t>those</a:t>
              </a:r>
              <a:r>
                <a:rPr lang="it-IT" dirty="0" smtClean="0"/>
                <a:t> </a:t>
              </a:r>
              <a:r>
                <a:rPr lang="it-IT" dirty="0" err="1" smtClean="0"/>
                <a:t>reported</a:t>
              </a:r>
              <a:r>
                <a:rPr lang="it-IT" dirty="0" smtClean="0"/>
                <a:t> from the </a:t>
              </a:r>
              <a:r>
                <a:rPr lang="it-IT" dirty="0" err="1" smtClean="0"/>
                <a:t>Northern</a:t>
              </a:r>
              <a:r>
                <a:rPr lang="it-IT" dirty="0" smtClean="0"/>
                <a:t> </a:t>
              </a:r>
              <a:r>
                <a:rPr lang="it-IT" dirty="0" err="1" smtClean="0"/>
                <a:t>Hemisphere</a:t>
              </a:r>
              <a:r>
                <a:rPr lang="it-IT" dirty="0" smtClean="0"/>
                <a:t> . </a:t>
              </a:r>
              <a:r>
                <a:rPr lang="it-IT" dirty="0" err="1" smtClean="0"/>
                <a:t>Other</a:t>
              </a:r>
              <a:r>
                <a:rPr lang="it-IT" dirty="0" smtClean="0"/>
                <a:t> </a:t>
              </a:r>
              <a:r>
                <a:rPr lang="it-IT" dirty="0" err="1" smtClean="0"/>
                <a:t>studies</a:t>
              </a:r>
              <a:r>
                <a:rPr lang="it-IT" dirty="0" smtClean="0"/>
                <a:t> </a:t>
              </a:r>
              <a:r>
                <a:rPr lang="it-IT" dirty="0" err="1" smtClean="0"/>
                <a:t>confirm</a:t>
              </a:r>
              <a:r>
                <a:rPr lang="it-IT" dirty="0" smtClean="0"/>
                <a:t> </a:t>
              </a:r>
              <a:r>
                <a:rPr lang="it-IT" dirty="0" err="1" smtClean="0"/>
                <a:t>this</a:t>
              </a:r>
              <a:r>
                <a:rPr lang="it-IT" dirty="0" smtClean="0"/>
                <a:t> temperature trend.</a:t>
              </a:r>
              <a:endParaRPr lang="en-US" dirty="0"/>
            </a:p>
          </p:txBody>
        </p:sp>
        <p:cxnSp>
          <p:nvCxnSpPr>
            <p:cNvPr id="14" name="Connettore 2 13"/>
            <p:cNvCxnSpPr>
              <a:stCxn id="4" idx="2"/>
            </p:cNvCxnSpPr>
            <p:nvPr/>
          </p:nvCxnSpPr>
          <p:spPr>
            <a:xfrm>
              <a:off x="2069722" y="3747288"/>
              <a:ext cx="727484" cy="112187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Connettore 2 15"/>
            <p:cNvCxnSpPr>
              <a:stCxn id="5" idx="2"/>
            </p:cNvCxnSpPr>
            <p:nvPr/>
          </p:nvCxnSpPr>
          <p:spPr>
            <a:xfrm flipH="1">
              <a:off x="6753903" y="3755890"/>
              <a:ext cx="656328" cy="111327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" name="CasellaDiTesto 17"/>
          <p:cNvSpPr txBox="1"/>
          <p:nvPr/>
        </p:nvSpPr>
        <p:spPr>
          <a:xfrm>
            <a:off x="2418129" y="188640"/>
            <a:ext cx="4073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i="1" dirty="0" smtClean="0"/>
              <a:t>INTRODUCTION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xmlns="" val="630011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alphaModFix amt="53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95536" y="280883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/>
              <a:t> </a:t>
            </a:r>
            <a:r>
              <a:rPr lang="it-IT" b="1" i="1" dirty="0" smtClean="0"/>
              <a:t>STUDY AREA</a:t>
            </a:r>
            <a:endParaRPr lang="en-US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3115047" cy="310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uppo 14"/>
          <p:cNvGrpSpPr/>
          <p:nvPr/>
        </p:nvGrpSpPr>
        <p:grpSpPr>
          <a:xfrm>
            <a:off x="3294559" y="3855815"/>
            <a:ext cx="5724085" cy="2553891"/>
            <a:chOff x="3294559" y="3855815"/>
            <a:chExt cx="5724085" cy="2553891"/>
          </a:xfrm>
        </p:grpSpPr>
        <p:sp>
          <p:nvSpPr>
            <p:cNvPr id="5" name="CasellaDiTesto 4"/>
            <p:cNvSpPr txBox="1"/>
            <p:nvPr/>
          </p:nvSpPr>
          <p:spPr>
            <a:xfrm>
              <a:off x="3848790" y="3855815"/>
              <a:ext cx="5169854" cy="2553891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it-IT" dirty="0" smtClean="0"/>
                <a:t>The </a:t>
              </a:r>
              <a:r>
                <a:rPr lang="it-IT" dirty="0" err="1"/>
                <a:t>vegetation</a:t>
              </a:r>
              <a:r>
                <a:rPr lang="it-IT" dirty="0"/>
                <a:t> </a:t>
              </a:r>
              <a:r>
                <a:rPr lang="it-IT" dirty="0" err="1"/>
                <a:t>is</a:t>
              </a:r>
              <a:r>
                <a:rPr lang="it-IT" dirty="0"/>
                <a:t> </a:t>
              </a:r>
              <a:r>
                <a:rPr lang="it-IT" dirty="0" err="1"/>
                <a:t>dominated</a:t>
              </a:r>
              <a:r>
                <a:rPr lang="it-IT" dirty="0"/>
                <a:t> by </a:t>
              </a:r>
              <a:r>
                <a:rPr lang="it-IT" dirty="0" err="1"/>
                <a:t>Valdivian</a:t>
              </a:r>
              <a:r>
                <a:rPr lang="it-IT" dirty="0"/>
                <a:t> </a:t>
              </a:r>
              <a:r>
                <a:rPr lang="it-IT" dirty="0" err="1" smtClean="0"/>
                <a:t>rainforest</a:t>
              </a:r>
              <a:r>
                <a:rPr lang="it-IT" dirty="0"/>
                <a:t>, </a:t>
              </a:r>
              <a:r>
                <a:rPr lang="it-IT" dirty="0" err="1"/>
                <a:t>composed</a:t>
              </a:r>
              <a:r>
                <a:rPr lang="it-IT" dirty="0"/>
                <a:t>  by </a:t>
              </a:r>
              <a:r>
                <a:rPr lang="it-IT" dirty="0" err="1"/>
                <a:t>shade-intolerant</a:t>
              </a:r>
              <a:r>
                <a:rPr lang="it-IT" dirty="0"/>
                <a:t> </a:t>
              </a:r>
              <a:r>
                <a:rPr lang="it-IT" dirty="0" err="1" smtClean="0"/>
                <a:t>trees</a:t>
              </a:r>
              <a:r>
                <a:rPr lang="it-IT" dirty="0" smtClean="0"/>
                <a:t> &lt;300 </a:t>
              </a:r>
              <a:r>
                <a:rPr lang="it-IT" dirty="0" err="1" smtClean="0"/>
                <a:t>asl</a:t>
              </a:r>
              <a:r>
                <a:rPr lang="it-IT" dirty="0" smtClean="0"/>
                <a:t>;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it-IT" dirty="0" smtClean="0"/>
                <a:t>Sector </a:t>
              </a:r>
              <a:r>
                <a:rPr lang="it-IT" dirty="0" err="1" smtClean="0"/>
                <a:t>above</a:t>
              </a:r>
              <a:r>
                <a:rPr lang="it-IT" dirty="0" smtClean="0"/>
                <a:t> 900 m </a:t>
              </a:r>
              <a:r>
                <a:rPr lang="it-IT" dirty="0" err="1" smtClean="0"/>
                <a:t>asl</a:t>
              </a:r>
              <a:r>
                <a:rPr lang="it-IT" dirty="0" smtClean="0"/>
                <a:t> are </a:t>
              </a:r>
              <a:r>
                <a:rPr lang="it-IT" dirty="0" err="1" smtClean="0"/>
                <a:t>characterized</a:t>
              </a:r>
              <a:r>
                <a:rPr lang="it-IT" dirty="0" smtClean="0"/>
                <a:t> by </a:t>
              </a:r>
              <a:r>
                <a:rPr lang="it-IT" dirty="0" err="1" smtClean="0"/>
                <a:t>decidous</a:t>
              </a:r>
              <a:r>
                <a:rPr lang="it-IT" dirty="0" smtClean="0"/>
                <a:t> </a:t>
              </a:r>
              <a:r>
                <a:rPr lang="it-IT" dirty="0" err="1" smtClean="0"/>
                <a:t>trees</a:t>
              </a:r>
              <a:r>
                <a:rPr lang="it-IT" dirty="0" smtClean="0"/>
                <a:t> ;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it-IT" dirty="0" smtClean="0"/>
                <a:t>Under cooler </a:t>
              </a:r>
              <a:r>
                <a:rPr lang="it-IT" dirty="0" err="1" smtClean="0"/>
                <a:t>conditions</a:t>
              </a:r>
              <a:r>
                <a:rPr lang="it-IT" dirty="0" smtClean="0"/>
                <a:t> in the subalpine zone </a:t>
              </a:r>
              <a:r>
                <a:rPr lang="it-IT" dirty="0" err="1" smtClean="0"/>
                <a:t>there</a:t>
              </a:r>
              <a:r>
                <a:rPr lang="it-IT" dirty="0" smtClean="0"/>
                <a:t> </a:t>
              </a:r>
              <a:r>
                <a:rPr lang="it-IT" dirty="0" err="1" smtClean="0"/>
                <a:t>is</a:t>
              </a:r>
              <a:r>
                <a:rPr lang="it-IT" dirty="0" smtClean="0"/>
                <a:t> the </a:t>
              </a:r>
              <a:r>
                <a:rPr lang="it-IT" dirty="0" err="1" smtClean="0"/>
                <a:t>formation</a:t>
              </a:r>
              <a:r>
                <a:rPr lang="it-IT" dirty="0" smtClean="0"/>
                <a:t> of  </a:t>
              </a:r>
              <a:r>
                <a:rPr lang="it-IT" dirty="0" err="1" smtClean="0"/>
                <a:t>Deciduous</a:t>
              </a:r>
              <a:r>
                <a:rPr lang="it-IT" dirty="0" smtClean="0"/>
                <a:t> </a:t>
              </a:r>
              <a:r>
                <a:rPr lang="it-IT" dirty="0" err="1" smtClean="0"/>
                <a:t>Subantartic</a:t>
              </a:r>
              <a:r>
                <a:rPr lang="it-IT" dirty="0" smtClean="0"/>
                <a:t> </a:t>
              </a:r>
              <a:r>
                <a:rPr lang="it-IT" dirty="0" err="1" smtClean="0"/>
                <a:t>Forest</a:t>
              </a:r>
              <a:r>
                <a:rPr lang="it-IT" dirty="0"/>
                <a:t>.</a:t>
              </a:r>
              <a:endParaRPr lang="it-IT" dirty="0" smtClean="0"/>
            </a:p>
          </p:txBody>
        </p:sp>
        <p:cxnSp>
          <p:nvCxnSpPr>
            <p:cNvPr id="11" name="Connettore 2 10"/>
            <p:cNvCxnSpPr/>
            <p:nvPr/>
          </p:nvCxnSpPr>
          <p:spPr>
            <a:xfrm>
              <a:off x="3294559" y="4221088"/>
              <a:ext cx="520438" cy="122413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4" name="Gruppo 13"/>
          <p:cNvGrpSpPr/>
          <p:nvPr/>
        </p:nvGrpSpPr>
        <p:grpSpPr>
          <a:xfrm>
            <a:off x="3294559" y="480938"/>
            <a:ext cx="5633006" cy="2860358"/>
            <a:chOff x="3294559" y="480938"/>
            <a:chExt cx="5633006" cy="2860358"/>
          </a:xfrm>
        </p:grpSpPr>
        <p:sp>
          <p:nvSpPr>
            <p:cNvPr id="6" name="CasellaDiTesto 5"/>
            <p:cNvSpPr txBox="1"/>
            <p:nvPr/>
          </p:nvSpPr>
          <p:spPr>
            <a:xfrm>
              <a:off x="3814997" y="480938"/>
              <a:ext cx="5112568" cy="2860358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it-IT" dirty="0" err="1"/>
                <a:t>Cordillera</a:t>
              </a:r>
              <a:r>
                <a:rPr lang="it-IT" dirty="0"/>
                <a:t> de la Costa, </a:t>
              </a:r>
              <a:r>
                <a:rPr lang="it-IT" dirty="0" err="1"/>
                <a:t>north-south</a:t>
              </a:r>
              <a:r>
                <a:rPr lang="it-IT" dirty="0"/>
                <a:t> </a:t>
              </a:r>
              <a:r>
                <a:rPr lang="it-IT" dirty="0" err="1"/>
                <a:t>oriented</a:t>
              </a:r>
              <a:r>
                <a:rPr lang="it-IT" dirty="0"/>
                <a:t> and </a:t>
              </a:r>
              <a:r>
                <a:rPr lang="it-IT" dirty="0" err="1"/>
                <a:t>unglaciated</a:t>
              </a:r>
              <a:r>
                <a:rPr lang="it-IT" dirty="0"/>
                <a:t> </a:t>
              </a:r>
              <a:r>
                <a:rPr lang="it-IT" dirty="0" err="1"/>
                <a:t>costal</a:t>
              </a:r>
              <a:r>
                <a:rPr lang="it-IT" dirty="0"/>
                <a:t> </a:t>
              </a:r>
              <a:r>
                <a:rPr lang="it-IT" dirty="0" err="1"/>
                <a:t>range,with</a:t>
              </a:r>
              <a:r>
                <a:rPr lang="it-IT" dirty="0"/>
                <a:t> a </a:t>
              </a:r>
              <a:r>
                <a:rPr lang="it-IT" dirty="0" err="1"/>
                <a:t>mean</a:t>
              </a:r>
              <a:r>
                <a:rPr lang="it-IT" dirty="0"/>
                <a:t> </a:t>
              </a:r>
              <a:r>
                <a:rPr lang="it-IT" dirty="0" err="1"/>
                <a:t>elevation</a:t>
              </a:r>
              <a:r>
                <a:rPr lang="it-IT" dirty="0"/>
                <a:t> of 1000 m </a:t>
              </a:r>
              <a:r>
                <a:rPr lang="it-IT" dirty="0" err="1"/>
                <a:t>asl</a:t>
              </a:r>
              <a:r>
                <a:rPr lang="it-IT" dirty="0"/>
                <a:t>;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it-IT" dirty="0" err="1"/>
                <a:t>Cordillera</a:t>
              </a:r>
              <a:r>
                <a:rPr lang="it-IT" dirty="0"/>
                <a:t> de Los </a:t>
              </a:r>
              <a:r>
                <a:rPr lang="it-IT" dirty="0" err="1"/>
                <a:t>Andes,a</a:t>
              </a:r>
              <a:r>
                <a:rPr lang="it-IT" dirty="0"/>
                <a:t> </a:t>
              </a:r>
              <a:r>
                <a:rPr lang="it-IT" dirty="0" err="1"/>
                <a:t>prominent</a:t>
              </a:r>
              <a:r>
                <a:rPr lang="it-IT" dirty="0"/>
                <a:t> mountain </a:t>
              </a:r>
              <a:r>
                <a:rPr lang="it-IT" dirty="0" err="1"/>
                <a:t>chain</a:t>
              </a:r>
              <a:r>
                <a:rPr lang="it-IT" dirty="0"/>
                <a:t> with </a:t>
              </a:r>
              <a:r>
                <a:rPr lang="it-IT" dirty="0" err="1"/>
                <a:t>ranging</a:t>
              </a:r>
              <a:r>
                <a:rPr lang="it-IT" dirty="0"/>
                <a:t> </a:t>
              </a:r>
              <a:r>
                <a:rPr lang="it-IT" dirty="0" err="1"/>
                <a:t>elevation</a:t>
              </a:r>
              <a:r>
                <a:rPr lang="it-IT" dirty="0"/>
                <a:t> </a:t>
              </a:r>
              <a:r>
                <a:rPr lang="it-IT" dirty="0" err="1"/>
                <a:t>between</a:t>
              </a:r>
              <a:r>
                <a:rPr lang="it-IT" dirty="0"/>
                <a:t> 2000 m and 3500 m 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it-IT" dirty="0"/>
                <a:t>Valle </a:t>
              </a:r>
              <a:r>
                <a:rPr lang="it-IT" dirty="0" err="1"/>
                <a:t>Longitudinal</a:t>
              </a:r>
              <a:r>
                <a:rPr lang="it-IT" dirty="0"/>
                <a:t>, a </a:t>
              </a:r>
              <a:r>
                <a:rPr lang="it-IT" dirty="0" err="1"/>
                <a:t>tectonic</a:t>
              </a:r>
              <a:r>
                <a:rPr lang="it-IT" dirty="0"/>
                <a:t> </a:t>
              </a:r>
              <a:r>
                <a:rPr lang="it-IT" dirty="0" err="1"/>
                <a:t>depression</a:t>
              </a:r>
              <a:r>
                <a:rPr lang="it-IT" dirty="0"/>
                <a:t> with a  </a:t>
              </a:r>
              <a:r>
                <a:rPr lang="it-IT" dirty="0" err="1"/>
                <a:t>low</a:t>
              </a:r>
              <a:r>
                <a:rPr lang="it-IT" dirty="0"/>
                <a:t> </a:t>
              </a:r>
              <a:r>
                <a:rPr lang="it-IT" dirty="0" err="1"/>
                <a:t>elevation</a:t>
              </a:r>
              <a:r>
                <a:rPr lang="it-IT" dirty="0"/>
                <a:t>  &lt;200 m </a:t>
              </a:r>
              <a:r>
                <a:rPr lang="it-IT" dirty="0" err="1"/>
                <a:t>asl</a:t>
              </a:r>
              <a:r>
                <a:rPr lang="it-IT" dirty="0"/>
                <a:t> </a:t>
              </a:r>
              <a:r>
                <a:rPr lang="it-IT" dirty="0" err="1"/>
                <a:t>between</a:t>
              </a:r>
              <a:r>
                <a:rPr lang="it-IT" dirty="0"/>
                <a:t> the </a:t>
              </a:r>
              <a:r>
                <a:rPr lang="it-IT" dirty="0" err="1"/>
                <a:t>Costal</a:t>
              </a:r>
              <a:r>
                <a:rPr lang="it-IT" dirty="0"/>
                <a:t> and the </a:t>
              </a:r>
              <a:r>
                <a:rPr lang="it-IT" dirty="0" err="1"/>
                <a:t>Adean</a:t>
              </a:r>
              <a:r>
                <a:rPr lang="it-IT" dirty="0"/>
                <a:t> </a:t>
              </a:r>
              <a:r>
                <a:rPr lang="it-IT" dirty="0" err="1"/>
                <a:t>ranges</a:t>
              </a:r>
              <a:r>
                <a:rPr lang="it-IT" dirty="0"/>
                <a:t>.</a:t>
              </a:r>
            </a:p>
          </p:txBody>
        </p:sp>
        <p:cxnSp>
          <p:nvCxnSpPr>
            <p:cNvPr id="13" name="Connettore 2 12"/>
            <p:cNvCxnSpPr>
              <a:endCxn id="6" idx="1"/>
            </p:cNvCxnSpPr>
            <p:nvPr/>
          </p:nvCxnSpPr>
          <p:spPr>
            <a:xfrm flipV="1">
              <a:off x="3294559" y="1911117"/>
              <a:ext cx="520438" cy="122985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19427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alphaModFix amt="89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27787" y="91600"/>
            <a:ext cx="7532645" cy="166854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err="1" smtClean="0"/>
              <a:t>Volcanic</a:t>
            </a:r>
            <a:r>
              <a:rPr lang="it-IT" sz="2000" b="1" dirty="0" smtClean="0"/>
              <a:t> and </a:t>
            </a:r>
            <a:r>
              <a:rPr lang="it-IT" sz="2000" b="1" dirty="0" err="1" smtClean="0"/>
              <a:t>fire</a:t>
            </a:r>
            <a:r>
              <a:rPr lang="it-IT" sz="2000" b="1" dirty="0" smtClean="0"/>
              <a:t> </a:t>
            </a:r>
            <a:r>
              <a:rPr lang="it-IT" sz="2000" b="1" dirty="0" err="1" smtClean="0"/>
              <a:t>disturbance</a:t>
            </a:r>
            <a:endParaRPr lang="it-IT" sz="2000" b="1" dirty="0" smtClean="0"/>
          </a:p>
          <a:p>
            <a:endParaRPr lang="it-IT" dirty="0"/>
          </a:p>
          <a:p>
            <a:pPr algn="just"/>
            <a:r>
              <a:rPr lang="it-IT" dirty="0" err="1" smtClean="0"/>
              <a:t>Sedimentary</a:t>
            </a:r>
            <a:r>
              <a:rPr lang="it-IT" dirty="0" smtClean="0"/>
              <a:t> </a:t>
            </a:r>
            <a:r>
              <a:rPr lang="it-IT" dirty="0" err="1" smtClean="0"/>
              <a:t>sequences</a:t>
            </a:r>
            <a:r>
              <a:rPr lang="it-IT" dirty="0" smtClean="0"/>
              <a:t> from area </a:t>
            </a:r>
            <a:r>
              <a:rPr lang="it-IT" dirty="0" err="1" smtClean="0"/>
              <a:t>adjacent</a:t>
            </a:r>
            <a:r>
              <a:rPr lang="it-IT" dirty="0" smtClean="0"/>
              <a:t> to </a:t>
            </a:r>
            <a:r>
              <a:rPr lang="it-IT" dirty="0" err="1" smtClean="0"/>
              <a:t>volcanic</a:t>
            </a:r>
            <a:r>
              <a:rPr lang="it-IT" dirty="0" smtClean="0"/>
              <a:t> </a:t>
            </a:r>
            <a:r>
              <a:rPr lang="it-IT" dirty="0" err="1" smtClean="0"/>
              <a:t>center,offer</a:t>
            </a:r>
            <a:r>
              <a:rPr lang="it-IT" dirty="0" smtClean="0"/>
              <a:t> the </a:t>
            </a:r>
            <a:r>
              <a:rPr lang="it-IT" dirty="0" err="1" smtClean="0"/>
              <a:t>opportunity</a:t>
            </a:r>
            <a:r>
              <a:rPr lang="it-IT" dirty="0" smtClean="0"/>
              <a:t> to </a:t>
            </a:r>
            <a:r>
              <a:rPr lang="it-IT" dirty="0" err="1" smtClean="0"/>
              <a:t>examine</a:t>
            </a:r>
            <a:r>
              <a:rPr lang="it-IT" dirty="0" smtClean="0"/>
              <a:t> the </a:t>
            </a:r>
            <a:r>
              <a:rPr lang="it-IT" dirty="0" err="1" smtClean="0"/>
              <a:t>potential</a:t>
            </a:r>
            <a:r>
              <a:rPr lang="it-IT" dirty="0" smtClean="0"/>
              <a:t> </a:t>
            </a:r>
            <a:r>
              <a:rPr lang="it-IT" dirty="0" err="1" smtClean="0"/>
              <a:t>relationships</a:t>
            </a:r>
            <a:r>
              <a:rPr lang="it-IT" dirty="0" smtClean="0"/>
              <a:t> </a:t>
            </a:r>
            <a:r>
              <a:rPr lang="it-IT" dirty="0" err="1" smtClean="0"/>
              <a:t>between</a:t>
            </a:r>
            <a:r>
              <a:rPr lang="it-IT" dirty="0" smtClean="0"/>
              <a:t> </a:t>
            </a:r>
            <a:r>
              <a:rPr lang="it-IT" dirty="0" err="1" smtClean="0"/>
              <a:t>past</a:t>
            </a:r>
            <a:r>
              <a:rPr lang="it-IT" dirty="0" smtClean="0"/>
              <a:t> </a:t>
            </a:r>
            <a:r>
              <a:rPr lang="it-IT" dirty="0" err="1" smtClean="0"/>
              <a:t>vocaninc</a:t>
            </a:r>
            <a:r>
              <a:rPr lang="it-IT" dirty="0" smtClean="0"/>
              <a:t> </a:t>
            </a:r>
            <a:r>
              <a:rPr lang="it-IT" dirty="0" err="1" smtClean="0"/>
              <a:t>eruptions,vegetation</a:t>
            </a:r>
            <a:r>
              <a:rPr lang="it-IT" dirty="0" smtClean="0"/>
              <a:t>  </a:t>
            </a:r>
            <a:r>
              <a:rPr lang="it-IT" dirty="0" err="1" smtClean="0"/>
              <a:t>change</a:t>
            </a:r>
            <a:r>
              <a:rPr lang="it-IT" dirty="0" smtClean="0"/>
              <a:t> and </a:t>
            </a:r>
            <a:r>
              <a:rPr lang="it-IT" dirty="0" err="1" smtClean="0"/>
              <a:t>paleofire</a:t>
            </a:r>
            <a:r>
              <a:rPr lang="it-IT" dirty="0" smtClean="0"/>
              <a:t>.</a:t>
            </a:r>
            <a:endParaRPr lang="en-US" dirty="0"/>
          </a:p>
        </p:txBody>
      </p:sp>
      <p:grpSp>
        <p:nvGrpSpPr>
          <p:cNvPr id="21" name="Gruppo 20"/>
          <p:cNvGrpSpPr/>
          <p:nvPr/>
        </p:nvGrpSpPr>
        <p:grpSpPr>
          <a:xfrm>
            <a:off x="3707904" y="2090515"/>
            <a:ext cx="4752528" cy="2247424"/>
            <a:chOff x="4262062" y="2051784"/>
            <a:chExt cx="4752528" cy="2247424"/>
          </a:xfrm>
        </p:grpSpPr>
        <p:sp>
          <p:nvSpPr>
            <p:cNvPr id="6" name="CasellaDiTesto 5"/>
            <p:cNvSpPr txBox="1"/>
            <p:nvPr/>
          </p:nvSpPr>
          <p:spPr>
            <a:xfrm>
              <a:off x="5292080" y="2051784"/>
              <a:ext cx="3722510" cy="2247424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t-IT" dirty="0" err="1" smtClean="0"/>
                <a:t>Fire</a:t>
              </a:r>
              <a:r>
                <a:rPr lang="it-IT" dirty="0" smtClean="0"/>
                <a:t>(</a:t>
              </a:r>
              <a:r>
                <a:rPr lang="it-IT" dirty="0" err="1" smtClean="0"/>
                <a:t>disturbance</a:t>
              </a:r>
              <a:r>
                <a:rPr lang="it-IT" dirty="0" smtClean="0"/>
                <a:t> </a:t>
              </a:r>
              <a:r>
                <a:rPr lang="it-IT" dirty="0" err="1" smtClean="0"/>
                <a:t>associated</a:t>
              </a:r>
              <a:r>
                <a:rPr lang="it-IT" dirty="0" smtClean="0"/>
                <a:t> with </a:t>
              </a:r>
              <a:r>
                <a:rPr lang="it-IT" dirty="0" err="1" smtClean="0"/>
                <a:t>volcanism</a:t>
              </a:r>
              <a:r>
                <a:rPr lang="it-IT" dirty="0" smtClean="0"/>
                <a:t>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t-IT" dirty="0" smtClean="0"/>
                <a:t>Generation of large </a:t>
              </a:r>
              <a:r>
                <a:rPr lang="it-IT" dirty="0" err="1" smtClean="0"/>
                <a:t>amount</a:t>
              </a:r>
              <a:r>
                <a:rPr lang="it-IT" dirty="0" smtClean="0"/>
                <a:t> of dead </a:t>
              </a:r>
              <a:r>
                <a:rPr lang="it-IT" dirty="0" err="1" smtClean="0"/>
                <a:t>biomass</a:t>
              </a:r>
              <a:r>
                <a:rPr lang="it-IT" dirty="0" smtClean="0"/>
                <a:t>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t-IT" dirty="0" err="1" smtClean="0"/>
                <a:t>Alteration</a:t>
              </a:r>
              <a:r>
                <a:rPr lang="it-IT" dirty="0" smtClean="0"/>
                <a:t> of </a:t>
              </a:r>
              <a:r>
                <a:rPr lang="it-IT" dirty="0" err="1" smtClean="0"/>
                <a:t>local</a:t>
              </a:r>
              <a:r>
                <a:rPr lang="it-IT" dirty="0" smtClean="0"/>
                <a:t> </a:t>
              </a:r>
              <a:r>
                <a:rPr lang="it-IT" dirty="0" err="1" smtClean="0"/>
                <a:t>fire</a:t>
              </a:r>
              <a:r>
                <a:rPr lang="it-IT" dirty="0" smtClean="0"/>
                <a:t> </a:t>
              </a:r>
              <a:r>
                <a:rPr lang="it-IT" dirty="0" err="1" smtClean="0"/>
                <a:t>regimes</a:t>
              </a:r>
              <a:r>
                <a:rPr lang="it-IT" dirty="0" smtClean="0"/>
                <a:t>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t-IT" dirty="0" err="1" smtClean="0"/>
                <a:t>Promoting</a:t>
              </a:r>
              <a:r>
                <a:rPr lang="it-IT" dirty="0" smtClean="0"/>
                <a:t> of large stand-</a:t>
              </a:r>
              <a:r>
                <a:rPr lang="it-IT" dirty="0" err="1" smtClean="0"/>
                <a:t>replacing</a:t>
              </a:r>
              <a:r>
                <a:rPr lang="it-IT" dirty="0" smtClean="0"/>
                <a:t> </a:t>
              </a:r>
              <a:r>
                <a:rPr lang="it-IT" dirty="0" err="1" smtClean="0"/>
                <a:t>fires</a:t>
              </a:r>
              <a:endParaRPr lang="en-US" dirty="0"/>
            </a:p>
          </p:txBody>
        </p:sp>
        <p:cxnSp>
          <p:nvCxnSpPr>
            <p:cNvPr id="8" name="Connettore 2 7"/>
            <p:cNvCxnSpPr/>
            <p:nvPr/>
          </p:nvCxnSpPr>
          <p:spPr>
            <a:xfrm flipV="1">
              <a:off x="4262062" y="2382157"/>
              <a:ext cx="1030018" cy="172819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0" name="Gruppo 19"/>
          <p:cNvGrpSpPr/>
          <p:nvPr/>
        </p:nvGrpSpPr>
        <p:grpSpPr>
          <a:xfrm>
            <a:off x="179512" y="1760142"/>
            <a:ext cx="3528392" cy="3190731"/>
            <a:chOff x="179512" y="1760142"/>
            <a:chExt cx="3528392" cy="3190731"/>
          </a:xfrm>
        </p:grpSpPr>
        <p:sp>
          <p:nvSpPr>
            <p:cNvPr id="5" name="CasellaDiTesto 4"/>
            <p:cNvSpPr txBox="1"/>
            <p:nvPr/>
          </p:nvSpPr>
          <p:spPr>
            <a:xfrm>
              <a:off x="179512" y="2090515"/>
              <a:ext cx="3528392" cy="2860358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it-IT" dirty="0" err="1" smtClean="0"/>
                <a:t>Effects</a:t>
              </a:r>
              <a:r>
                <a:rPr lang="it-IT" dirty="0" smtClean="0"/>
                <a:t>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t-IT" dirty="0" err="1" smtClean="0"/>
                <a:t>Devastation</a:t>
              </a:r>
              <a:r>
                <a:rPr lang="it-IT" dirty="0" smtClean="0"/>
                <a:t> produce by lava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t-IT" dirty="0" err="1" smtClean="0"/>
                <a:t>Deforestation</a:t>
              </a:r>
              <a:r>
                <a:rPr lang="it-IT" dirty="0" smtClean="0"/>
                <a:t> due to </a:t>
              </a:r>
              <a:r>
                <a:rPr lang="it-IT" dirty="0" err="1" smtClean="0"/>
                <a:t>ash</a:t>
              </a:r>
              <a:endParaRPr lang="it-IT" dirty="0" smtClean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t-IT" dirty="0" err="1" smtClean="0"/>
                <a:t>Canopy</a:t>
              </a:r>
              <a:r>
                <a:rPr lang="it-IT" dirty="0" smtClean="0"/>
                <a:t> openings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t-IT" dirty="0" err="1" smtClean="0"/>
                <a:t>Burial</a:t>
              </a:r>
              <a:r>
                <a:rPr lang="it-IT" dirty="0" smtClean="0"/>
                <a:t> of </a:t>
              </a:r>
              <a:r>
                <a:rPr lang="it-IT" dirty="0" err="1" smtClean="0"/>
                <a:t>understory</a:t>
              </a:r>
              <a:r>
                <a:rPr lang="it-IT" dirty="0" smtClean="0"/>
                <a:t> </a:t>
              </a:r>
              <a:r>
                <a:rPr lang="it-IT" dirty="0" err="1" smtClean="0"/>
                <a:t>plants</a:t>
              </a:r>
              <a:endParaRPr lang="it-IT" dirty="0" smtClean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t-IT" dirty="0" err="1" smtClean="0"/>
                <a:t>Proliferation</a:t>
              </a:r>
              <a:r>
                <a:rPr lang="it-IT" dirty="0" smtClean="0"/>
                <a:t> of  fast </a:t>
              </a:r>
              <a:r>
                <a:rPr lang="it-IT" dirty="0" err="1" smtClean="0"/>
                <a:t>growing</a:t>
              </a:r>
              <a:r>
                <a:rPr lang="it-IT" dirty="0" smtClean="0"/>
                <a:t> </a:t>
              </a:r>
              <a:r>
                <a:rPr lang="it-IT" dirty="0" err="1" smtClean="0"/>
                <a:t>shade-intolerant</a:t>
              </a:r>
              <a:r>
                <a:rPr lang="it-IT" dirty="0" smtClean="0"/>
                <a:t> </a:t>
              </a:r>
              <a:r>
                <a:rPr lang="it-IT" dirty="0" err="1" smtClean="0"/>
                <a:t>species</a:t>
              </a:r>
              <a:endParaRPr lang="en-US" dirty="0"/>
            </a:p>
          </p:txBody>
        </p:sp>
        <p:cxnSp>
          <p:nvCxnSpPr>
            <p:cNvPr id="10" name="Connettore 2 9"/>
            <p:cNvCxnSpPr>
              <a:endCxn id="5" idx="0"/>
            </p:cNvCxnSpPr>
            <p:nvPr/>
          </p:nvCxnSpPr>
          <p:spPr>
            <a:xfrm flipH="1">
              <a:off x="1943708" y="1760142"/>
              <a:ext cx="324036" cy="33037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Gruppo 21"/>
          <p:cNvGrpSpPr/>
          <p:nvPr/>
        </p:nvGrpSpPr>
        <p:grpSpPr>
          <a:xfrm>
            <a:off x="661661" y="4337939"/>
            <a:ext cx="8064896" cy="2056833"/>
            <a:chOff x="661661" y="4337939"/>
            <a:chExt cx="8064896" cy="2056833"/>
          </a:xfrm>
        </p:grpSpPr>
        <p:sp>
          <p:nvSpPr>
            <p:cNvPr id="17" name="CasellaDiTesto 16"/>
            <p:cNvSpPr txBox="1"/>
            <p:nvPr/>
          </p:nvSpPr>
          <p:spPr>
            <a:xfrm>
              <a:off x="661661" y="5373216"/>
              <a:ext cx="8064896" cy="1021556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it-IT" dirty="0" smtClean="0"/>
                <a:t>A </a:t>
              </a:r>
              <a:r>
                <a:rPr lang="it-IT" dirty="0" err="1" smtClean="0"/>
                <a:t>spatially</a:t>
              </a:r>
              <a:r>
                <a:rPr lang="it-IT" dirty="0" smtClean="0"/>
                <a:t> </a:t>
              </a:r>
              <a:r>
                <a:rPr lang="it-IT" dirty="0" err="1" smtClean="0"/>
                <a:t>homogeneous</a:t>
              </a:r>
              <a:r>
                <a:rPr lang="it-IT" dirty="0" smtClean="0"/>
                <a:t>  trend in </a:t>
              </a:r>
              <a:r>
                <a:rPr lang="it-IT" dirty="0" err="1" smtClean="0"/>
                <a:t>fire</a:t>
              </a:r>
              <a:r>
                <a:rPr lang="it-IT" dirty="0" smtClean="0"/>
                <a:t> </a:t>
              </a:r>
              <a:r>
                <a:rPr lang="it-IT" dirty="0" err="1" smtClean="0"/>
                <a:t>activity</a:t>
              </a:r>
              <a:r>
                <a:rPr lang="it-IT" dirty="0" smtClean="0"/>
                <a:t> </a:t>
              </a:r>
              <a:r>
                <a:rPr lang="it-IT" dirty="0" err="1" smtClean="0"/>
                <a:t>during</a:t>
              </a:r>
              <a:r>
                <a:rPr lang="it-IT" dirty="0" smtClean="0"/>
                <a:t> the 12.000 </a:t>
              </a:r>
              <a:r>
                <a:rPr lang="it-IT" dirty="0" err="1" smtClean="0"/>
                <a:t>year</a:t>
              </a:r>
              <a:r>
                <a:rPr lang="it-IT" dirty="0" smtClean="0"/>
                <a:t> </a:t>
              </a:r>
              <a:r>
                <a:rPr lang="it-IT" dirty="0" err="1" smtClean="0"/>
                <a:t>has</a:t>
              </a:r>
              <a:r>
                <a:rPr lang="it-IT" dirty="0" smtClean="0"/>
                <a:t> </a:t>
              </a:r>
              <a:r>
                <a:rPr lang="it-IT" dirty="0" err="1" smtClean="0"/>
                <a:t>been</a:t>
              </a:r>
              <a:r>
                <a:rPr lang="it-IT" dirty="0" smtClean="0"/>
                <a:t> </a:t>
              </a:r>
              <a:r>
                <a:rPr lang="it-IT" dirty="0" err="1" smtClean="0"/>
                <a:t>linked</a:t>
              </a:r>
              <a:r>
                <a:rPr lang="it-IT" dirty="0" smtClean="0"/>
                <a:t> to multi </a:t>
              </a:r>
              <a:r>
                <a:rPr lang="it-IT" dirty="0" err="1" smtClean="0"/>
                <a:t>millennial</a:t>
              </a:r>
              <a:r>
                <a:rPr lang="it-IT" dirty="0" smtClean="0"/>
                <a:t>-scale </a:t>
              </a:r>
              <a:r>
                <a:rPr lang="it-IT" dirty="0" err="1" smtClean="0"/>
                <a:t>variations</a:t>
              </a:r>
              <a:r>
                <a:rPr lang="it-IT" dirty="0" smtClean="0"/>
                <a:t> in the position/</a:t>
              </a:r>
              <a:r>
                <a:rPr lang="it-IT" dirty="0" err="1" smtClean="0"/>
                <a:t>intensity</a:t>
              </a:r>
              <a:r>
                <a:rPr lang="it-IT" dirty="0" smtClean="0"/>
                <a:t> of the </a:t>
              </a:r>
              <a:r>
                <a:rPr lang="it-IT" dirty="0" err="1" smtClean="0"/>
                <a:t>southernwesterly</a:t>
              </a:r>
              <a:r>
                <a:rPr lang="it-IT" dirty="0" smtClean="0"/>
                <a:t> </a:t>
              </a:r>
              <a:r>
                <a:rPr lang="it-IT" dirty="0" err="1" smtClean="0"/>
                <a:t>winds</a:t>
              </a:r>
              <a:endParaRPr lang="en-US" dirty="0"/>
            </a:p>
          </p:txBody>
        </p:sp>
        <p:cxnSp>
          <p:nvCxnSpPr>
            <p:cNvPr id="19" name="Connettore 2 18"/>
            <p:cNvCxnSpPr/>
            <p:nvPr/>
          </p:nvCxnSpPr>
          <p:spPr>
            <a:xfrm flipH="1">
              <a:off x="5652120" y="4337939"/>
              <a:ext cx="947057" cy="103527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29768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alphaModFix amt="5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115616" y="233589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i="1" dirty="0" smtClean="0"/>
              <a:t>MATERIALS AND METHODS</a:t>
            </a:r>
            <a:endParaRPr lang="en-US" b="1" i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226448" y="818364"/>
            <a:ext cx="8640960" cy="6136432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dirty="0" smtClean="0"/>
              <a:t>The </a:t>
            </a:r>
            <a:r>
              <a:rPr lang="it-IT" dirty="0" err="1" smtClean="0"/>
              <a:t>sediment</a:t>
            </a:r>
            <a:r>
              <a:rPr lang="it-IT" dirty="0" smtClean="0"/>
              <a:t> </a:t>
            </a:r>
            <a:r>
              <a:rPr lang="it-IT" dirty="0" err="1" smtClean="0"/>
              <a:t>cores</a:t>
            </a:r>
            <a:r>
              <a:rPr lang="it-IT" dirty="0" smtClean="0"/>
              <a:t> </a:t>
            </a:r>
            <a:r>
              <a:rPr lang="it-IT" dirty="0" err="1" smtClean="0"/>
              <a:t>were</a:t>
            </a:r>
            <a:r>
              <a:rPr lang="it-IT" dirty="0" smtClean="0"/>
              <a:t> </a:t>
            </a:r>
            <a:r>
              <a:rPr lang="it-IT" dirty="0" err="1" smtClean="0"/>
              <a:t>collected</a:t>
            </a:r>
            <a:r>
              <a:rPr lang="it-IT" dirty="0" smtClean="0"/>
              <a:t> from the </a:t>
            </a:r>
            <a:r>
              <a:rPr lang="it-IT" dirty="0" err="1" smtClean="0"/>
              <a:t>deepest</a:t>
            </a:r>
            <a:r>
              <a:rPr lang="it-IT" dirty="0" smtClean="0"/>
              <a:t> part of the </a:t>
            </a:r>
            <a:r>
              <a:rPr lang="it-IT" dirty="0" err="1" smtClean="0"/>
              <a:t>lake</a:t>
            </a:r>
            <a:r>
              <a:rPr lang="it-IT" dirty="0" smtClean="0"/>
              <a:t> an </a:t>
            </a:r>
            <a:r>
              <a:rPr lang="it-IT" dirty="0" err="1" smtClean="0"/>
              <a:t>Anchored</a:t>
            </a:r>
            <a:r>
              <a:rPr lang="it-IT" dirty="0" smtClean="0"/>
              <a:t> </a:t>
            </a:r>
            <a:r>
              <a:rPr lang="it-IT" dirty="0" err="1" smtClean="0"/>
              <a:t>platform</a:t>
            </a:r>
            <a:r>
              <a:rPr lang="it-IT" dirty="0" smtClean="0"/>
              <a:t> </a:t>
            </a:r>
            <a:r>
              <a:rPr lang="it-IT" dirty="0" err="1" smtClean="0"/>
              <a:t>equipped</a:t>
            </a:r>
            <a:r>
              <a:rPr lang="it-IT" dirty="0" smtClean="0"/>
              <a:t> with a 10 cm </a:t>
            </a:r>
            <a:r>
              <a:rPr lang="it-IT" dirty="0" err="1" smtClean="0"/>
              <a:t>diameter</a:t>
            </a:r>
            <a:r>
              <a:rPr lang="it-IT" dirty="0" smtClean="0"/>
              <a:t> </a:t>
            </a:r>
            <a:r>
              <a:rPr lang="it-IT" dirty="0" err="1" smtClean="0"/>
              <a:t>aluminum</a:t>
            </a:r>
            <a:r>
              <a:rPr lang="it-IT" dirty="0" smtClean="0"/>
              <a:t> </a:t>
            </a:r>
            <a:r>
              <a:rPr lang="it-IT" dirty="0" err="1" smtClean="0"/>
              <a:t>casing</a:t>
            </a:r>
            <a:r>
              <a:rPr lang="it-IT" dirty="0" smtClean="0"/>
              <a:t> tube;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dirty="0" smtClean="0"/>
              <a:t>The water-</a:t>
            </a:r>
            <a:r>
              <a:rPr lang="it-IT" dirty="0" err="1" smtClean="0"/>
              <a:t>sediment</a:t>
            </a:r>
            <a:r>
              <a:rPr lang="it-IT" dirty="0" smtClean="0"/>
              <a:t> </a:t>
            </a:r>
            <a:r>
              <a:rPr lang="it-IT" dirty="0" err="1" smtClean="0"/>
              <a:t>interface</a:t>
            </a:r>
            <a:r>
              <a:rPr lang="it-IT" dirty="0" smtClean="0"/>
              <a:t> core </a:t>
            </a:r>
            <a:r>
              <a:rPr lang="it-IT" dirty="0" err="1" smtClean="0"/>
              <a:t>was</a:t>
            </a:r>
            <a:r>
              <a:rPr lang="it-IT" dirty="0" smtClean="0"/>
              <a:t> </a:t>
            </a:r>
            <a:r>
              <a:rPr lang="it-IT" dirty="0" err="1" smtClean="0"/>
              <a:t>sectioned</a:t>
            </a:r>
            <a:r>
              <a:rPr lang="it-IT" dirty="0" smtClean="0"/>
              <a:t> in 1cm </a:t>
            </a:r>
            <a:r>
              <a:rPr lang="it-IT" dirty="0" err="1" smtClean="0"/>
              <a:t>thick</a:t>
            </a:r>
            <a:r>
              <a:rPr lang="it-IT" dirty="0" smtClean="0"/>
              <a:t> </a:t>
            </a:r>
            <a:r>
              <a:rPr lang="it-IT" dirty="0" err="1" smtClean="0"/>
              <a:t>slices</a:t>
            </a:r>
            <a:r>
              <a:rPr lang="it-IT" dirty="0" smtClean="0"/>
              <a:t> in the </a:t>
            </a:r>
            <a:r>
              <a:rPr lang="it-IT" dirty="0" err="1" smtClean="0"/>
              <a:t>field</a:t>
            </a:r>
            <a:r>
              <a:rPr lang="it-IT" dirty="0" smtClean="0"/>
              <a:t>, and </a:t>
            </a:r>
            <a:r>
              <a:rPr lang="it-IT" dirty="0" err="1" smtClean="0"/>
              <a:t>stored</a:t>
            </a:r>
            <a:r>
              <a:rPr lang="it-IT" dirty="0" smtClean="0"/>
              <a:t> in a </a:t>
            </a:r>
            <a:r>
              <a:rPr lang="it-IT" dirty="0" err="1" smtClean="0"/>
              <a:t>cold</a:t>
            </a:r>
            <a:r>
              <a:rPr lang="it-IT" dirty="0" smtClean="0"/>
              <a:t> room;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dirty="0" smtClean="0"/>
              <a:t>The </a:t>
            </a:r>
            <a:r>
              <a:rPr lang="it-IT" dirty="0" err="1" smtClean="0"/>
              <a:t>stratigraphy</a:t>
            </a:r>
            <a:r>
              <a:rPr lang="it-IT" dirty="0" smtClean="0"/>
              <a:t> of the </a:t>
            </a:r>
            <a:r>
              <a:rPr lang="it-IT" dirty="0" err="1" smtClean="0"/>
              <a:t>cores</a:t>
            </a:r>
            <a:r>
              <a:rPr lang="it-IT" dirty="0" smtClean="0"/>
              <a:t> </a:t>
            </a:r>
            <a:r>
              <a:rPr lang="it-IT" dirty="0" err="1" smtClean="0"/>
              <a:t>was</a:t>
            </a:r>
            <a:r>
              <a:rPr lang="it-IT" dirty="0" smtClean="0"/>
              <a:t> </a:t>
            </a:r>
            <a:r>
              <a:rPr lang="it-IT" dirty="0" err="1" smtClean="0"/>
              <a:t>documented</a:t>
            </a:r>
            <a:r>
              <a:rPr lang="it-IT" dirty="0" smtClean="0"/>
              <a:t> with </a:t>
            </a:r>
            <a:r>
              <a:rPr lang="it-IT" dirty="0" err="1" smtClean="0"/>
              <a:t>textural</a:t>
            </a:r>
            <a:r>
              <a:rPr lang="it-IT" dirty="0" smtClean="0"/>
              <a:t> </a:t>
            </a:r>
            <a:r>
              <a:rPr lang="it-IT" dirty="0" err="1" smtClean="0"/>
              <a:t>descriptions,radiographs</a:t>
            </a:r>
            <a:r>
              <a:rPr lang="it-IT" dirty="0" smtClean="0"/>
              <a:t>, and </a:t>
            </a:r>
            <a:r>
              <a:rPr lang="it-IT" dirty="0" err="1" smtClean="0"/>
              <a:t>Loss</a:t>
            </a:r>
            <a:r>
              <a:rPr lang="it-IT" dirty="0" smtClean="0"/>
              <a:t>-On-</a:t>
            </a:r>
            <a:r>
              <a:rPr lang="it-IT" dirty="0" err="1" smtClean="0"/>
              <a:t>Ingnition</a:t>
            </a:r>
            <a:r>
              <a:rPr lang="it-IT" dirty="0" smtClean="0"/>
              <a:t> Analysis(LOI);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dirty="0" smtClean="0"/>
              <a:t>LOI </a:t>
            </a:r>
            <a:r>
              <a:rPr lang="it-IT" dirty="0" err="1" smtClean="0"/>
              <a:t>allows</a:t>
            </a:r>
            <a:r>
              <a:rPr lang="it-IT" dirty="0" smtClean="0"/>
              <a:t> the </a:t>
            </a:r>
            <a:r>
              <a:rPr lang="it-IT" dirty="0" err="1" smtClean="0"/>
              <a:t>quantification</a:t>
            </a:r>
            <a:r>
              <a:rPr lang="it-IT" dirty="0" smtClean="0"/>
              <a:t> of the </a:t>
            </a:r>
            <a:r>
              <a:rPr lang="it-IT" dirty="0" err="1" smtClean="0"/>
              <a:t>organic</a:t>
            </a:r>
            <a:r>
              <a:rPr lang="it-IT" dirty="0" smtClean="0"/>
              <a:t> </a:t>
            </a:r>
            <a:r>
              <a:rPr lang="it-IT" dirty="0" err="1" smtClean="0"/>
              <a:t>content</a:t>
            </a:r>
            <a:r>
              <a:rPr lang="it-IT" dirty="0" smtClean="0"/>
              <a:t> and the </a:t>
            </a:r>
            <a:r>
              <a:rPr lang="it-IT" dirty="0" err="1" smtClean="0"/>
              <a:t>defferentiation</a:t>
            </a:r>
            <a:r>
              <a:rPr lang="it-IT" dirty="0" smtClean="0"/>
              <a:t> of the </a:t>
            </a:r>
            <a:r>
              <a:rPr lang="it-IT" dirty="0" err="1" smtClean="0"/>
              <a:t>sliciclastic</a:t>
            </a:r>
            <a:r>
              <a:rPr lang="it-IT" dirty="0" smtClean="0"/>
              <a:t> and carbonate </a:t>
            </a:r>
            <a:r>
              <a:rPr lang="it-IT" dirty="0" err="1" smtClean="0"/>
              <a:t>components</a:t>
            </a:r>
            <a:r>
              <a:rPr lang="it-IT" dirty="0" smtClean="0"/>
              <a:t>;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dirty="0" err="1" smtClean="0"/>
              <a:t>Palynological</a:t>
            </a:r>
            <a:r>
              <a:rPr lang="it-IT" dirty="0" smtClean="0"/>
              <a:t> </a:t>
            </a:r>
            <a:r>
              <a:rPr lang="it-IT" dirty="0" err="1" smtClean="0"/>
              <a:t>analysis</a:t>
            </a:r>
            <a:r>
              <a:rPr lang="it-IT" dirty="0"/>
              <a:t> </a:t>
            </a:r>
            <a:r>
              <a:rPr lang="it-IT" dirty="0" err="1" smtClean="0"/>
              <a:t>obtaned</a:t>
            </a:r>
            <a:r>
              <a:rPr lang="it-IT" dirty="0" smtClean="0"/>
              <a:t> from 1cm </a:t>
            </a:r>
            <a:r>
              <a:rPr lang="it-IT" dirty="0" err="1" smtClean="0"/>
              <a:t>thick</a:t>
            </a:r>
            <a:r>
              <a:rPr lang="it-IT" dirty="0" smtClean="0"/>
              <a:t> </a:t>
            </a:r>
            <a:r>
              <a:rPr lang="it-IT" dirty="0" err="1" smtClean="0"/>
              <a:t>contiguous</a:t>
            </a:r>
            <a:r>
              <a:rPr lang="it-IT" dirty="0" smtClean="0"/>
              <a:t> </a:t>
            </a:r>
            <a:r>
              <a:rPr lang="it-IT" dirty="0" err="1" smtClean="0"/>
              <a:t>sections</a:t>
            </a:r>
            <a:r>
              <a:rPr lang="it-IT" dirty="0" smtClean="0"/>
              <a:t>;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dirty="0" smtClean="0"/>
              <a:t>300 </a:t>
            </a:r>
            <a:r>
              <a:rPr lang="it-IT" dirty="0" err="1" smtClean="0"/>
              <a:t>grains</a:t>
            </a:r>
            <a:r>
              <a:rPr lang="it-IT" dirty="0" smtClean="0"/>
              <a:t> </a:t>
            </a:r>
            <a:r>
              <a:rPr lang="it-IT" dirty="0" err="1" smtClean="0"/>
              <a:t>produced</a:t>
            </a:r>
            <a:r>
              <a:rPr lang="it-IT" dirty="0" smtClean="0"/>
              <a:t> by </a:t>
            </a:r>
            <a:r>
              <a:rPr lang="it-IT" dirty="0" err="1" smtClean="0"/>
              <a:t>terrestrial</a:t>
            </a:r>
            <a:r>
              <a:rPr lang="it-IT" dirty="0" smtClean="0"/>
              <a:t> </a:t>
            </a:r>
            <a:r>
              <a:rPr lang="it-IT" dirty="0" err="1" smtClean="0"/>
              <a:t>plants</a:t>
            </a:r>
            <a:r>
              <a:rPr lang="it-IT" dirty="0" smtClean="0"/>
              <a:t> </a:t>
            </a:r>
            <a:r>
              <a:rPr lang="it-IT" dirty="0" err="1" smtClean="0"/>
              <a:t>were</a:t>
            </a:r>
            <a:r>
              <a:rPr lang="it-IT" dirty="0" smtClean="0"/>
              <a:t> </a:t>
            </a:r>
            <a:r>
              <a:rPr lang="it-IT" dirty="0" err="1" smtClean="0"/>
              <a:t>counted</a:t>
            </a:r>
            <a:r>
              <a:rPr lang="it-IT" dirty="0" smtClean="0"/>
              <a:t> in </a:t>
            </a:r>
            <a:r>
              <a:rPr lang="it-IT" dirty="0" err="1" smtClean="0"/>
              <a:t>each</a:t>
            </a:r>
            <a:r>
              <a:rPr lang="it-IT" dirty="0" smtClean="0"/>
              <a:t> sample.</a:t>
            </a:r>
          </a:p>
        </p:txBody>
      </p:sp>
    </p:spTree>
    <p:extLst>
      <p:ext uri="{BB962C8B-B14F-4D97-AF65-F5344CB8AC3E}">
        <p14:creationId xmlns:p14="http://schemas.microsoft.com/office/powerpoint/2010/main" xmlns="" val="153857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alphaModFix amt="57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051720" y="390924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i="1" dirty="0" smtClean="0"/>
              <a:t>RESULTS AND DISCUSSION</a:t>
            </a:r>
            <a:endParaRPr lang="en-US" b="1" i="1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97767" y="3717032"/>
            <a:ext cx="889248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1600" dirty="0" smtClean="0"/>
              <a:t>Relative </a:t>
            </a:r>
            <a:r>
              <a:rPr lang="it-IT" sz="1600" dirty="0" err="1" smtClean="0"/>
              <a:t>changes</a:t>
            </a:r>
            <a:r>
              <a:rPr lang="it-IT" sz="1600" dirty="0" smtClean="0"/>
              <a:t> in temperature and </a:t>
            </a:r>
            <a:r>
              <a:rPr lang="it-IT" sz="1600" dirty="0" err="1" smtClean="0"/>
              <a:t>precipitations</a:t>
            </a:r>
            <a:r>
              <a:rPr lang="it-IT" sz="1600" dirty="0" smtClean="0"/>
              <a:t> due to </a:t>
            </a:r>
            <a:r>
              <a:rPr lang="it-IT" sz="1600" dirty="0" err="1" smtClean="0"/>
              <a:t>their</a:t>
            </a:r>
            <a:r>
              <a:rPr lang="it-IT" sz="1600" dirty="0" smtClean="0"/>
              <a:t> </a:t>
            </a:r>
            <a:r>
              <a:rPr lang="it-IT" sz="1600" dirty="0" err="1" smtClean="0"/>
              <a:t>alternating</a:t>
            </a:r>
            <a:r>
              <a:rPr lang="it-IT" sz="1600" dirty="0" smtClean="0"/>
              <a:t> </a:t>
            </a:r>
            <a:r>
              <a:rPr lang="it-IT" sz="1600" dirty="0" err="1" smtClean="0"/>
              <a:t>dominance</a:t>
            </a:r>
            <a:r>
              <a:rPr lang="it-IT" sz="1600" dirty="0" smtClean="0"/>
              <a:t> in </a:t>
            </a:r>
            <a:r>
              <a:rPr lang="it-IT" sz="1600" dirty="0" err="1" smtClean="0"/>
              <a:t>pollen</a:t>
            </a:r>
            <a:r>
              <a:rPr lang="it-IT" sz="1600" dirty="0" smtClean="0"/>
              <a:t> </a:t>
            </a:r>
            <a:r>
              <a:rPr lang="it-IT" sz="1600" dirty="0" err="1" smtClean="0"/>
              <a:t>records</a:t>
            </a:r>
            <a:r>
              <a:rPr lang="it-IT" sz="1600" dirty="0" smtClean="0"/>
              <a:t>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1600" dirty="0" smtClean="0"/>
              <a:t>An </a:t>
            </a:r>
            <a:r>
              <a:rPr lang="it-IT" sz="1600" dirty="0" err="1" smtClean="0"/>
              <a:t>increasing</a:t>
            </a:r>
            <a:r>
              <a:rPr lang="it-IT" sz="1600" dirty="0" smtClean="0"/>
              <a:t> </a:t>
            </a:r>
            <a:r>
              <a:rPr lang="it-IT" sz="1600" dirty="0" err="1" smtClean="0"/>
              <a:t>dominance</a:t>
            </a:r>
            <a:r>
              <a:rPr lang="it-IT" sz="1600" dirty="0" smtClean="0"/>
              <a:t> of </a:t>
            </a:r>
            <a:r>
              <a:rPr lang="it-IT" sz="1600" b="1" dirty="0" err="1" smtClean="0">
                <a:solidFill>
                  <a:srgbClr val="FF0000"/>
                </a:solidFill>
              </a:rPr>
              <a:t>N.dombey</a:t>
            </a:r>
            <a:r>
              <a:rPr lang="it-IT" sz="1600" dirty="0" smtClean="0"/>
              <a:t> in </a:t>
            </a:r>
            <a:r>
              <a:rPr lang="it-IT" sz="1600" dirty="0" err="1" smtClean="0"/>
              <a:t>rainforest</a:t>
            </a:r>
            <a:r>
              <a:rPr lang="it-IT" sz="1600" dirty="0" smtClean="0"/>
              <a:t>, and </a:t>
            </a:r>
            <a:r>
              <a:rPr lang="it-IT" sz="1600" dirty="0" err="1" smtClean="0"/>
              <a:t>through</a:t>
            </a:r>
            <a:r>
              <a:rPr lang="it-IT" sz="1600" dirty="0" smtClean="0"/>
              <a:t> </a:t>
            </a:r>
            <a:r>
              <a:rPr lang="it-IT" sz="1600" dirty="0" err="1" smtClean="0"/>
              <a:t>its</a:t>
            </a:r>
            <a:r>
              <a:rPr lang="it-IT" sz="1600" dirty="0" smtClean="0"/>
              <a:t> </a:t>
            </a:r>
            <a:r>
              <a:rPr lang="it-IT" sz="1600" dirty="0" err="1" smtClean="0"/>
              <a:t>actual</a:t>
            </a:r>
            <a:r>
              <a:rPr lang="it-IT" sz="1600" dirty="0" smtClean="0"/>
              <a:t>  </a:t>
            </a:r>
            <a:r>
              <a:rPr lang="it-IT" sz="1600" dirty="0" err="1" smtClean="0"/>
              <a:t>distribution</a:t>
            </a:r>
            <a:r>
              <a:rPr lang="it-IT" sz="1600" dirty="0" smtClean="0"/>
              <a:t> and </a:t>
            </a:r>
            <a:r>
              <a:rPr lang="it-IT" sz="1600" dirty="0" err="1" smtClean="0"/>
              <a:t>abundance</a:t>
            </a:r>
            <a:r>
              <a:rPr lang="it-IT" sz="1600" dirty="0" smtClean="0"/>
              <a:t>, </a:t>
            </a:r>
            <a:r>
              <a:rPr lang="it-IT" sz="1600" dirty="0" err="1" smtClean="0"/>
              <a:t>they</a:t>
            </a:r>
            <a:r>
              <a:rPr lang="it-IT" sz="1600" dirty="0" smtClean="0"/>
              <a:t> </a:t>
            </a:r>
            <a:r>
              <a:rPr lang="it-IT" sz="1600" dirty="0" err="1" smtClean="0"/>
              <a:t>interpreted</a:t>
            </a:r>
            <a:r>
              <a:rPr lang="it-IT" sz="1600" dirty="0" smtClean="0"/>
              <a:t> </a:t>
            </a:r>
            <a:r>
              <a:rPr lang="it-IT" sz="1600" dirty="0" err="1" smtClean="0"/>
              <a:t>it</a:t>
            </a:r>
            <a:r>
              <a:rPr lang="it-IT" sz="1600" dirty="0" smtClean="0"/>
              <a:t> </a:t>
            </a:r>
            <a:r>
              <a:rPr lang="it-IT" sz="1600" dirty="0" err="1" smtClean="0"/>
              <a:t>as</a:t>
            </a:r>
            <a:r>
              <a:rPr lang="it-IT" sz="1600" dirty="0" smtClean="0"/>
              <a:t> a </a:t>
            </a:r>
            <a:r>
              <a:rPr lang="it-IT" sz="1600" dirty="0" err="1" smtClean="0"/>
              <a:t>signal</a:t>
            </a:r>
            <a:r>
              <a:rPr lang="it-IT" sz="1600" dirty="0" smtClean="0"/>
              <a:t> to </a:t>
            </a:r>
            <a:r>
              <a:rPr lang="it-IT" sz="1600" dirty="0" err="1" smtClean="0"/>
              <a:t>multimillenial</a:t>
            </a:r>
            <a:r>
              <a:rPr lang="it-IT" sz="1600" dirty="0" smtClean="0"/>
              <a:t> trend </a:t>
            </a:r>
            <a:r>
              <a:rPr lang="it-IT" sz="1600" dirty="0" err="1" smtClean="0"/>
              <a:t>toward</a:t>
            </a:r>
            <a:r>
              <a:rPr lang="it-IT" sz="1600" dirty="0" smtClean="0"/>
              <a:t> cooler and  </a:t>
            </a:r>
            <a:r>
              <a:rPr lang="it-IT" sz="1600" dirty="0" err="1" smtClean="0"/>
              <a:t>wetter</a:t>
            </a:r>
            <a:r>
              <a:rPr lang="it-IT" sz="1600" dirty="0" smtClean="0"/>
              <a:t> </a:t>
            </a:r>
            <a:r>
              <a:rPr lang="it-IT" sz="1600" dirty="0" err="1" smtClean="0"/>
              <a:t>condition</a:t>
            </a:r>
            <a:r>
              <a:rPr lang="it-IT" sz="1600" dirty="0" smtClean="0"/>
              <a:t>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1600" dirty="0" smtClean="0"/>
              <a:t>The </a:t>
            </a:r>
            <a:r>
              <a:rPr lang="it-IT" sz="1600" dirty="0" err="1" smtClean="0"/>
              <a:t>previous</a:t>
            </a:r>
            <a:r>
              <a:rPr lang="it-IT" sz="1600" dirty="0" smtClean="0"/>
              <a:t> </a:t>
            </a:r>
            <a:r>
              <a:rPr lang="it-IT" sz="1600" dirty="0" err="1" smtClean="0"/>
              <a:t>tendence</a:t>
            </a:r>
            <a:r>
              <a:rPr lang="it-IT" sz="1600" dirty="0" smtClean="0"/>
              <a:t> </a:t>
            </a:r>
            <a:r>
              <a:rPr lang="it-IT" sz="1600" dirty="0" err="1" smtClean="0"/>
              <a:t>is</a:t>
            </a:r>
            <a:r>
              <a:rPr lang="it-IT" sz="1600" dirty="0" smtClean="0"/>
              <a:t> </a:t>
            </a:r>
            <a:r>
              <a:rPr lang="it-IT" sz="1600" dirty="0" err="1" smtClean="0"/>
              <a:t>overprinted</a:t>
            </a:r>
            <a:r>
              <a:rPr lang="it-IT" sz="1600" dirty="0" smtClean="0"/>
              <a:t> by </a:t>
            </a:r>
            <a:r>
              <a:rPr lang="it-IT" sz="1600" dirty="0" err="1" smtClean="0"/>
              <a:t>centennial</a:t>
            </a:r>
            <a:r>
              <a:rPr lang="it-IT" sz="1600" dirty="0" smtClean="0"/>
              <a:t>-scale </a:t>
            </a:r>
            <a:r>
              <a:rPr lang="it-IT" sz="1600" dirty="0" err="1" smtClean="0"/>
              <a:t>changes</a:t>
            </a:r>
            <a:r>
              <a:rPr lang="it-IT" sz="1600" dirty="0" smtClean="0"/>
              <a:t> in </a:t>
            </a:r>
            <a:r>
              <a:rPr lang="it-IT" sz="1600" dirty="0" err="1" smtClean="0"/>
              <a:t>species</a:t>
            </a:r>
            <a:r>
              <a:rPr lang="it-IT" sz="1600" dirty="0" smtClean="0"/>
              <a:t> </a:t>
            </a:r>
            <a:r>
              <a:rPr lang="it-IT" sz="1600" dirty="0" err="1" smtClean="0"/>
              <a:t>compositions</a:t>
            </a:r>
            <a:r>
              <a:rPr lang="it-IT" sz="1600" dirty="0" smtClean="0"/>
              <a:t>  </a:t>
            </a:r>
            <a:r>
              <a:rPr lang="it-IT" sz="1600" dirty="0" err="1" smtClean="0"/>
              <a:t>relatively</a:t>
            </a:r>
            <a:r>
              <a:rPr lang="it-IT" sz="1600" dirty="0"/>
              <a:t> more</a:t>
            </a:r>
            <a:r>
              <a:rPr lang="it-IT" sz="1600" dirty="0" smtClean="0"/>
              <a:t> </a:t>
            </a:r>
            <a:r>
              <a:rPr lang="it-IT" sz="1600" dirty="0" err="1"/>
              <a:t>suitable</a:t>
            </a:r>
            <a:r>
              <a:rPr lang="it-IT" sz="1600" dirty="0"/>
              <a:t> </a:t>
            </a:r>
            <a:r>
              <a:rPr lang="it-IT" sz="1600" dirty="0" smtClean="0"/>
              <a:t>to </a:t>
            </a:r>
            <a:r>
              <a:rPr lang="it-IT" sz="1600" dirty="0" err="1" smtClean="0"/>
              <a:t>warm</a:t>
            </a:r>
            <a:r>
              <a:rPr lang="it-IT" sz="1600" dirty="0" smtClean="0"/>
              <a:t>/dry </a:t>
            </a:r>
            <a:r>
              <a:rPr lang="it-IT" sz="1600" dirty="0" err="1" smtClean="0"/>
              <a:t>conditions</a:t>
            </a:r>
            <a:r>
              <a:rPr lang="it-IT" sz="1600" dirty="0" smtClean="0"/>
              <a:t>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1600" dirty="0" err="1" smtClean="0"/>
              <a:t>Flactuation</a:t>
            </a:r>
            <a:r>
              <a:rPr lang="it-IT" sz="1600" dirty="0" smtClean="0"/>
              <a:t> of some </a:t>
            </a:r>
            <a:r>
              <a:rPr lang="it-IT" sz="1600" dirty="0" err="1" smtClean="0"/>
              <a:t>species</a:t>
            </a:r>
            <a:r>
              <a:rPr lang="it-IT" sz="1600" dirty="0" smtClean="0"/>
              <a:t> </a:t>
            </a:r>
            <a:r>
              <a:rPr lang="it-IT" sz="1600" dirty="0" err="1" smtClean="0"/>
              <a:t>favored</a:t>
            </a:r>
            <a:r>
              <a:rPr lang="it-IT" sz="1600" dirty="0" smtClean="0"/>
              <a:t> by </a:t>
            </a:r>
            <a:r>
              <a:rPr lang="it-IT" sz="1600" dirty="0" err="1" smtClean="0"/>
              <a:t>disturbance</a:t>
            </a:r>
            <a:r>
              <a:rPr lang="it-IT" sz="1600" dirty="0" smtClean="0"/>
              <a:t>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it-IT" sz="1600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1133" y="693683"/>
            <a:ext cx="7056783" cy="2879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e 5"/>
          <p:cNvSpPr/>
          <p:nvPr/>
        </p:nvSpPr>
        <p:spPr>
          <a:xfrm rot="19811374">
            <a:off x="3552215" y="815112"/>
            <a:ext cx="1694620" cy="4560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117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alphaModFix amt="61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3013" y="454584"/>
            <a:ext cx="6480720" cy="3158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827584" y="3862795"/>
            <a:ext cx="730432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 smtClean="0"/>
              <a:t>Rapid</a:t>
            </a:r>
            <a:r>
              <a:rPr lang="it-IT" dirty="0" smtClean="0"/>
              <a:t> </a:t>
            </a:r>
            <a:r>
              <a:rPr lang="it-IT" dirty="0" err="1" smtClean="0"/>
              <a:t>decline</a:t>
            </a:r>
            <a:r>
              <a:rPr lang="it-IT" dirty="0" smtClean="0"/>
              <a:t> of native </a:t>
            </a:r>
            <a:r>
              <a:rPr lang="it-IT" dirty="0" err="1" smtClean="0"/>
              <a:t>forest</a:t>
            </a:r>
            <a:r>
              <a:rPr lang="it-IT" dirty="0" smtClean="0"/>
              <a:t>  </a:t>
            </a:r>
            <a:r>
              <a:rPr lang="it-IT" dirty="0" err="1" smtClean="0"/>
              <a:t>vegetation</a:t>
            </a:r>
            <a:r>
              <a:rPr lang="it-IT" dirty="0" smtClean="0"/>
              <a:t> and the spread of </a:t>
            </a:r>
            <a:r>
              <a:rPr lang="it-IT" dirty="0" err="1" smtClean="0"/>
              <a:t>herbs</a:t>
            </a:r>
            <a:r>
              <a:rPr lang="it-IT" dirty="0" smtClean="0"/>
              <a:t> ;</a:t>
            </a:r>
          </a:p>
          <a:p>
            <a:endParaRPr lang="it-IT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 smtClean="0"/>
              <a:t>Appearence</a:t>
            </a:r>
            <a:r>
              <a:rPr lang="it-IT" dirty="0" smtClean="0"/>
              <a:t> of  the </a:t>
            </a:r>
            <a:r>
              <a:rPr lang="it-IT" dirty="0" err="1" smtClean="0"/>
              <a:t>exotic</a:t>
            </a:r>
            <a:r>
              <a:rPr lang="it-IT" dirty="0" smtClean="0"/>
              <a:t> </a:t>
            </a:r>
            <a:r>
              <a:rPr lang="it-IT" dirty="0" err="1" smtClean="0"/>
              <a:t>genus</a:t>
            </a:r>
            <a:r>
              <a:rPr lang="it-IT" dirty="0" smtClean="0"/>
              <a:t>  </a:t>
            </a:r>
            <a:r>
              <a:rPr lang="it-IT" dirty="0" err="1" smtClean="0"/>
              <a:t>like</a:t>
            </a:r>
            <a:r>
              <a:rPr lang="it-IT" dirty="0" smtClean="0"/>
              <a:t>  </a:t>
            </a:r>
            <a:r>
              <a:rPr lang="it-IT" i="1" dirty="0" err="1" smtClean="0">
                <a:solidFill>
                  <a:srgbClr val="FF0000"/>
                </a:solidFill>
              </a:rPr>
              <a:t>Pinus</a:t>
            </a:r>
            <a:r>
              <a:rPr lang="it-IT" i="1" dirty="0" smtClean="0"/>
              <a:t> </a:t>
            </a:r>
            <a:r>
              <a:rPr lang="it-IT" dirty="0" smtClean="0"/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 smtClean="0"/>
              <a:t>Local and </a:t>
            </a:r>
            <a:r>
              <a:rPr lang="it-IT" dirty="0" err="1" smtClean="0"/>
              <a:t>regional</a:t>
            </a:r>
            <a:r>
              <a:rPr lang="it-IT" dirty="0" smtClean="0"/>
              <a:t> </a:t>
            </a:r>
            <a:r>
              <a:rPr lang="it-IT" dirty="0" err="1" smtClean="0"/>
              <a:t>fires</a:t>
            </a:r>
            <a:r>
              <a:rPr lang="it-IT" dirty="0" smtClean="0"/>
              <a:t> </a:t>
            </a:r>
            <a:r>
              <a:rPr lang="it-IT" dirty="0" err="1" smtClean="0"/>
              <a:t>promoted</a:t>
            </a:r>
            <a:r>
              <a:rPr lang="it-IT" dirty="0" smtClean="0"/>
              <a:t> the </a:t>
            </a:r>
            <a:r>
              <a:rPr lang="it-IT" dirty="0" err="1" smtClean="0"/>
              <a:t>coloniza</a:t>
            </a:r>
            <a:r>
              <a:rPr lang="it-IT" dirty="0" err="1"/>
              <a:t>t</a:t>
            </a:r>
            <a:r>
              <a:rPr lang="it-IT" dirty="0" err="1" smtClean="0"/>
              <a:t>ion</a:t>
            </a:r>
            <a:r>
              <a:rPr lang="it-IT" dirty="0" smtClean="0"/>
              <a:t> </a:t>
            </a:r>
            <a:r>
              <a:rPr lang="it-IT" dirty="0"/>
              <a:t>of </a:t>
            </a:r>
            <a:r>
              <a:rPr lang="it-IT" dirty="0" err="1"/>
              <a:t>burned</a:t>
            </a:r>
            <a:r>
              <a:rPr lang="it-IT" dirty="0"/>
              <a:t> </a:t>
            </a:r>
            <a:r>
              <a:rPr lang="it-IT" dirty="0" err="1" smtClean="0"/>
              <a:t>areas</a:t>
            </a:r>
            <a:r>
              <a:rPr lang="it-IT" dirty="0" smtClean="0"/>
              <a:t> </a:t>
            </a:r>
            <a:r>
              <a:rPr lang="it-IT" dirty="0" err="1" smtClean="0"/>
              <a:t>byexotic</a:t>
            </a:r>
            <a:r>
              <a:rPr lang="it-IT" dirty="0" smtClean="0"/>
              <a:t> </a:t>
            </a:r>
            <a:r>
              <a:rPr lang="it-IT" dirty="0" err="1" smtClean="0"/>
              <a:t>taxa</a:t>
            </a:r>
            <a:r>
              <a:rPr lang="it-IT" dirty="0" smtClean="0"/>
              <a:t> </a:t>
            </a:r>
            <a:r>
              <a:rPr lang="it-IT" dirty="0" err="1" smtClean="0"/>
              <a:t>that</a:t>
            </a:r>
            <a:r>
              <a:rPr lang="it-IT" dirty="0" smtClean="0"/>
              <a:t> are </a:t>
            </a:r>
            <a:r>
              <a:rPr lang="it-IT" dirty="0" err="1" smtClean="0"/>
              <a:t>favored</a:t>
            </a:r>
            <a:r>
              <a:rPr lang="it-IT" dirty="0" smtClean="0"/>
              <a:t> by intense and </a:t>
            </a:r>
            <a:r>
              <a:rPr lang="it-IT" dirty="0" err="1" smtClean="0"/>
              <a:t>frequent</a:t>
            </a:r>
            <a:r>
              <a:rPr lang="it-IT" dirty="0" smtClean="0"/>
              <a:t> </a:t>
            </a:r>
            <a:r>
              <a:rPr lang="it-IT" dirty="0" err="1" smtClean="0"/>
              <a:t>disturbance</a:t>
            </a:r>
            <a:r>
              <a:rPr lang="it-IT" dirty="0" smtClean="0"/>
              <a:t>.</a:t>
            </a:r>
            <a:endParaRPr lang="en-US" dirty="0"/>
          </a:p>
        </p:txBody>
      </p:sp>
      <p:sp>
        <p:nvSpPr>
          <p:cNvPr id="5" name="Ovale 4"/>
          <p:cNvSpPr/>
          <p:nvPr/>
        </p:nvSpPr>
        <p:spPr>
          <a:xfrm rot="3158125">
            <a:off x="3860465" y="823038"/>
            <a:ext cx="20410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e 5"/>
          <p:cNvSpPr/>
          <p:nvPr/>
        </p:nvSpPr>
        <p:spPr>
          <a:xfrm rot="3158125">
            <a:off x="3176632" y="812305"/>
            <a:ext cx="20410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e 7"/>
          <p:cNvSpPr/>
          <p:nvPr/>
        </p:nvSpPr>
        <p:spPr>
          <a:xfrm rot="3158125">
            <a:off x="1880488" y="823037"/>
            <a:ext cx="20410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608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Intreccio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ntreccio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584</TotalTime>
  <Words>675</Words>
  <Application>Microsoft Office PowerPoint</Application>
  <PresentationFormat>Presentazione su schermo (4:3)</PresentationFormat>
  <Paragraphs>66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Intreccio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 Windows</dc:creator>
  <cp:lastModifiedBy>admin</cp:lastModifiedBy>
  <cp:revision>60</cp:revision>
  <dcterms:created xsi:type="dcterms:W3CDTF">2014-05-25T10:10:28Z</dcterms:created>
  <dcterms:modified xsi:type="dcterms:W3CDTF">2014-05-27T08:25:32Z</dcterms:modified>
</cp:coreProperties>
</file>