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9" r:id="rId3"/>
    <p:sldId id="270" r:id="rId4"/>
    <p:sldId id="271" r:id="rId5"/>
    <p:sldId id="275" r:id="rId6"/>
    <p:sldId id="273" r:id="rId7"/>
    <p:sldId id="296" r:id="rId8"/>
    <p:sldId id="272" r:id="rId9"/>
    <p:sldId id="274" r:id="rId10"/>
    <p:sldId id="295" r:id="rId11"/>
    <p:sldId id="278" r:id="rId12"/>
    <p:sldId id="279" r:id="rId13"/>
    <p:sldId id="280" r:id="rId14"/>
    <p:sldId id="281" r:id="rId15"/>
    <p:sldId id="282" r:id="rId16"/>
    <p:sldId id="294" r:id="rId17"/>
    <p:sldId id="283" r:id="rId18"/>
    <p:sldId id="284" r:id="rId19"/>
    <p:sldId id="301" r:id="rId20"/>
    <p:sldId id="285" r:id="rId21"/>
    <p:sldId id="287" r:id="rId22"/>
  </p:sldIdLst>
  <p:sldSz cx="9144000" cy="6858000" type="screen4x3"/>
  <p:notesSz cx="6858000" cy="9144000"/>
  <p:defaultTextStyle>
    <a:defPPr>
      <a:defRPr lang="it-IT"/>
    </a:defPPr>
    <a:lvl1pPr algn="ctr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554" autoAdjust="0"/>
    <p:restoredTop sz="90929"/>
  </p:normalViewPr>
  <p:slideViewPr>
    <p:cSldViewPr>
      <p:cViewPr varScale="1">
        <p:scale>
          <a:sx n="90" d="100"/>
          <a:sy n="90" d="100"/>
        </p:scale>
        <p:origin x="-912" y="-102"/>
      </p:cViewPr>
      <p:guideLst>
        <p:guide orient="horz" pos="480"/>
        <p:guide orient="horz" pos="2400"/>
        <p:guide orient="horz" pos="1488"/>
        <p:guide pos="3120"/>
        <p:guide pos="72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9.xml"/><Relationship Id="rId13" Type="http://schemas.openxmlformats.org/officeDocument/2006/relationships/slide" Target="slides/slide15.xml"/><Relationship Id="rId18" Type="http://schemas.openxmlformats.org/officeDocument/2006/relationships/slide" Target="slides/slide21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4.xml"/><Relationship Id="rId17" Type="http://schemas.openxmlformats.org/officeDocument/2006/relationships/slide" Target="slides/slide20.xml"/><Relationship Id="rId2" Type="http://schemas.openxmlformats.org/officeDocument/2006/relationships/slide" Target="slides/slide2.xml"/><Relationship Id="rId16" Type="http://schemas.openxmlformats.org/officeDocument/2006/relationships/slide" Target="slides/slide19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3.xml"/><Relationship Id="rId5" Type="http://schemas.openxmlformats.org/officeDocument/2006/relationships/slide" Target="slides/slide5.xml"/><Relationship Id="rId15" Type="http://schemas.openxmlformats.org/officeDocument/2006/relationships/slide" Target="slides/slide18.xml"/><Relationship Id="rId10" Type="http://schemas.openxmlformats.org/officeDocument/2006/relationships/slide" Target="slides/slide12.xml"/><Relationship Id="rId4" Type="http://schemas.openxmlformats.org/officeDocument/2006/relationships/slide" Target="slides/slide4.xml"/><Relationship Id="rId9" Type="http://schemas.openxmlformats.org/officeDocument/2006/relationships/slide" Target="slides/slide10.xml"/><Relationship Id="rId14" Type="http://schemas.openxmlformats.org/officeDocument/2006/relationships/slide" Target="slides/slide1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972300" y="762000"/>
            <a:ext cx="1943100" cy="53340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5676900" cy="53340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143000" y="1981200"/>
            <a:ext cx="37719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067300" y="1981200"/>
            <a:ext cx="37719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 DELLO SCHEMA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981200"/>
            <a:ext cx="7696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31" name="Line 7"/>
          <p:cNvSpPr>
            <a:spLocks noChangeShapeType="1"/>
          </p:cNvSpPr>
          <p:nvPr userDrawn="1"/>
        </p:nvSpPr>
        <p:spPr bwMode="auto">
          <a:xfrm>
            <a:off x="0" y="3810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pic>
        <p:nvPicPr>
          <p:cNvPr id="1029" name="Picture 8" descr="C:\Documents and Settings\Anna Maria Tognon\Desktop\dottorato\documenti\convegnieseminari\sundsvall\immagini\abete-liquore-blog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57200"/>
            <a:ext cx="762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10" descr="C:\Documents and Settings\Anna Maria Tognon\Desktop\dottorato\documenti\immagini\foto_dw\senza titolo2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028700"/>
            <a:ext cx="762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1" descr="C:\Documents and Settings\Anna Maria Tognon\Desktop\dottorato\documenti\immagini\foto_dw\senza titolo5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1600200"/>
            <a:ext cx="762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27" descr="C:\Documents and Settings\Anna Maria Tognon\Desktop\dottorato\documenti\convegnieseminari\sundsvall\immagini\abete-liquore-blog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590800"/>
            <a:ext cx="762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28" descr="C:\Documents and Settings\Anna Maria Tognon\Desktop\dottorato\documenti\immagini\foto_dw\senza titolo2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162300"/>
            <a:ext cx="762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29" descr="C:\Documents and Settings\Anna Maria Tognon\Desktop\dottorato\documenti\immagini\foto_dw\senza titolo5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3733800"/>
            <a:ext cx="762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33" descr="C:\Documents and Settings\Anna Maria Tognon\Desktop\dottorato\documenti\convegnieseminari\sundsvall\immagini\abete-liquore-blog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724400"/>
            <a:ext cx="762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34" descr="C:\Documents and Settings\Anna Maria Tognon\Desktop\dottorato\documenti\immagini\foto_dw\senza titolo2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5295900"/>
            <a:ext cx="762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35" descr="C:\Documents and Settings\Anna Maria Tognon\Desktop\dottorato\documenti\immagini\foto_dw\senza titolo5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5867400"/>
            <a:ext cx="762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0" name="Text Box 36"/>
          <p:cNvSpPr txBox="1">
            <a:spLocks noChangeArrowheads="1"/>
          </p:cNvSpPr>
          <p:nvPr userDrawn="1"/>
        </p:nvSpPr>
        <p:spPr bwMode="auto">
          <a:xfrm>
            <a:off x="2743200" y="2895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it-IT" sz="2400">
              <a:latin typeface="Verdana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743200"/>
            <a:ext cx="7772400" cy="762000"/>
          </a:xfrm>
        </p:spPr>
        <p:txBody>
          <a:bodyPr/>
          <a:lstStyle/>
          <a:p>
            <a:pPr eaLnBrk="1" hangingPunct="1"/>
            <a:r>
              <a:rPr lang="en-GB" sz="3600" smtClean="0">
                <a:cs typeface="Times New Roman" pitchFamily="18" charset="0"/>
              </a:rPr>
              <a:t>Study Case 1:</a:t>
            </a:r>
            <a:br>
              <a:rPr lang="en-GB" sz="3600" smtClean="0">
                <a:cs typeface="Times New Roman" pitchFamily="18" charset="0"/>
              </a:rPr>
            </a:br>
            <a:r>
              <a:rPr lang="en-GB" sz="3600" smtClean="0">
                <a:cs typeface="Times New Roman" pitchFamily="18" charset="0"/>
              </a:rPr>
              <a:t>Spruce Stands</a:t>
            </a:r>
            <a:br>
              <a:rPr lang="en-GB" sz="3600" smtClean="0">
                <a:cs typeface="Times New Roman" pitchFamily="18" charset="0"/>
              </a:rPr>
            </a:br>
            <a:r>
              <a:rPr lang="en-GB" sz="3600" smtClean="0">
                <a:cs typeface="Times New Roman" pitchFamily="18" charset="0"/>
              </a:rPr>
              <a:t>(</a:t>
            </a:r>
            <a:r>
              <a:rPr lang="en-GB" sz="3600" i="1" smtClean="0">
                <a:cs typeface="Times New Roman" pitchFamily="18" charset="0"/>
              </a:rPr>
              <a:t>Picea abies</a:t>
            </a:r>
            <a:r>
              <a:rPr lang="en-GB" sz="3600" smtClean="0">
                <a:cs typeface="Times New Roman" pitchFamily="18" charset="0"/>
              </a:rPr>
              <a:t> (L.) Karst)</a:t>
            </a:r>
            <a:endParaRPr lang="it-IT" sz="3600" smtClean="0">
              <a:cs typeface="Times New Roman" pitchFamily="18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it-IT" sz="2000">
              <a:solidFill>
                <a:schemeClr val="tx2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7772400" cy="609600"/>
          </a:xfrm>
        </p:spPr>
        <p:txBody>
          <a:bodyPr/>
          <a:lstStyle/>
          <a:p>
            <a:pPr eaLnBrk="1" hangingPunct="1"/>
            <a:r>
              <a:rPr lang="it-IT" sz="2800" smtClean="0"/>
              <a:t>Spatial structure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524000"/>
            <a:ext cx="76962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it-IT" sz="2400" smtClean="0"/>
              <a:t>Regardless the history and the evolution of the stand all sites show the same structure with groups. </a:t>
            </a:r>
          </a:p>
          <a:p>
            <a:pPr eaLnBrk="1" hangingPunct="1">
              <a:buFontTx/>
              <a:buNone/>
            </a:pPr>
            <a:endParaRPr lang="it-IT" sz="2400" smtClean="0"/>
          </a:p>
          <a:p>
            <a:pPr eaLnBrk="1" hangingPunct="1">
              <a:buFontTx/>
              <a:buNone/>
            </a:pPr>
            <a:r>
              <a:rPr lang="it-IT" sz="2400" smtClean="0"/>
              <a:t>This structure is less evident in managed stands however the constant presence highlight a common tendency of this species to converge toward such typical spatial structure.</a:t>
            </a:r>
          </a:p>
        </p:txBody>
      </p:sp>
      <p:sp>
        <p:nvSpPr>
          <p:cNvPr id="32772" name="Rectangle 6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001000" cy="1524000"/>
          </a:xfrm>
        </p:spPr>
        <p:txBody>
          <a:bodyPr/>
          <a:lstStyle/>
          <a:p>
            <a:pPr eaLnBrk="1" hangingPunct="1"/>
            <a:r>
              <a:rPr lang="en-GB" sz="3600" smtClean="0">
                <a:cs typeface="Times New Roman" pitchFamily="18" charset="0"/>
              </a:rPr>
              <a:t>Case study 2:</a:t>
            </a:r>
            <a:br>
              <a:rPr lang="en-GB" sz="3600" smtClean="0">
                <a:cs typeface="Times New Roman" pitchFamily="18" charset="0"/>
              </a:rPr>
            </a:br>
            <a:r>
              <a:rPr lang="en-GB" sz="3600" smtClean="0">
                <a:cs typeface="Times New Roman" pitchFamily="18" charset="0"/>
              </a:rPr>
              <a:t>Mix stands</a:t>
            </a:r>
            <a:br>
              <a:rPr lang="en-GB" sz="3600" smtClean="0">
                <a:cs typeface="Times New Roman" pitchFamily="18" charset="0"/>
              </a:rPr>
            </a:br>
            <a:r>
              <a:rPr lang="en-GB" sz="3600" smtClean="0">
                <a:cs typeface="Times New Roman" pitchFamily="18" charset="0"/>
              </a:rPr>
              <a:t>(</a:t>
            </a:r>
            <a:r>
              <a:rPr lang="en-GB" sz="3600" i="1" smtClean="0">
                <a:cs typeface="Times New Roman" pitchFamily="18" charset="0"/>
              </a:rPr>
              <a:t>A. alba - F. sylvatica - P. abies</a:t>
            </a:r>
            <a:r>
              <a:rPr lang="en-GB" sz="3600" smtClean="0">
                <a:cs typeface="Times New Roman" pitchFamily="18" charset="0"/>
              </a:rPr>
              <a:t>)</a:t>
            </a:r>
            <a:endParaRPr lang="it-IT" sz="3600" smtClean="0">
              <a:cs typeface="Times New Roman" pitchFamily="18" charset="0"/>
            </a:endParaRP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7086600" y="0"/>
            <a:ext cx="2057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57200"/>
            <a:ext cx="7772400" cy="304800"/>
          </a:xfrm>
        </p:spPr>
        <p:txBody>
          <a:bodyPr/>
          <a:lstStyle/>
          <a:p>
            <a:pPr eaLnBrk="1" hangingPunct="1"/>
            <a:r>
              <a:rPr lang="it-IT" sz="2800" smtClean="0">
                <a:solidFill>
                  <a:schemeClr val="tx1"/>
                </a:solidFill>
              </a:rPr>
              <a:t>Study sites</a:t>
            </a:r>
          </a:p>
        </p:txBody>
      </p:sp>
      <p:pic>
        <p:nvPicPr>
          <p:cNvPr id="34819" name="Picture 5" descr="C:\Documents and Settings\Anna Maria Tognon\Desktop\dottorato\documenti\convegnieseminari\sundsvall\immagini\cartina-europa-satellite_chia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924300"/>
            <a:ext cx="36385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Rectangle 6"/>
          <p:cNvSpPr>
            <a:spLocks noChangeArrowheads="1"/>
          </p:cNvSpPr>
          <p:nvPr/>
        </p:nvSpPr>
        <p:spPr bwMode="auto">
          <a:xfrm>
            <a:off x="5029200" y="990600"/>
            <a:ext cx="3959225" cy="2879725"/>
          </a:xfrm>
          <a:prstGeom prst="rect">
            <a:avLst/>
          </a:prstGeom>
          <a:solidFill>
            <a:srgbClr val="00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it-IT" sz="1800" b="1">
                <a:latin typeface="Arial" charset="0"/>
                <a:cs typeface="Times New Roman" pitchFamily="18" charset="0"/>
              </a:rPr>
              <a:t>SLATIOARA</a:t>
            </a:r>
            <a:r>
              <a:rPr lang="it-IT" sz="1800">
                <a:latin typeface="Arial" charset="0"/>
                <a:cs typeface="Times New Roman" pitchFamily="18" charset="0"/>
              </a:rPr>
              <a:t> (Suceava, Romania)</a:t>
            </a:r>
          </a:p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en-GB" sz="1800">
                <a:latin typeface="Arial" charset="0"/>
                <a:cs typeface="Times New Roman" pitchFamily="18" charset="0"/>
              </a:rPr>
              <a:t>47°27’N  25°8’E, 1064 ha. </a:t>
            </a:r>
          </a:p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en-GB" sz="1800">
                <a:latin typeface="Arial" charset="0"/>
                <a:cs typeface="Times New Roman" pitchFamily="18" charset="0"/>
              </a:rPr>
              <a:t>1150 m s.l.m. </a:t>
            </a:r>
          </a:p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en-GB" sz="1800">
                <a:latin typeface="Arial" charset="0"/>
                <a:cs typeface="Times New Roman" pitchFamily="18" charset="0"/>
              </a:rPr>
              <a:t>T° med 5.8 °C, P 700-810 mm. </a:t>
            </a:r>
          </a:p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en-GB" sz="1800">
                <a:latin typeface="Arial" charset="0"/>
                <a:cs typeface="Times New Roman" pitchFamily="18" charset="0"/>
              </a:rPr>
              <a:t>Composition di </a:t>
            </a:r>
            <a:r>
              <a:rPr lang="en-GB" sz="1800" i="1">
                <a:latin typeface="Arial" charset="0"/>
                <a:cs typeface="Times New Roman" pitchFamily="18" charset="0"/>
              </a:rPr>
              <a:t>A.</a:t>
            </a:r>
            <a:r>
              <a:rPr lang="en-GB" sz="1800">
                <a:latin typeface="Arial" charset="0"/>
                <a:cs typeface="Times New Roman" pitchFamily="18" charset="0"/>
              </a:rPr>
              <a:t> </a:t>
            </a:r>
            <a:r>
              <a:rPr lang="en-GB" sz="1800" i="1">
                <a:latin typeface="Arial" charset="0"/>
                <a:cs typeface="Times New Roman" pitchFamily="18" charset="0"/>
              </a:rPr>
              <a:t>alba</a:t>
            </a:r>
            <a:r>
              <a:rPr lang="en-GB" sz="1800">
                <a:latin typeface="Arial" charset="0"/>
                <a:cs typeface="Times New Roman" pitchFamily="18" charset="0"/>
              </a:rPr>
              <a:t>, </a:t>
            </a:r>
            <a:r>
              <a:rPr lang="en-GB" sz="1800" i="1">
                <a:latin typeface="Arial" charset="0"/>
                <a:cs typeface="Times New Roman" pitchFamily="18" charset="0"/>
              </a:rPr>
              <a:t>P.</a:t>
            </a:r>
            <a:r>
              <a:rPr lang="en-GB" sz="1800">
                <a:latin typeface="Arial" charset="0"/>
                <a:cs typeface="Times New Roman" pitchFamily="18" charset="0"/>
              </a:rPr>
              <a:t> </a:t>
            </a:r>
            <a:r>
              <a:rPr lang="en-GB" sz="1800" i="1">
                <a:latin typeface="Arial" charset="0"/>
                <a:cs typeface="Times New Roman" pitchFamily="18" charset="0"/>
              </a:rPr>
              <a:t>abies, Fagus</a:t>
            </a:r>
            <a:r>
              <a:rPr lang="en-GB" sz="1800">
                <a:latin typeface="Arial" charset="0"/>
                <a:cs typeface="Times New Roman" pitchFamily="18" charset="0"/>
              </a:rPr>
              <a:t> </a:t>
            </a:r>
            <a:r>
              <a:rPr lang="en-GB" sz="1800" i="1">
                <a:latin typeface="Arial" charset="0"/>
                <a:cs typeface="Times New Roman" pitchFamily="18" charset="0"/>
              </a:rPr>
              <a:t>sylvatica</a:t>
            </a:r>
            <a:r>
              <a:rPr lang="en-GB" sz="1800">
                <a:latin typeface="Arial" charset="0"/>
                <a:cs typeface="Times New Roman" pitchFamily="18" charset="0"/>
              </a:rPr>
              <a:t>, rare </a:t>
            </a:r>
            <a:r>
              <a:rPr lang="en-GB" sz="1800" i="1">
                <a:latin typeface="Arial" charset="0"/>
                <a:cs typeface="Times New Roman" pitchFamily="18" charset="0"/>
              </a:rPr>
              <a:t>A. pseudoplatanus, B. pendula, F. excelsior</a:t>
            </a:r>
            <a:endParaRPr lang="it-IT" sz="1800">
              <a:latin typeface="Arial" charset="0"/>
              <a:cs typeface="Times New Roman" pitchFamily="18" charset="0"/>
            </a:endParaRPr>
          </a:p>
        </p:txBody>
      </p:sp>
      <p:sp>
        <p:nvSpPr>
          <p:cNvPr id="3482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990600"/>
            <a:ext cx="3959225" cy="2879725"/>
          </a:xfrm>
          <a:solidFill>
            <a:srgbClr val="003300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it-IT" sz="1800" b="1" smtClean="0">
                <a:latin typeface="Arial" charset="0"/>
              </a:rPr>
              <a:t>PIAN DI LANDRO BALDASSARE</a:t>
            </a:r>
            <a:r>
              <a:rPr lang="it-IT" sz="1800" smtClean="0">
                <a:latin typeface="Arial" charset="0"/>
              </a:rPr>
              <a:t> (Cansiglio, BL)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sz="1800" smtClean="0">
                <a:latin typeface="Arial" charset="0"/>
                <a:cs typeface="Times New Roman" pitchFamily="18" charset="0"/>
              </a:rPr>
              <a:t>46° 06’ N 12°25’ E,  265 ha,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sz="1800" smtClean="0">
                <a:latin typeface="Arial" charset="0"/>
                <a:cs typeface="Times New Roman" pitchFamily="18" charset="0"/>
              </a:rPr>
              <a:t>1100 m s.l.m.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sz="1800" smtClean="0">
                <a:latin typeface="Arial" charset="0"/>
                <a:cs typeface="Times New Roman" pitchFamily="18" charset="0"/>
              </a:rPr>
              <a:t>pend. 5 - 10°, esp ?.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sz="1800" smtClean="0">
                <a:latin typeface="Arial" charset="0"/>
                <a:cs typeface="Times New Roman" pitchFamily="18" charset="0"/>
              </a:rPr>
              <a:t>T° med 6.6 °C, P 1800 mm.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sz="1800" smtClean="0">
                <a:latin typeface="Arial" charset="0"/>
                <a:cs typeface="Times New Roman" pitchFamily="18" charset="0"/>
              </a:rPr>
              <a:t>Composition </a:t>
            </a:r>
            <a:r>
              <a:rPr lang="en-GB" sz="1800" i="1" smtClean="0">
                <a:latin typeface="Arial" charset="0"/>
                <a:cs typeface="Times New Roman" pitchFamily="18" charset="0"/>
              </a:rPr>
              <a:t>A.</a:t>
            </a:r>
            <a:r>
              <a:rPr lang="en-GB" sz="1800" smtClean="0">
                <a:latin typeface="Arial" charset="0"/>
                <a:cs typeface="Times New Roman" pitchFamily="18" charset="0"/>
              </a:rPr>
              <a:t> </a:t>
            </a:r>
            <a:r>
              <a:rPr lang="en-GB" sz="1800" i="1" smtClean="0">
                <a:latin typeface="Arial" charset="0"/>
                <a:cs typeface="Times New Roman" pitchFamily="18" charset="0"/>
              </a:rPr>
              <a:t>alba</a:t>
            </a:r>
            <a:r>
              <a:rPr lang="en-GB" sz="1800" smtClean="0">
                <a:latin typeface="Arial" charset="0"/>
                <a:cs typeface="Times New Roman" pitchFamily="18" charset="0"/>
              </a:rPr>
              <a:t>, </a:t>
            </a:r>
            <a:r>
              <a:rPr lang="en-GB" sz="1800" i="1" smtClean="0">
                <a:latin typeface="Arial" charset="0"/>
                <a:cs typeface="Times New Roman" pitchFamily="18" charset="0"/>
              </a:rPr>
              <a:t>P.</a:t>
            </a:r>
            <a:r>
              <a:rPr lang="en-GB" sz="1800" smtClean="0">
                <a:latin typeface="Arial" charset="0"/>
                <a:cs typeface="Times New Roman" pitchFamily="18" charset="0"/>
              </a:rPr>
              <a:t> </a:t>
            </a:r>
            <a:r>
              <a:rPr lang="en-GB" sz="1800" i="1" smtClean="0">
                <a:latin typeface="Arial" charset="0"/>
                <a:cs typeface="Times New Roman" pitchFamily="18" charset="0"/>
              </a:rPr>
              <a:t>abies, Fagus</a:t>
            </a:r>
            <a:r>
              <a:rPr lang="en-GB" sz="1800" smtClean="0">
                <a:latin typeface="Arial" charset="0"/>
                <a:cs typeface="Times New Roman" pitchFamily="18" charset="0"/>
              </a:rPr>
              <a:t> </a:t>
            </a:r>
            <a:r>
              <a:rPr lang="en-GB" sz="1800" i="1" smtClean="0">
                <a:latin typeface="Arial" charset="0"/>
                <a:cs typeface="Times New Roman" pitchFamily="18" charset="0"/>
              </a:rPr>
              <a:t>sylvatica</a:t>
            </a:r>
            <a:r>
              <a:rPr lang="en-GB" sz="1800" smtClean="0">
                <a:latin typeface="Arial" charset="0"/>
                <a:cs typeface="Times New Roman" pitchFamily="18" charset="0"/>
              </a:rPr>
              <a:t>, rari </a:t>
            </a:r>
            <a:r>
              <a:rPr lang="en-GB" sz="1800" i="1" smtClean="0">
                <a:latin typeface="Arial" charset="0"/>
                <a:cs typeface="Times New Roman" pitchFamily="18" charset="0"/>
              </a:rPr>
              <a:t>S. aucuparia, F. excelsior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it-IT" sz="1800" smtClean="0">
              <a:latin typeface="Arial" charset="0"/>
              <a:cs typeface="Times New Roman" pitchFamily="18" charset="0"/>
            </a:endParaRPr>
          </a:p>
        </p:txBody>
      </p:sp>
      <p:sp>
        <p:nvSpPr>
          <p:cNvPr id="34822" name="Text Box 8"/>
          <p:cNvSpPr txBox="1">
            <a:spLocks noChangeArrowheads="1"/>
          </p:cNvSpPr>
          <p:nvPr/>
        </p:nvSpPr>
        <p:spPr bwMode="auto">
          <a:xfrm>
            <a:off x="1143000" y="4089400"/>
            <a:ext cx="1905000" cy="1062038"/>
          </a:xfrm>
          <a:prstGeom prst="rect">
            <a:avLst/>
          </a:prstGeom>
          <a:solidFill>
            <a:srgbClr val="00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it-IT" sz="1800">
                <a:latin typeface="Arial" charset="0"/>
              </a:rPr>
              <a:t>Unmanged for the last 40 years</a:t>
            </a:r>
          </a:p>
          <a:p>
            <a:pPr algn="l">
              <a:spcBef>
                <a:spcPct val="50000"/>
              </a:spcBef>
            </a:pPr>
            <a:r>
              <a:rPr lang="it-IT" sz="1800">
                <a:latin typeface="Arial" charset="0"/>
              </a:rPr>
              <a:t>4 ha</a:t>
            </a:r>
          </a:p>
        </p:txBody>
      </p:sp>
      <p:sp>
        <p:nvSpPr>
          <p:cNvPr id="34823" name="Text Box 9"/>
          <p:cNvSpPr txBox="1">
            <a:spLocks noChangeArrowheads="1"/>
          </p:cNvSpPr>
          <p:nvPr/>
        </p:nvSpPr>
        <p:spPr bwMode="auto">
          <a:xfrm>
            <a:off x="7696200" y="4089400"/>
            <a:ext cx="1066800" cy="10620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1800">
                <a:latin typeface="Arial" charset="0"/>
              </a:rPr>
              <a:t>Virgin forest</a:t>
            </a:r>
          </a:p>
          <a:p>
            <a:pPr algn="r">
              <a:spcBef>
                <a:spcPct val="50000"/>
              </a:spcBef>
            </a:pPr>
            <a:r>
              <a:rPr lang="it-IT" sz="1800">
                <a:latin typeface="Arial" charset="0"/>
              </a:rPr>
              <a:t>4 ha</a:t>
            </a:r>
          </a:p>
        </p:txBody>
      </p:sp>
      <p:sp>
        <p:nvSpPr>
          <p:cNvPr id="34824" name="Line 11"/>
          <p:cNvSpPr>
            <a:spLocks noChangeShapeType="1"/>
          </p:cNvSpPr>
          <p:nvPr/>
        </p:nvSpPr>
        <p:spPr bwMode="auto">
          <a:xfrm flipV="1">
            <a:off x="5257800" y="4038600"/>
            <a:ext cx="2362200" cy="1676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 type="triangle" w="lg" len="lg"/>
          </a:ln>
        </p:spPr>
        <p:txBody>
          <a:bodyPr/>
          <a:lstStyle/>
          <a:p>
            <a:endParaRPr lang="it-IT"/>
          </a:p>
        </p:txBody>
      </p:sp>
      <p:sp>
        <p:nvSpPr>
          <p:cNvPr id="34825" name="Line 12"/>
          <p:cNvSpPr>
            <a:spLocks noChangeShapeType="1"/>
          </p:cNvSpPr>
          <p:nvPr/>
        </p:nvSpPr>
        <p:spPr bwMode="auto">
          <a:xfrm flipH="1" flipV="1">
            <a:off x="3124200" y="4114800"/>
            <a:ext cx="1447800" cy="1676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 type="triangle" w="lg" len="lg"/>
          </a:ln>
        </p:spPr>
        <p:txBody>
          <a:bodyPr/>
          <a:lstStyle/>
          <a:p>
            <a:endParaRPr lang="it-IT"/>
          </a:p>
        </p:txBody>
      </p:sp>
      <p:sp>
        <p:nvSpPr>
          <p:cNvPr id="34826" name="Rectangle 14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Case study 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7772400" cy="533400"/>
          </a:xfrm>
        </p:spPr>
        <p:txBody>
          <a:bodyPr/>
          <a:lstStyle/>
          <a:p>
            <a:pPr eaLnBrk="1" hangingPunct="1"/>
            <a:r>
              <a:rPr lang="it-IT" sz="2800" smtClean="0"/>
              <a:t>Main structural parameters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29200" y="1143000"/>
            <a:ext cx="3962400" cy="2209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sz="2000" b="1" smtClean="0"/>
              <a:t>Slatioara</a:t>
            </a:r>
            <a:r>
              <a:rPr lang="it-IT" sz="2000" smtClean="0"/>
              <a:t>: twice the tree number of Cansiglio,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sz="2000" smtClean="0">
                <a:sym typeface="Wingdings" pitchFamily="2" charset="2"/>
              </a:rPr>
              <a:t>Higher DBHmax e Hmax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it-IT" sz="2000" b="1" smtClean="0"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sz="2000" b="1" smtClean="0">
                <a:sym typeface="Wingdings" pitchFamily="2" charset="2"/>
              </a:rPr>
              <a:t>Cansiglio: </a:t>
            </a:r>
            <a:r>
              <a:rPr lang="it-IT" sz="2000" smtClean="0">
                <a:sym typeface="Wingdings" pitchFamily="2" charset="2"/>
              </a:rPr>
              <a:t>larger mean DBH</a:t>
            </a:r>
          </a:p>
        </p:txBody>
      </p:sp>
      <p:pic>
        <p:nvPicPr>
          <p:cNvPr id="35844" name="Picture 3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543300"/>
            <a:ext cx="4191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3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764088"/>
            <a:ext cx="419100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315"/>
          <p:cNvSpPr>
            <a:spLocks noChangeArrowheads="1"/>
          </p:cNvSpPr>
          <p:nvPr/>
        </p:nvSpPr>
        <p:spPr bwMode="auto">
          <a:xfrm>
            <a:off x="838200" y="5546725"/>
            <a:ext cx="4114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it-IT" sz="2000" b="1">
                <a:latin typeface="Verdana" pitchFamily="34" charset="0"/>
              </a:rPr>
              <a:t>Cansiglio</a:t>
            </a:r>
            <a:r>
              <a:rPr lang="it-IT" sz="2000">
                <a:latin typeface="Verdana" pitchFamily="34" charset="0"/>
              </a:rPr>
              <a:t>: no regeneration</a:t>
            </a:r>
          </a:p>
          <a:p>
            <a:pPr algn="l"/>
            <a:r>
              <a:rPr lang="it-IT" sz="2000">
                <a:latin typeface="Verdana" pitchFamily="34" charset="0"/>
                <a:sym typeface="Wingdings" pitchFamily="2" charset="2"/>
              </a:rPr>
              <a:t> deers</a:t>
            </a:r>
          </a:p>
        </p:txBody>
      </p:sp>
      <p:sp>
        <p:nvSpPr>
          <p:cNvPr id="35847" name="Rectangle 316"/>
          <p:cNvSpPr>
            <a:spLocks noChangeArrowheads="1"/>
          </p:cNvSpPr>
          <p:nvPr/>
        </p:nvSpPr>
        <p:spPr bwMode="auto">
          <a:xfrm>
            <a:off x="6248400" y="3962400"/>
            <a:ext cx="274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</a:pPr>
            <a:r>
              <a:rPr lang="it-IT" sz="2000" b="1">
                <a:latin typeface="Verdana" pitchFamily="34" charset="0"/>
              </a:rPr>
              <a:t>Slatioara</a:t>
            </a:r>
            <a:r>
              <a:rPr lang="it-IT" sz="2000">
                <a:latin typeface="Verdana" pitchFamily="34" charset="0"/>
              </a:rPr>
              <a:t>: typical reversed J curve</a:t>
            </a:r>
          </a:p>
        </p:txBody>
      </p:sp>
      <p:grpSp>
        <p:nvGrpSpPr>
          <p:cNvPr id="35848" name="Group 319"/>
          <p:cNvGrpSpPr>
            <a:grpSpLocks/>
          </p:cNvGrpSpPr>
          <p:nvPr/>
        </p:nvGrpSpPr>
        <p:grpSpPr bwMode="auto">
          <a:xfrm>
            <a:off x="990600" y="1116013"/>
            <a:ext cx="3886200" cy="2312987"/>
            <a:chOff x="624" y="703"/>
            <a:chExt cx="2448" cy="1457"/>
          </a:xfrm>
        </p:grpSpPr>
        <p:grpSp>
          <p:nvGrpSpPr>
            <p:cNvPr id="35854" name="Group 312"/>
            <p:cNvGrpSpPr>
              <a:grpSpLocks/>
            </p:cNvGrpSpPr>
            <p:nvPr/>
          </p:nvGrpSpPr>
          <p:grpSpPr bwMode="auto">
            <a:xfrm>
              <a:off x="624" y="703"/>
              <a:ext cx="2448" cy="1457"/>
              <a:chOff x="240" y="1056"/>
              <a:chExt cx="2448" cy="1457"/>
            </a:xfrm>
          </p:grpSpPr>
          <p:sp>
            <p:nvSpPr>
              <p:cNvPr id="35857" name="Rectangle 310"/>
              <p:cNvSpPr>
                <a:spLocks noChangeArrowheads="1"/>
              </p:cNvSpPr>
              <p:nvPr/>
            </p:nvSpPr>
            <p:spPr bwMode="auto">
              <a:xfrm>
                <a:off x="240" y="1056"/>
                <a:ext cx="2448" cy="1396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58" name="Rectangle 216"/>
              <p:cNvSpPr>
                <a:spLocks noChangeArrowheads="1"/>
              </p:cNvSpPr>
              <p:nvPr/>
            </p:nvSpPr>
            <p:spPr bwMode="auto">
              <a:xfrm>
                <a:off x="366" y="111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859" name="Rectangle 217"/>
              <p:cNvSpPr>
                <a:spLocks noChangeArrowheads="1"/>
              </p:cNvSpPr>
              <p:nvPr/>
            </p:nvSpPr>
            <p:spPr bwMode="auto">
              <a:xfrm>
                <a:off x="1929" y="1112"/>
                <a:ext cx="271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Total</a:t>
                </a:r>
                <a:endParaRPr lang="it-IT"/>
              </a:p>
            </p:txBody>
          </p:sp>
          <p:sp>
            <p:nvSpPr>
              <p:cNvPr id="35860" name="Rectangle 218"/>
              <p:cNvSpPr>
                <a:spLocks noChangeArrowheads="1"/>
              </p:cNvSpPr>
              <p:nvPr/>
            </p:nvSpPr>
            <p:spPr bwMode="auto">
              <a:xfrm>
                <a:off x="2191" y="111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861" name="Rectangle 219"/>
              <p:cNvSpPr>
                <a:spLocks noChangeArrowheads="1"/>
              </p:cNvSpPr>
              <p:nvPr/>
            </p:nvSpPr>
            <p:spPr bwMode="auto">
              <a:xfrm>
                <a:off x="288" y="1104"/>
                <a:ext cx="113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62" name="Rectangle 220"/>
              <p:cNvSpPr>
                <a:spLocks noChangeArrowheads="1"/>
              </p:cNvSpPr>
              <p:nvPr/>
            </p:nvSpPr>
            <p:spPr bwMode="auto">
              <a:xfrm>
                <a:off x="1419" y="1104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63" name="Rectangle 221"/>
              <p:cNvSpPr>
                <a:spLocks noChangeArrowheads="1"/>
              </p:cNvSpPr>
              <p:nvPr/>
            </p:nvSpPr>
            <p:spPr bwMode="auto">
              <a:xfrm>
                <a:off x="1426" y="1104"/>
                <a:ext cx="121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64" name="Rectangle 222"/>
              <p:cNvSpPr>
                <a:spLocks noChangeArrowheads="1"/>
              </p:cNvSpPr>
              <p:nvPr/>
            </p:nvSpPr>
            <p:spPr bwMode="auto">
              <a:xfrm>
                <a:off x="366" y="1263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865" name="Rectangle 223"/>
              <p:cNvSpPr>
                <a:spLocks noChangeArrowheads="1"/>
              </p:cNvSpPr>
              <p:nvPr/>
            </p:nvSpPr>
            <p:spPr bwMode="auto">
              <a:xfrm>
                <a:off x="1525" y="1263"/>
                <a:ext cx="49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Cansiglio</a:t>
                </a:r>
                <a:endParaRPr lang="it-IT"/>
              </a:p>
            </p:txBody>
          </p:sp>
          <p:sp>
            <p:nvSpPr>
              <p:cNvPr id="35866" name="Rectangle 224"/>
              <p:cNvSpPr>
                <a:spLocks noChangeArrowheads="1"/>
              </p:cNvSpPr>
              <p:nvPr/>
            </p:nvSpPr>
            <p:spPr bwMode="auto">
              <a:xfrm>
                <a:off x="2004" y="1263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867" name="Rectangle 225"/>
              <p:cNvSpPr>
                <a:spLocks noChangeArrowheads="1"/>
              </p:cNvSpPr>
              <p:nvPr/>
            </p:nvSpPr>
            <p:spPr bwMode="auto">
              <a:xfrm>
                <a:off x="2155" y="1263"/>
                <a:ext cx="457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Slatioara</a:t>
                </a:r>
                <a:endParaRPr lang="it-IT"/>
              </a:p>
            </p:txBody>
          </p:sp>
          <p:sp>
            <p:nvSpPr>
              <p:cNvPr id="35868" name="Rectangle 226"/>
              <p:cNvSpPr>
                <a:spLocks noChangeArrowheads="1"/>
              </p:cNvSpPr>
              <p:nvPr/>
            </p:nvSpPr>
            <p:spPr bwMode="auto">
              <a:xfrm>
                <a:off x="2599" y="1263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869" name="Rectangle 227"/>
              <p:cNvSpPr>
                <a:spLocks noChangeArrowheads="1"/>
              </p:cNvSpPr>
              <p:nvPr/>
            </p:nvSpPr>
            <p:spPr bwMode="auto">
              <a:xfrm>
                <a:off x="288" y="1255"/>
                <a:ext cx="113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70" name="Rectangle 228"/>
              <p:cNvSpPr>
                <a:spLocks noChangeArrowheads="1"/>
              </p:cNvSpPr>
              <p:nvPr/>
            </p:nvSpPr>
            <p:spPr bwMode="auto">
              <a:xfrm>
                <a:off x="1419" y="1255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71" name="Rectangle 229"/>
              <p:cNvSpPr>
                <a:spLocks noChangeArrowheads="1"/>
              </p:cNvSpPr>
              <p:nvPr/>
            </p:nvSpPr>
            <p:spPr bwMode="auto">
              <a:xfrm>
                <a:off x="1426" y="1255"/>
                <a:ext cx="629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72" name="Rectangle 230"/>
              <p:cNvSpPr>
                <a:spLocks noChangeArrowheads="1"/>
              </p:cNvSpPr>
              <p:nvPr/>
            </p:nvSpPr>
            <p:spPr bwMode="auto">
              <a:xfrm>
                <a:off x="2055" y="1255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73" name="Rectangle 231"/>
              <p:cNvSpPr>
                <a:spLocks noChangeArrowheads="1"/>
              </p:cNvSpPr>
              <p:nvPr/>
            </p:nvSpPr>
            <p:spPr bwMode="auto">
              <a:xfrm>
                <a:off x="2062" y="1255"/>
                <a:ext cx="58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74" name="Rectangle 232"/>
              <p:cNvSpPr>
                <a:spLocks noChangeArrowheads="1"/>
              </p:cNvSpPr>
              <p:nvPr/>
            </p:nvSpPr>
            <p:spPr bwMode="auto">
              <a:xfrm>
                <a:off x="366" y="1412"/>
                <a:ext cx="249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N/ha</a:t>
                </a:r>
                <a:endParaRPr lang="it-IT"/>
              </a:p>
            </p:txBody>
          </p:sp>
          <p:sp>
            <p:nvSpPr>
              <p:cNvPr id="35875" name="Rectangle 233"/>
              <p:cNvSpPr>
                <a:spLocks noChangeArrowheads="1"/>
              </p:cNvSpPr>
              <p:nvPr/>
            </p:nvSpPr>
            <p:spPr bwMode="auto">
              <a:xfrm>
                <a:off x="608" y="141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876" name="Rectangle 234"/>
              <p:cNvSpPr>
                <a:spLocks noChangeArrowheads="1"/>
              </p:cNvSpPr>
              <p:nvPr/>
            </p:nvSpPr>
            <p:spPr bwMode="auto">
              <a:xfrm>
                <a:off x="1672" y="1412"/>
                <a:ext cx="19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626</a:t>
                </a:r>
                <a:endParaRPr lang="it-IT"/>
              </a:p>
            </p:txBody>
          </p:sp>
          <p:sp>
            <p:nvSpPr>
              <p:cNvPr id="35877" name="Rectangle 235"/>
              <p:cNvSpPr>
                <a:spLocks noChangeArrowheads="1"/>
              </p:cNvSpPr>
              <p:nvPr/>
            </p:nvSpPr>
            <p:spPr bwMode="auto">
              <a:xfrm>
                <a:off x="1860" y="141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878" name="Rectangle 236"/>
              <p:cNvSpPr>
                <a:spLocks noChangeArrowheads="1"/>
              </p:cNvSpPr>
              <p:nvPr/>
            </p:nvSpPr>
            <p:spPr bwMode="auto">
              <a:xfrm>
                <a:off x="2255" y="1412"/>
                <a:ext cx="2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1321</a:t>
                </a:r>
                <a:endParaRPr lang="it-IT"/>
              </a:p>
            </p:txBody>
          </p:sp>
          <p:sp>
            <p:nvSpPr>
              <p:cNvPr id="35879" name="Rectangle 237"/>
              <p:cNvSpPr>
                <a:spLocks noChangeArrowheads="1"/>
              </p:cNvSpPr>
              <p:nvPr/>
            </p:nvSpPr>
            <p:spPr bwMode="auto">
              <a:xfrm>
                <a:off x="2503" y="141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880" name="Rectangle 238"/>
              <p:cNvSpPr>
                <a:spLocks noChangeArrowheads="1"/>
              </p:cNvSpPr>
              <p:nvPr/>
            </p:nvSpPr>
            <p:spPr bwMode="auto">
              <a:xfrm>
                <a:off x="288" y="1404"/>
                <a:ext cx="113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81" name="Rectangle 239"/>
              <p:cNvSpPr>
                <a:spLocks noChangeArrowheads="1"/>
              </p:cNvSpPr>
              <p:nvPr/>
            </p:nvSpPr>
            <p:spPr bwMode="auto">
              <a:xfrm>
                <a:off x="1419" y="1404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82" name="Rectangle 240"/>
              <p:cNvSpPr>
                <a:spLocks noChangeArrowheads="1"/>
              </p:cNvSpPr>
              <p:nvPr/>
            </p:nvSpPr>
            <p:spPr bwMode="auto">
              <a:xfrm>
                <a:off x="1426" y="1404"/>
                <a:ext cx="629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83" name="Rectangle 241"/>
              <p:cNvSpPr>
                <a:spLocks noChangeArrowheads="1"/>
              </p:cNvSpPr>
              <p:nvPr/>
            </p:nvSpPr>
            <p:spPr bwMode="auto">
              <a:xfrm>
                <a:off x="2055" y="1404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84" name="Rectangle 242"/>
              <p:cNvSpPr>
                <a:spLocks noChangeArrowheads="1"/>
              </p:cNvSpPr>
              <p:nvPr/>
            </p:nvSpPr>
            <p:spPr bwMode="auto">
              <a:xfrm>
                <a:off x="2062" y="1404"/>
                <a:ext cx="58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85" name="Rectangle 243"/>
              <p:cNvSpPr>
                <a:spLocks noChangeArrowheads="1"/>
              </p:cNvSpPr>
              <p:nvPr/>
            </p:nvSpPr>
            <p:spPr bwMode="auto">
              <a:xfrm>
                <a:off x="364" y="1563"/>
                <a:ext cx="509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SMD (cm</a:t>
                </a:r>
                <a:endParaRPr lang="it-IT"/>
              </a:p>
            </p:txBody>
          </p:sp>
          <p:sp>
            <p:nvSpPr>
              <p:cNvPr id="35886" name="Rectangle 244"/>
              <p:cNvSpPr>
                <a:spLocks noChangeArrowheads="1"/>
              </p:cNvSpPr>
              <p:nvPr/>
            </p:nvSpPr>
            <p:spPr bwMode="auto">
              <a:xfrm>
                <a:off x="853" y="1545"/>
                <a:ext cx="40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000">
                    <a:solidFill>
                      <a:srgbClr val="000000"/>
                    </a:solidFill>
                  </a:rPr>
                  <a:t>2</a:t>
                </a:r>
                <a:endParaRPr lang="it-IT"/>
              </a:p>
            </p:txBody>
          </p:sp>
          <p:sp>
            <p:nvSpPr>
              <p:cNvPr id="35887" name="Rectangle 245"/>
              <p:cNvSpPr>
                <a:spLocks noChangeArrowheads="1"/>
              </p:cNvSpPr>
              <p:nvPr/>
            </p:nvSpPr>
            <p:spPr bwMode="auto">
              <a:xfrm>
                <a:off x="899" y="1563"/>
                <a:ext cx="43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)</a:t>
                </a:r>
                <a:endParaRPr lang="it-IT"/>
              </a:p>
            </p:txBody>
          </p:sp>
          <p:sp>
            <p:nvSpPr>
              <p:cNvPr id="35888" name="Rectangle 246"/>
              <p:cNvSpPr>
                <a:spLocks noChangeArrowheads="1"/>
              </p:cNvSpPr>
              <p:nvPr/>
            </p:nvSpPr>
            <p:spPr bwMode="auto">
              <a:xfrm>
                <a:off x="941" y="1563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889" name="Rectangle 247"/>
              <p:cNvSpPr>
                <a:spLocks noChangeArrowheads="1"/>
              </p:cNvSpPr>
              <p:nvPr/>
            </p:nvSpPr>
            <p:spPr bwMode="auto">
              <a:xfrm>
                <a:off x="1766" y="1563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890" name="Rectangle 248"/>
              <p:cNvSpPr>
                <a:spLocks noChangeArrowheads="1"/>
              </p:cNvSpPr>
              <p:nvPr/>
            </p:nvSpPr>
            <p:spPr bwMode="auto">
              <a:xfrm>
                <a:off x="2378" y="1563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891" name="Rectangle 249"/>
              <p:cNvSpPr>
                <a:spLocks noChangeArrowheads="1"/>
              </p:cNvSpPr>
              <p:nvPr/>
            </p:nvSpPr>
            <p:spPr bwMode="auto">
              <a:xfrm>
                <a:off x="288" y="1555"/>
                <a:ext cx="113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92" name="Rectangle 250"/>
              <p:cNvSpPr>
                <a:spLocks noChangeArrowheads="1"/>
              </p:cNvSpPr>
              <p:nvPr/>
            </p:nvSpPr>
            <p:spPr bwMode="auto">
              <a:xfrm>
                <a:off x="1419" y="1555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93" name="Rectangle 251"/>
              <p:cNvSpPr>
                <a:spLocks noChangeArrowheads="1"/>
              </p:cNvSpPr>
              <p:nvPr/>
            </p:nvSpPr>
            <p:spPr bwMode="auto">
              <a:xfrm>
                <a:off x="1426" y="1555"/>
                <a:ext cx="629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94" name="Rectangle 252"/>
              <p:cNvSpPr>
                <a:spLocks noChangeArrowheads="1"/>
              </p:cNvSpPr>
              <p:nvPr/>
            </p:nvSpPr>
            <p:spPr bwMode="auto">
              <a:xfrm>
                <a:off x="2055" y="1555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95" name="Rectangle 253"/>
              <p:cNvSpPr>
                <a:spLocks noChangeArrowheads="1"/>
              </p:cNvSpPr>
              <p:nvPr/>
            </p:nvSpPr>
            <p:spPr bwMode="auto">
              <a:xfrm>
                <a:off x="2062" y="1555"/>
                <a:ext cx="58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896" name="Rectangle 254"/>
              <p:cNvSpPr>
                <a:spLocks noChangeArrowheads="1"/>
              </p:cNvSpPr>
              <p:nvPr/>
            </p:nvSpPr>
            <p:spPr bwMode="auto">
              <a:xfrm>
                <a:off x="361" y="1712"/>
                <a:ext cx="797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DBH max (cm)</a:t>
                </a:r>
                <a:endParaRPr lang="it-IT"/>
              </a:p>
            </p:txBody>
          </p:sp>
          <p:sp>
            <p:nvSpPr>
              <p:cNvPr id="35897" name="Rectangle 255"/>
              <p:cNvSpPr>
                <a:spLocks noChangeArrowheads="1"/>
              </p:cNvSpPr>
              <p:nvPr/>
            </p:nvSpPr>
            <p:spPr bwMode="auto">
              <a:xfrm>
                <a:off x="1138" y="171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898" name="Rectangle 256"/>
              <p:cNvSpPr>
                <a:spLocks noChangeArrowheads="1"/>
              </p:cNvSpPr>
              <p:nvPr/>
            </p:nvSpPr>
            <p:spPr bwMode="auto">
              <a:xfrm>
                <a:off x="1657" y="1712"/>
                <a:ext cx="12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95</a:t>
                </a:r>
                <a:endParaRPr lang="it-IT"/>
              </a:p>
            </p:txBody>
          </p:sp>
          <p:sp>
            <p:nvSpPr>
              <p:cNvPr id="35899" name="Rectangle 257"/>
              <p:cNvSpPr>
                <a:spLocks noChangeArrowheads="1"/>
              </p:cNvSpPr>
              <p:nvPr/>
            </p:nvSpPr>
            <p:spPr bwMode="auto">
              <a:xfrm>
                <a:off x="1782" y="1712"/>
                <a:ext cx="9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.0</a:t>
                </a:r>
                <a:endParaRPr lang="it-IT"/>
              </a:p>
            </p:txBody>
          </p:sp>
          <p:sp>
            <p:nvSpPr>
              <p:cNvPr id="35900" name="Rectangle 258"/>
              <p:cNvSpPr>
                <a:spLocks noChangeArrowheads="1"/>
              </p:cNvSpPr>
              <p:nvPr/>
            </p:nvSpPr>
            <p:spPr bwMode="auto">
              <a:xfrm>
                <a:off x="1875" y="171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901" name="Rectangle 259"/>
              <p:cNvSpPr>
                <a:spLocks noChangeArrowheads="1"/>
              </p:cNvSpPr>
              <p:nvPr/>
            </p:nvSpPr>
            <p:spPr bwMode="auto">
              <a:xfrm>
                <a:off x="2239" y="1712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143.5</a:t>
                </a:r>
                <a:endParaRPr lang="it-IT"/>
              </a:p>
            </p:txBody>
          </p:sp>
          <p:sp>
            <p:nvSpPr>
              <p:cNvPr id="35902" name="Rectangle 260"/>
              <p:cNvSpPr>
                <a:spLocks noChangeArrowheads="1"/>
              </p:cNvSpPr>
              <p:nvPr/>
            </p:nvSpPr>
            <p:spPr bwMode="auto">
              <a:xfrm>
                <a:off x="2519" y="171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903" name="Rectangle 261"/>
              <p:cNvSpPr>
                <a:spLocks noChangeArrowheads="1"/>
              </p:cNvSpPr>
              <p:nvPr/>
            </p:nvSpPr>
            <p:spPr bwMode="auto">
              <a:xfrm>
                <a:off x="288" y="1704"/>
                <a:ext cx="113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04" name="Rectangle 262"/>
              <p:cNvSpPr>
                <a:spLocks noChangeArrowheads="1"/>
              </p:cNvSpPr>
              <p:nvPr/>
            </p:nvSpPr>
            <p:spPr bwMode="auto">
              <a:xfrm>
                <a:off x="1419" y="1704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05" name="Rectangle 263"/>
              <p:cNvSpPr>
                <a:spLocks noChangeArrowheads="1"/>
              </p:cNvSpPr>
              <p:nvPr/>
            </p:nvSpPr>
            <p:spPr bwMode="auto">
              <a:xfrm>
                <a:off x="1426" y="1704"/>
                <a:ext cx="629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06" name="Rectangle 264"/>
              <p:cNvSpPr>
                <a:spLocks noChangeArrowheads="1"/>
              </p:cNvSpPr>
              <p:nvPr/>
            </p:nvSpPr>
            <p:spPr bwMode="auto">
              <a:xfrm>
                <a:off x="2055" y="1704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07" name="Rectangle 265"/>
              <p:cNvSpPr>
                <a:spLocks noChangeArrowheads="1"/>
              </p:cNvSpPr>
              <p:nvPr/>
            </p:nvSpPr>
            <p:spPr bwMode="auto">
              <a:xfrm>
                <a:off x="2062" y="1704"/>
                <a:ext cx="58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08" name="Rectangle 266"/>
              <p:cNvSpPr>
                <a:spLocks noChangeArrowheads="1"/>
              </p:cNvSpPr>
              <p:nvPr/>
            </p:nvSpPr>
            <p:spPr bwMode="auto">
              <a:xfrm>
                <a:off x="362" y="1862"/>
                <a:ext cx="563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H max (m)</a:t>
                </a:r>
                <a:endParaRPr lang="it-IT"/>
              </a:p>
            </p:txBody>
          </p:sp>
          <p:sp>
            <p:nvSpPr>
              <p:cNvPr id="35909" name="Rectangle 267"/>
              <p:cNvSpPr>
                <a:spLocks noChangeArrowheads="1"/>
              </p:cNvSpPr>
              <p:nvPr/>
            </p:nvSpPr>
            <p:spPr bwMode="auto">
              <a:xfrm>
                <a:off x="909" y="186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910" name="Rectangle 268"/>
              <p:cNvSpPr>
                <a:spLocks noChangeArrowheads="1"/>
              </p:cNvSpPr>
              <p:nvPr/>
            </p:nvSpPr>
            <p:spPr bwMode="auto">
              <a:xfrm>
                <a:off x="1657" y="1862"/>
                <a:ext cx="22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45.0</a:t>
                </a:r>
                <a:endParaRPr lang="it-IT"/>
              </a:p>
            </p:txBody>
          </p:sp>
          <p:sp>
            <p:nvSpPr>
              <p:cNvPr id="35911" name="Rectangle 269"/>
              <p:cNvSpPr>
                <a:spLocks noChangeArrowheads="1"/>
              </p:cNvSpPr>
              <p:nvPr/>
            </p:nvSpPr>
            <p:spPr bwMode="auto">
              <a:xfrm>
                <a:off x="1875" y="186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912" name="Rectangle 270"/>
              <p:cNvSpPr>
                <a:spLocks noChangeArrowheads="1"/>
              </p:cNvSpPr>
              <p:nvPr/>
            </p:nvSpPr>
            <p:spPr bwMode="auto">
              <a:xfrm>
                <a:off x="2270" y="1862"/>
                <a:ext cx="22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50.0</a:t>
                </a:r>
                <a:endParaRPr lang="it-IT"/>
              </a:p>
            </p:txBody>
          </p:sp>
          <p:sp>
            <p:nvSpPr>
              <p:cNvPr id="35913" name="Rectangle 271"/>
              <p:cNvSpPr>
                <a:spLocks noChangeArrowheads="1"/>
              </p:cNvSpPr>
              <p:nvPr/>
            </p:nvSpPr>
            <p:spPr bwMode="auto">
              <a:xfrm>
                <a:off x="2488" y="186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914" name="Rectangle 272"/>
              <p:cNvSpPr>
                <a:spLocks noChangeArrowheads="1"/>
              </p:cNvSpPr>
              <p:nvPr/>
            </p:nvSpPr>
            <p:spPr bwMode="auto">
              <a:xfrm>
                <a:off x="288" y="1853"/>
                <a:ext cx="113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15" name="Rectangle 273"/>
              <p:cNvSpPr>
                <a:spLocks noChangeArrowheads="1"/>
              </p:cNvSpPr>
              <p:nvPr/>
            </p:nvSpPr>
            <p:spPr bwMode="auto">
              <a:xfrm>
                <a:off x="1419" y="1853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16" name="Rectangle 274"/>
              <p:cNvSpPr>
                <a:spLocks noChangeArrowheads="1"/>
              </p:cNvSpPr>
              <p:nvPr/>
            </p:nvSpPr>
            <p:spPr bwMode="auto">
              <a:xfrm>
                <a:off x="1426" y="1853"/>
                <a:ext cx="629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17" name="Rectangle 275"/>
              <p:cNvSpPr>
                <a:spLocks noChangeArrowheads="1"/>
              </p:cNvSpPr>
              <p:nvPr/>
            </p:nvSpPr>
            <p:spPr bwMode="auto">
              <a:xfrm>
                <a:off x="2055" y="1853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18" name="Rectangle 276"/>
              <p:cNvSpPr>
                <a:spLocks noChangeArrowheads="1"/>
              </p:cNvSpPr>
              <p:nvPr/>
            </p:nvSpPr>
            <p:spPr bwMode="auto">
              <a:xfrm>
                <a:off x="2062" y="1853"/>
                <a:ext cx="58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19" name="Rectangle 277"/>
              <p:cNvSpPr>
                <a:spLocks noChangeArrowheads="1"/>
              </p:cNvSpPr>
              <p:nvPr/>
            </p:nvSpPr>
            <p:spPr bwMode="auto">
              <a:xfrm>
                <a:off x="366" y="2013"/>
                <a:ext cx="36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N dead</a:t>
                </a:r>
                <a:endParaRPr lang="it-IT"/>
              </a:p>
            </p:txBody>
          </p:sp>
          <p:sp>
            <p:nvSpPr>
              <p:cNvPr id="35920" name="Rectangle 278"/>
              <p:cNvSpPr>
                <a:spLocks noChangeArrowheads="1"/>
              </p:cNvSpPr>
              <p:nvPr/>
            </p:nvSpPr>
            <p:spPr bwMode="auto">
              <a:xfrm>
                <a:off x="722" y="2013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921" name="Rectangle 279"/>
              <p:cNvSpPr>
                <a:spLocks noChangeArrowheads="1"/>
              </p:cNvSpPr>
              <p:nvPr/>
            </p:nvSpPr>
            <p:spPr bwMode="auto">
              <a:xfrm>
                <a:off x="1672" y="2013"/>
                <a:ext cx="19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181</a:t>
                </a:r>
              </a:p>
            </p:txBody>
          </p:sp>
          <p:sp>
            <p:nvSpPr>
              <p:cNvPr id="35922" name="Rectangle 280"/>
              <p:cNvSpPr>
                <a:spLocks noChangeArrowheads="1"/>
              </p:cNvSpPr>
              <p:nvPr/>
            </p:nvSpPr>
            <p:spPr bwMode="auto">
              <a:xfrm>
                <a:off x="1860" y="2013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923" name="Rectangle 281"/>
              <p:cNvSpPr>
                <a:spLocks noChangeArrowheads="1"/>
              </p:cNvSpPr>
              <p:nvPr/>
            </p:nvSpPr>
            <p:spPr bwMode="auto">
              <a:xfrm>
                <a:off x="2285" y="2013"/>
                <a:ext cx="19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207</a:t>
                </a:r>
                <a:endParaRPr lang="it-IT"/>
              </a:p>
            </p:txBody>
          </p:sp>
          <p:sp>
            <p:nvSpPr>
              <p:cNvPr id="35924" name="Rectangle 282"/>
              <p:cNvSpPr>
                <a:spLocks noChangeArrowheads="1"/>
              </p:cNvSpPr>
              <p:nvPr/>
            </p:nvSpPr>
            <p:spPr bwMode="auto">
              <a:xfrm>
                <a:off x="2473" y="2013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925" name="Rectangle 283"/>
              <p:cNvSpPr>
                <a:spLocks noChangeArrowheads="1"/>
              </p:cNvSpPr>
              <p:nvPr/>
            </p:nvSpPr>
            <p:spPr bwMode="auto">
              <a:xfrm>
                <a:off x="288" y="2004"/>
                <a:ext cx="113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26" name="Rectangle 284"/>
              <p:cNvSpPr>
                <a:spLocks noChangeArrowheads="1"/>
              </p:cNvSpPr>
              <p:nvPr/>
            </p:nvSpPr>
            <p:spPr bwMode="auto">
              <a:xfrm>
                <a:off x="1419" y="2004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27" name="Rectangle 285"/>
              <p:cNvSpPr>
                <a:spLocks noChangeArrowheads="1"/>
              </p:cNvSpPr>
              <p:nvPr/>
            </p:nvSpPr>
            <p:spPr bwMode="auto">
              <a:xfrm>
                <a:off x="1426" y="2004"/>
                <a:ext cx="629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28" name="Rectangle 286"/>
              <p:cNvSpPr>
                <a:spLocks noChangeArrowheads="1"/>
              </p:cNvSpPr>
              <p:nvPr/>
            </p:nvSpPr>
            <p:spPr bwMode="auto">
              <a:xfrm>
                <a:off x="2055" y="2004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29" name="Rectangle 287"/>
              <p:cNvSpPr>
                <a:spLocks noChangeArrowheads="1"/>
              </p:cNvSpPr>
              <p:nvPr/>
            </p:nvSpPr>
            <p:spPr bwMode="auto">
              <a:xfrm>
                <a:off x="2062" y="2004"/>
                <a:ext cx="58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30" name="Rectangle 288"/>
              <p:cNvSpPr>
                <a:spLocks noChangeArrowheads="1"/>
              </p:cNvSpPr>
              <p:nvPr/>
            </p:nvSpPr>
            <p:spPr bwMode="auto">
              <a:xfrm>
                <a:off x="361" y="2162"/>
                <a:ext cx="70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Basal area (m</a:t>
                </a:r>
                <a:endParaRPr lang="it-IT"/>
              </a:p>
            </p:txBody>
          </p:sp>
          <p:sp>
            <p:nvSpPr>
              <p:cNvPr id="35931" name="Rectangle 289"/>
              <p:cNvSpPr>
                <a:spLocks noChangeArrowheads="1"/>
              </p:cNvSpPr>
              <p:nvPr/>
            </p:nvSpPr>
            <p:spPr bwMode="auto">
              <a:xfrm>
                <a:off x="1042" y="2144"/>
                <a:ext cx="60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000">
                    <a:solidFill>
                      <a:srgbClr val="000000"/>
                    </a:solidFill>
                  </a:rPr>
                  <a:t>2 </a:t>
                </a:r>
                <a:endParaRPr lang="it-IT"/>
              </a:p>
            </p:txBody>
          </p:sp>
          <p:sp>
            <p:nvSpPr>
              <p:cNvPr id="35932" name="Rectangle 290"/>
              <p:cNvSpPr>
                <a:spLocks noChangeArrowheads="1"/>
              </p:cNvSpPr>
              <p:nvPr/>
            </p:nvSpPr>
            <p:spPr bwMode="auto">
              <a:xfrm>
                <a:off x="1110" y="2162"/>
                <a:ext cx="121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ha</a:t>
                </a:r>
                <a:endParaRPr lang="it-IT"/>
              </a:p>
            </p:txBody>
          </p:sp>
          <p:sp>
            <p:nvSpPr>
              <p:cNvPr id="35933" name="Rectangle 291"/>
              <p:cNvSpPr>
                <a:spLocks noChangeArrowheads="1"/>
              </p:cNvSpPr>
              <p:nvPr/>
            </p:nvSpPr>
            <p:spPr bwMode="auto">
              <a:xfrm>
                <a:off x="1220" y="2144"/>
                <a:ext cx="27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000">
                    <a:solidFill>
                      <a:srgbClr val="000000"/>
                    </a:solidFill>
                  </a:rPr>
                  <a:t>-</a:t>
                </a:r>
                <a:endParaRPr lang="it-IT"/>
              </a:p>
            </p:txBody>
          </p:sp>
          <p:sp>
            <p:nvSpPr>
              <p:cNvPr id="35934" name="Rectangle 292"/>
              <p:cNvSpPr>
                <a:spLocks noChangeArrowheads="1"/>
              </p:cNvSpPr>
              <p:nvPr/>
            </p:nvSpPr>
            <p:spPr bwMode="auto">
              <a:xfrm>
                <a:off x="1250" y="2144"/>
                <a:ext cx="40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000">
                    <a:solidFill>
                      <a:srgbClr val="000000"/>
                    </a:solidFill>
                  </a:rPr>
                  <a:t>1</a:t>
                </a:r>
                <a:endParaRPr lang="it-IT"/>
              </a:p>
            </p:txBody>
          </p:sp>
          <p:sp>
            <p:nvSpPr>
              <p:cNvPr id="35935" name="Rectangle 293"/>
              <p:cNvSpPr>
                <a:spLocks noChangeArrowheads="1"/>
              </p:cNvSpPr>
              <p:nvPr/>
            </p:nvSpPr>
            <p:spPr bwMode="auto">
              <a:xfrm>
                <a:off x="1297" y="2162"/>
                <a:ext cx="43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)</a:t>
                </a:r>
                <a:endParaRPr lang="it-IT"/>
              </a:p>
            </p:txBody>
          </p:sp>
          <p:sp>
            <p:nvSpPr>
              <p:cNvPr id="35936" name="Rectangle 294"/>
              <p:cNvSpPr>
                <a:spLocks noChangeArrowheads="1"/>
              </p:cNvSpPr>
              <p:nvPr/>
            </p:nvSpPr>
            <p:spPr bwMode="auto">
              <a:xfrm>
                <a:off x="1338" y="216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937" name="Rectangle 295"/>
              <p:cNvSpPr>
                <a:spLocks noChangeArrowheads="1"/>
              </p:cNvSpPr>
              <p:nvPr/>
            </p:nvSpPr>
            <p:spPr bwMode="auto">
              <a:xfrm>
                <a:off x="1657" y="2162"/>
                <a:ext cx="22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46.5</a:t>
                </a:r>
                <a:endParaRPr lang="it-IT"/>
              </a:p>
            </p:txBody>
          </p:sp>
          <p:sp>
            <p:nvSpPr>
              <p:cNvPr id="35938" name="Rectangle 296"/>
              <p:cNvSpPr>
                <a:spLocks noChangeArrowheads="1"/>
              </p:cNvSpPr>
              <p:nvPr/>
            </p:nvSpPr>
            <p:spPr bwMode="auto">
              <a:xfrm>
                <a:off x="1875" y="216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939" name="Rectangle 297"/>
              <p:cNvSpPr>
                <a:spLocks noChangeArrowheads="1"/>
              </p:cNvSpPr>
              <p:nvPr/>
            </p:nvSpPr>
            <p:spPr bwMode="auto">
              <a:xfrm>
                <a:off x="2270" y="2162"/>
                <a:ext cx="22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58.8</a:t>
                </a:r>
                <a:endParaRPr lang="it-IT"/>
              </a:p>
            </p:txBody>
          </p:sp>
          <p:sp>
            <p:nvSpPr>
              <p:cNvPr id="35940" name="Rectangle 298"/>
              <p:cNvSpPr>
                <a:spLocks noChangeArrowheads="1"/>
              </p:cNvSpPr>
              <p:nvPr/>
            </p:nvSpPr>
            <p:spPr bwMode="auto">
              <a:xfrm>
                <a:off x="2488" y="2162"/>
                <a:ext cx="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6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  <p:sp>
            <p:nvSpPr>
              <p:cNvPr id="35941" name="Rectangle 299"/>
              <p:cNvSpPr>
                <a:spLocks noChangeArrowheads="1"/>
              </p:cNvSpPr>
              <p:nvPr/>
            </p:nvSpPr>
            <p:spPr bwMode="auto">
              <a:xfrm>
                <a:off x="288" y="2153"/>
                <a:ext cx="113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42" name="Rectangle 300"/>
              <p:cNvSpPr>
                <a:spLocks noChangeArrowheads="1"/>
              </p:cNvSpPr>
              <p:nvPr/>
            </p:nvSpPr>
            <p:spPr bwMode="auto">
              <a:xfrm>
                <a:off x="1419" y="2153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43" name="Rectangle 301"/>
              <p:cNvSpPr>
                <a:spLocks noChangeArrowheads="1"/>
              </p:cNvSpPr>
              <p:nvPr/>
            </p:nvSpPr>
            <p:spPr bwMode="auto">
              <a:xfrm>
                <a:off x="1426" y="2153"/>
                <a:ext cx="629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44" name="Rectangle 302"/>
              <p:cNvSpPr>
                <a:spLocks noChangeArrowheads="1"/>
              </p:cNvSpPr>
              <p:nvPr/>
            </p:nvSpPr>
            <p:spPr bwMode="auto">
              <a:xfrm>
                <a:off x="2055" y="2153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45" name="Rectangle 303"/>
              <p:cNvSpPr>
                <a:spLocks noChangeArrowheads="1"/>
              </p:cNvSpPr>
              <p:nvPr/>
            </p:nvSpPr>
            <p:spPr bwMode="auto">
              <a:xfrm>
                <a:off x="2062" y="2153"/>
                <a:ext cx="58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46" name="Rectangle 304"/>
              <p:cNvSpPr>
                <a:spLocks noChangeArrowheads="1"/>
              </p:cNvSpPr>
              <p:nvPr/>
            </p:nvSpPr>
            <p:spPr bwMode="auto">
              <a:xfrm>
                <a:off x="288" y="2304"/>
                <a:ext cx="113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47" name="Rectangle 305"/>
              <p:cNvSpPr>
                <a:spLocks noChangeArrowheads="1"/>
              </p:cNvSpPr>
              <p:nvPr/>
            </p:nvSpPr>
            <p:spPr bwMode="auto">
              <a:xfrm>
                <a:off x="1419" y="2304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48" name="Rectangle 306"/>
              <p:cNvSpPr>
                <a:spLocks noChangeArrowheads="1"/>
              </p:cNvSpPr>
              <p:nvPr/>
            </p:nvSpPr>
            <p:spPr bwMode="auto">
              <a:xfrm>
                <a:off x="1426" y="2304"/>
                <a:ext cx="629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49" name="Rectangle 307"/>
              <p:cNvSpPr>
                <a:spLocks noChangeArrowheads="1"/>
              </p:cNvSpPr>
              <p:nvPr/>
            </p:nvSpPr>
            <p:spPr bwMode="auto">
              <a:xfrm>
                <a:off x="2055" y="2304"/>
                <a:ext cx="7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50" name="Rectangle 308"/>
              <p:cNvSpPr>
                <a:spLocks noChangeArrowheads="1"/>
              </p:cNvSpPr>
              <p:nvPr/>
            </p:nvSpPr>
            <p:spPr bwMode="auto">
              <a:xfrm>
                <a:off x="2062" y="2304"/>
                <a:ext cx="581" cy="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5951" name="Rectangle 309"/>
              <p:cNvSpPr>
                <a:spLocks noChangeArrowheads="1"/>
              </p:cNvSpPr>
              <p:nvPr/>
            </p:nvSpPr>
            <p:spPr bwMode="auto">
              <a:xfrm>
                <a:off x="374" y="2311"/>
                <a:ext cx="42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2100">
                    <a:solidFill>
                      <a:srgbClr val="000000"/>
                    </a:solidFill>
                  </a:rPr>
                  <a:t> </a:t>
                </a:r>
                <a:endParaRPr lang="it-IT"/>
              </a:p>
            </p:txBody>
          </p:sp>
        </p:grpSp>
        <p:sp>
          <p:nvSpPr>
            <p:cNvPr id="35855" name="Rectangle 317"/>
            <p:cNvSpPr>
              <a:spLocks noChangeArrowheads="1"/>
            </p:cNvSpPr>
            <p:nvPr/>
          </p:nvSpPr>
          <p:spPr bwMode="auto">
            <a:xfrm>
              <a:off x="1968" y="1180"/>
              <a:ext cx="34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</a:rPr>
                <a:t>15.3</a:t>
              </a:r>
            </a:p>
          </p:txBody>
        </p:sp>
        <p:sp>
          <p:nvSpPr>
            <p:cNvPr id="35856" name="Rectangle 318"/>
            <p:cNvSpPr>
              <a:spLocks noChangeArrowheads="1"/>
            </p:cNvSpPr>
            <p:nvPr/>
          </p:nvSpPr>
          <p:spPr bwMode="auto">
            <a:xfrm>
              <a:off x="2592" y="1180"/>
              <a:ext cx="34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1600">
                  <a:solidFill>
                    <a:srgbClr val="000000"/>
                  </a:solidFill>
                </a:rPr>
                <a:t>11.9</a:t>
              </a:r>
            </a:p>
          </p:txBody>
        </p:sp>
      </p:grpSp>
      <p:sp>
        <p:nvSpPr>
          <p:cNvPr id="35849" name="Rectangle 320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Case study 2</a:t>
            </a:r>
          </a:p>
        </p:txBody>
      </p:sp>
      <p:sp>
        <p:nvSpPr>
          <p:cNvPr id="35850" name="Oval 321"/>
          <p:cNvSpPr>
            <a:spLocks noChangeArrowheads="1"/>
          </p:cNvSpPr>
          <p:nvPr/>
        </p:nvSpPr>
        <p:spPr bwMode="auto">
          <a:xfrm>
            <a:off x="3124200" y="1600200"/>
            <a:ext cx="533400" cy="3048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5851" name="Oval 322"/>
          <p:cNvSpPr>
            <a:spLocks noChangeArrowheads="1"/>
          </p:cNvSpPr>
          <p:nvPr/>
        </p:nvSpPr>
        <p:spPr bwMode="auto">
          <a:xfrm>
            <a:off x="4114800" y="1600200"/>
            <a:ext cx="533400" cy="3048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5852" name="Oval 323"/>
          <p:cNvSpPr>
            <a:spLocks noChangeArrowheads="1"/>
          </p:cNvSpPr>
          <p:nvPr/>
        </p:nvSpPr>
        <p:spPr bwMode="auto">
          <a:xfrm>
            <a:off x="3124200" y="1905000"/>
            <a:ext cx="533400" cy="3048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5853" name="Oval 324"/>
          <p:cNvSpPr>
            <a:spLocks noChangeArrowheads="1"/>
          </p:cNvSpPr>
          <p:nvPr/>
        </p:nvSpPr>
        <p:spPr bwMode="auto">
          <a:xfrm>
            <a:off x="4114800" y="2133600"/>
            <a:ext cx="533400" cy="3048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57200"/>
            <a:ext cx="7772400" cy="609600"/>
          </a:xfrm>
        </p:spPr>
        <p:txBody>
          <a:bodyPr/>
          <a:lstStyle/>
          <a:p>
            <a:pPr eaLnBrk="1" hangingPunct="1"/>
            <a:r>
              <a:rPr lang="it-IT" sz="2800" smtClean="0"/>
              <a:t>Spatial distribution: </a:t>
            </a:r>
            <a:r>
              <a:rPr lang="it-IT" sz="2400" smtClean="0"/>
              <a:t>univariate O-ring statistic – living trees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410200"/>
            <a:ext cx="8388350" cy="1143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sz="2000" smtClean="0"/>
              <a:t>Aggregate distribution in both stands with a tendency to reduce the aggregation with increasing the DBH (competition)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sz="2000" smtClean="0"/>
              <a:t>Higher values in Cansiglio che a Slatioara for all the species (stand settings and human disturbances)</a:t>
            </a:r>
          </a:p>
        </p:txBody>
      </p:sp>
      <p:pic>
        <p:nvPicPr>
          <p:cNvPr id="36868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219200"/>
            <a:ext cx="47244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200400"/>
            <a:ext cx="47244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 Box 11"/>
          <p:cNvSpPr txBox="1">
            <a:spLocks noChangeArrowheads="1"/>
          </p:cNvSpPr>
          <p:nvPr/>
        </p:nvSpPr>
        <p:spPr bwMode="auto">
          <a:xfrm>
            <a:off x="2286000" y="1295400"/>
            <a:ext cx="3505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2000" b="1">
                <a:solidFill>
                  <a:srgbClr val="003300"/>
                </a:solidFill>
                <a:latin typeface="Verdana" pitchFamily="34" charset="0"/>
              </a:rPr>
              <a:t>Cansiglio DBH&lt;17.5cm</a:t>
            </a:r>
          </a:p>
        </p:txBody>
      </p:sp>
      <p:sp>
        <p:nvSpPr>
          <p:cNvPr id="36871" name="Text Box 12"/>
          <p:cNvSpPr txBox="1">
            <a:spLocks noChangeArrowheads="1"/>
          </p:cNvSpPr>
          <p:nvPr/>
        </p:nvSpPr>
        <p:spPr bwMode="auto">
          <a:xfrm>
            <a:off x="5257800" y="3276600"/>
            <a:ext cx="3505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2000" b="1">
                <a:solidFill>
                  <a:srgbClr val="003300"/>
                </a:solidFill>
                <a:latin typeface="Verdana" pitchFamily="34" charset="0"/>
              </a:rPr>
              <a:t>Cansiglio DBH&gt;30cm</a:t>
            </a:r>
          </a:p>
        </p:txBody>
      </p:sp>
      <p:sp>
        <p:nvSpPr>
          <p:cNvPr id="36872" name="Rectangle 15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57200"/>
            <a:ext cx="7772400" cy="609600"/>
          </a:xfrm>
        </p:spPr>
        <p:txBody>
          <a:bodyPr/>
          <a:lstStyle/>
          <a:p>
            <a:pPr eaLnBrk="1" hangingPunct="1"/>
            <a:r>
              <a:rPr lang="it-IT" sz="2400" dirty="0" err="1" smtClean="0"/>
              <a:t>Spatial</a:t>
            </a:r>
            <a:r>
              <a:rPr lang="it-IT" sz="2400" dirty="0" smtClean="0"/>
              <a:t> </a:t>
            </a:r>
            <a:r>
              <a:rPr lang="it-IT" sz="2400" dirty="0" err="1" smtClean="0"/>
              <a:t>distributions</a:t>
            </a:r>
            <a:r>
              <a:rPr lang="it-IT" sz="2400" dirty="0" smtClean="0"/>
              <a:t>: </a:t>
            </a:r>
            <a:r>
              <a:rPr lang="it-IT" sz="2400" dirty="0" err="1" smtClean="0"/>
              <a:t>bivariate</a:t>
            </a:r>
            <a:r>
              <a:rPr lang="it-IT" sz="2400" dirty="0" smtClean="0"/>
              <a:t> </a:t>
            </a:r>
            <a:r>
              <a:rPr lang="it-IT" sz="2400" dirty="0" err="1" smtClean="0"/>
              <a:t>O-ring</a:t>
            </a:r>
            <a:r>
              <a:rPr lang="it-IT" sz="2400" dirty="0" smtClean="0"/>
              <a:t> </a:t>
            </a:r>
            <a:r>
              <a:rPr lang="it-IT" sz="2400" dirty="0" err="1" smtClean="0"/>
              <a:t>statistics</a:t>
            </a:r>
            <a:r>
              <a:rPr lang="it-IT" sz="2400" dirty="0" smtClean="0"/>
              <a:t> </a:t>
            </a:r>
            <a:r>
              <a:rPr lang="it-IT" sz="2400" dirty="0" err="1" smtClean="0"/>
              <a:t>relationships</a:t>
            </a:r>
            <a:r>
              <a:rPr lang="it-IT" sz="2400" dirty="0" smtClean="0"/>
              <a:t> </a:t>
            </a:r>
            <a:r>
              <a:rPr lang="it-IT" sz="2400" dirty="0" err="1" smtClean="0"/>
              <a:t>between</a:t>
            </a:r>
            <a:r>
              <a:rPr lang="it-IT" sz="2400" dirty="0" smtClean="0"/>
              <a:t> </a:t>
            </a:r>
            <a:r>
              <a:rPr lang="it-IT" sz="2400" dirty="0" err="1" smtClean="0"/>
              <a:t>species</a:t>
            </a:r>
            <a:endParaRPr lang="it-IT" sz="2400" dirty="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219200"/>
            <a:ext cx="6553200" cy="533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it-IT" sz="2400" i="1" dirty="0" smtClean="0"/>
              <a:t>Abete rosso: DBH &lt;17.5 cm vs. </a:t>
            </a:r>
          </a:p>
        </p:txBody>
      </p:sp>
      <p:pic>
        <p:nvPicPr>
          <p:cNvPr id="37892" name="Picture 8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184400"/>
            <a:ext cx="39592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9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75" y="2184400"/>
            <a:ext cx="39592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 Box 12"/>
          <p:cNvSpPr txBox="1">
            <a:spLocks noChangeArrowheads="1"/>
          </p:cNvSpPr>
          <p:nvPr/>
        </p:nvSpPr>
        <p:spPr bwMode="auto">
          <a:xfrm>
            <a:off x="1717675" y="2306638"/>
            <a:ext cx="160655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800" b="1">
                <a:solidFill>
                  <a:schemeClr val="bg1"/>
                </a:solidFill>
                <a:latin typeface="Arial" charset="0"/>
              </a:rPr>
              <a:t>AA DBH&gt;30cm</a:t>
            </a:r>
          </a:p>
        </p:txBody>
      </p:sp>
      <p:sp>
        <p:nvSpPr>
          <p:cNvPr id="37895" name="Text Box 13"/>
          <p:cNvSpPr txBox="1">
            <a:spLocks noChangeArrowheads="1"/>
          </p:cNvSpPr>
          <p:nvPr/>
        </p:nvSpPr>
        <p:spPr bwMode="auto">
          <a:xfrm>
            <a:off x="6089650" y="2244725"/>
            <a:ext cx="16065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800" b="1">
                <a:solidFill>
                  <a:schemeClr val="bg1"/>
                </a:solidFill>
                <a:latin typeface="Arial" charset="0"/>
              </a:rPr>
              <a:t>AA DBH&gt;30cm</a:t>
            </a:r>
          </a:p>
        </p:txBody>
      </p:sp>
      <p:sp>
        <p:nvSpPr>
          <p:cNvPr id="37896" name="Rectangle 16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2</a:t>
            </a:r>
          </a:p>
        </p:txBody>
      </p:sp>
      <p:pic>
        <p:nvPicPr>
          <p:cNvPr id="37897" name="Picture 18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4546600"/>
            <a:ext cx="39592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19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4546600"/>
            <a:ext cx="39592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9" name="Text Box 20"/>
          <p:cNvSpPr txBox="1">
            <a:spLocks noChangeArrowheads="1"/>
          </p:cNvSpPr>
          <p:nvPr/>
        </p:nvSpPr>
        <p:spPr bwMode="auto">
          <a:xfrm>
            <a:off x="5334000" y="4699000"/>
            <a:ext cx="3551238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GB" sz="1800" b="1">
                <a:solidFill>
                  <a:schemeClr val="bg1"/>
                </a:solidFill>
                <a:latin typeface="Arial" charset="0"/>
              </a:rPr>
              <a:t>PA DBH&gt;30cm</a:t>
            </a:r>
          </a:p>
        </p:txBody>
      </p:sp>
      <p:sp>
        <p:nvSpPr>
          <p:cNvPr id="37900" name="Text Box 21"/>
          <p:cNvSpPr txBox="1">
            <a:spLocks noChangeArrowheads="1"/>
          </p:cNvSpPr>
          <p:nvPr/>
        </p:nvSpPr>
        <p:spPr bwMode="auto">
          <a:xfrm>
            <a:off x="1603375" y="4645025"/>
            <a:ext cx="16573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800" b="1">
                <a:solidFill>
                  <a:schemeClr val="bg1"/>
                </a:solidFill>
                <a:latin typeface="Arial" charset="0"/>
              </a:rPr>
              <a:t>PA DBH&gt;30cm </a:t>
            </a:r>
          </a:p>
        </p:txBody>
      </p:sp>
      <p:sp>
        <p:nvSpPr>
          <p:cNvPr id="37901" name="Rectangle 22"/>
          <p:cNvSpPr>
            <a:spLocks noChangeArrowheads="1"/>
          </p:cNvSpPr>
          <p:nvPr/>
        </p:nvSpPr>
        <p:spPr bwMode="auto">
          <a:xfrm>
            <a:off x="2286000" y="1766888"/>
            <a:ext cx="1212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800" b="1">
                <a:latin typeface="Arial" charset="0"/>
              </a:rPr>
              <a:t>Cansiglio</a:t>
            </a:r>
            <a:endParaRPr lang="it-IT" sz="1800" b="1">
              <a:latin typeface="Arial" charset="0"/>
            </a:endParaRPr>
          </a:p>
        </p:txBody>
      </p:sp>
      <p:sp>
        <p:nvSpPr>
          <p:cNvPr id="37902" name="Rectangle 23"/>
          <p:cNvSpPr>
            <a:spLocks noChangeArrowheads="1"/>
          </p:cNvSpPr>
          <p:nvPr/>
        </p:nvSpPr>
        <p:spPr bwMode="auto">
          <a:xfrm>
            <a:off x="6394450" y="1752600"/>
            <a:ext cx="1149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800" b="1">
                <a:latin typeface="Arial" charset="0"/>
              </a:rPr>
              <a:t>Slatioara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304800"/>
            <a:ext cx="8460432" cy="609600"/>
          </a:xfrm>
        </p:spPr>
        <p:txBody>
          <a:bodyPr/>
          <a:lstStyle/>
          <a:p>
            <a:pPr eaLnBrk="1" hangingPunct="1"/>
            <a:r>
              <a:rPr lang="it-IT" sz="2800" dirty="0" err="1" smtClean="0"/>
              <a:t>Spatial</a:t>
            </a:r>
            <a:r>
              <a:rPr lang="it-IT" sz="2800" dirty="0" smtClean="0"/>
              <a:t> </a:t>
            </a:r>
            <a:r>
              <a:rPr lang="it-IT" sz="2800" dirty="0" err="1" smtClean="0"/>
              <a:t>distributions</a:t>
            </a:r>
            <a:r>
              <a:rPr lang="it-IT" sz="2400" dirty="0" smtClean="0"/>
              <a:t>: </a:t>
            </a:r>
            <a:r>
              <a:rPr lang="it-IT" sz="2400" dirty="0" err="1" smtClean="0"/>
              <a:t>bivariate</a:t>
            </a:r>
            <a:r>
              <a:rPr lang="it-IT" sz="2400" dirty="0" smtClean="0"/>
              <a:t> </a:t>
            </a:r>
            <a:r>
              <a:rPr lang="it-IT" sz="2400" dirty="0" err="1" smtClean="0"/>
              <a:t>O-ring</a:t>
            </a:r>
            <a:r>
              <a:rPr lang="it-IT" sz="2400" dirty="0" smtClean="0"/>
              <a:t> </a:t>
            </a:r>
            <a:r>
              <a:rPr lang="it-IT" sz="2400" dirty="0" err="1" smtClean="0"/>
              <a:t>statistics</a:t>
            </a:r>
            <a:endParaRPr lang="it-IT" sz="2000" dirty="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295400"/>
            <a:ext cx="7467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it-IT" sz="2400" dirty="0" err="1" smtClean="0"/>
              <a:t>Distribution</a:t>
            </a:r>
            <a:r>
              <a:rPr lang="it-IT" sz="2400" dirty="0" smtClean="0"/>
              <a:t> </a:t>
            </a:r>
            <a:r>
              <a:rPr lang="it-IT" sz="2400" i="1" dirty="0" err="1" smtClean="0"/>
              <a:t>patterns</a:t>
            </a:r>
            <a:r>
              <a:rPr lang="it-IT" sz="2400" dirty="0" smtClean="0"/>
              <a:t> </a:t>
            </a:r>
            <a:r>
              <a:rPr lang="it-IT" sz="2400" dirty="0" err="1" smtClean="0"/>
              <a:t>of</a:t>
            </a:r>
            <a:r>
              <a:rPr lang="it-IT" sz="2400" dirty="0" smtClean="0"/>
              <a:t> </a:t>
            </a:r>
            <a:r>
              <a:rPr lang="it-IT" sz="2400" dirty="0" err="1" smtClean="0"/>
              <a:t>small</a:t>
            </a:r>
            <a:r>
              <a:rPr lang="it-IT" sz="2400" dirty="0" smtClean="0"/>
              <a:t>/big </a:t>
            </a:r>
            <a:r>
              <a:rPr lang="it-IT" sz="2400" dirty="0" err="1" smtClean="0"/>
              <a:t>trees</a:t>
            </a:r>
            <a:r>
              <a:rPr lang="it-IT" sz="2400" dirty="0" smtClean="0"/>
              <a:t> are </a:t>
            </a:r>
            <a:r>
              <a:rPr lang="it-IT" sz="2400" dirty="0" err="1" smtClean="0"/>
              <a:t>stronger</a:t>
            </a:r>
            <a:r>
              <a:rPr lang="it-IT" sz="2400" dirty="0" smtClean="0"/>
              <a:t> in </a:t>
            </a:r>
            <a:r>
              <a:rPr lang="it-IT" sz="2400" dirty="0" err="1" smtClean="0"/>
              <a:t>Cansiglio</a:t>
            </a:r>
            <a:r>
              <a:rPr lang="it-IT" sz="2400" dirty="0" smtClean="0"/>
              <a:t> </a:t>
            </a:r>
            <a:r>
              <a:rPr lang="it-IT" sz="2400" dirty="0" err="1" smtClean="0"/>
              <a:t>than</a:t>
            </a:r>
            <a:r>
              <a:rPr lang="it-IT" sz="2400" dirty="0" smtClean="0"/>
              <a:t> in </a:t>
            </a:r>
            <a:r>
              <a:rPr lang="it-IT" sz="2400" dirty="0" err="1" smtClean="0"/>
              <a:t>Slatioara</a:t>
            </a:r>
            <a:endParaRPr lang="it-IT" sz="24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it-IT" sz="24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sz="2400" dirty="0" smtClean="0"/>
              <a:t>In </a:t>
            </a:r>
            <a:r>
              <a:rPr lang="it-IT" sz="2400" dirty="0" err="1" smtClean="0"/>
              <a:t>Slatioara</a:t>
            </a:r>
            <a:r>
              <a:rPr lang="it-IT" sz="2400" dirty="0" smtClean="0"/>
              <a:t> </a:t>
            </a:r>
            <a:r>
              <a:rPr lang="it-IT" sz="2400" dirty="0" smtClean="0"/>
              <a:t>the </a:t>
            </a:r>
            <a:r>
              <a:rPr lang="it-IT" sz="2400" dirty="0" err="1" smtClean="0"/>
              <a:t>small</a:t>
            </a:r>
            <a:r>
              <a:rPr lang="it-IT" sz="2400" dirty="0" smtClean="0"/>
              <a:t> </a:t>
            </a:r>
            <a:r>
              <a:rPr lang="it-IT" sz="2400" dirty="0" err="1" smtClean="0"/>
              <a:t>trees</a:t>
            </a:r>
            <a:r>
              <a:rPr lang="it-IT" sz="2400" dirty="0" smtClean="0"/>
              <a:t> </a:t>
            </a:r>
            <a:r>
              <a:rPr lang="it-IT" sz="2400" dirty="0" err="1" smtClean="0"/>
              <a:t>of</a:t>
            </a:r>
            <a:r>
              <a:rPr lang="it-IT" sz="2400" dirty="0" smtClean="0"/>
              <a:t> </a:t>
            </a:r>
            <a:r>
              <a:rPr lang="it-IT" sz="2400" dirty="0" err="1" smtClean="0"/>
              <a:t>all</a:t>
            </a:r>
            <a:r>
              <a:rPr lang="it-IT" sz="2400" dirty="0" smtClean="0"/>
              <a:t> the </a:t>
            </a:r>
            <a:r>
              <a:rPr lang="it-IT" sz="2400" dirty="0" err="1" smtClean="0"/>
              <a:t>species</a:t>
            </a:r>
            <a:r>
              <a:rPr lang="it-IT" sz="2400" dirty="0" smtClean="0"/>
              <a:t> show </a:t>
            </a:r>
            <a:r>
              <a:rPr lang="it-IT" sz="2400" dirty="0" err="1" smtClean="0"/>
              <a:t>repulsion</a:t>
            </a:r>
            <a:r>
              <a:rPr lang="it-IT" sz="2400" dirty="0" smtClean="0"/>
              <a:t> </a:t>
            </a:r>
            <a:r>
              <a:rPr lang="it-IT" sz="2400" dirty="0" err="1" smtClean="0"/>
              <a:t>toward</a:t>
            </a:r>
            <a:r>
              <a:rPr lang="it-IT" sz="2400" dirty="0" smtClean="0"/>
              <a:t> the big </a:t>
            </a:r>
            <a:r>
              <a:rPr lang="it-IT" sz="2400" dirty="0" err="1" smtClean="0"/>
              <a:t>trees</a:t>
            </a:r>
            <a:r>
              <a:rPr lang="it-IT" sz="2400" dirty="0" smtClean="0"/>
              <a:t> </a:t>
            </a:r>
            <a:r>
              <a:rPr lang="it-IT" sz="2400" dirty="0" err="1" smtClean="0"/>
              <a:t>of</a:t>
            </a:r>
            <a:r>
              <a:rPr lang="it-IT" sz="2400" dirty="0" smtClean="0"/>
              <a:t> the </a:t>
            </a:r>
            <a:r>
              <a:rPr lang="it-IT" sz="2400" dirty="0" err="1" smtClean="0"/>
              <a:t>same</a:t>
            </a:r>
            <a:r>
              <a:rPr lang="it-IT" sz="2400" dirty="0" smtClean="0"/>
              <a:t> </a:t>
            </a:r>
            <a:r>
              <a:rPr lang="it-IT" sz="2400" dirty="0" err="1" smtClean="0"/>
              <a:t>species</a:t>
            </a:r>
            <a:r>
              <a:rPr lang="it-IT" sz="2400" dirty="0" smtClean="0"/>
              <a:t>. In </a:t>
            </a:r>
            <a:r>
              <a:rPr lang="it-IT" sz="2400" dirty="0" err="1" smtClean="0"/>
              <a:t>Cansiglio</a:t>
            </a:r>
            <a:r>
              <a:rPr lang="it-IT" sz="2400" dirty="0" smtClean="0"/>
              <a:t> </a:t>
            </a:r>
            <a:r>
              <a:rPr lang="it-IT" sz="2400" dirty="0" err="1" smtClean="0"/>
              <a:t>this</a:t>
            </a:r>
            <a:r>
              <a:rPr lang="it-IT" sz="2400" dirty="0" smtClean="0"/>
              <a:t> </a:t>
            </a:r>
            <a:r>
              <a:rPr lang="it-IT" sz="2400" dirty="0" err="1" smtClean="0"/>
              <a:t>is</a:t>
            </a:r>
            <a:r>
              <a:rPr lang="it-IT" sz="2400" dirty="0" smtClean="0"/>
              <a:t> </a:t>
            </a:r>
            <a:r>
              <a:rPr lang="it-IT" sz="2400" dirty="0" err="1" smtClean="0"/>
              <a:t>true</a:t>
            </a:r>
            <a:r>
              <a:rPr lang="it-IT" sz="2400" dirty="0" smtClean="0"/>
              <a:t> just </a:t>
            </a:r>
            <a:r>
              <a:rPr lang="it-IT" sz="2400" dirty="0" err="1" smtClean="0"/>
              <a:t>for</a:t>
            </a:r>
            <a:r>
              <a:rPr lang="it-IT" sz="2400" dirty="0" smtClean="0"/>
              <a:t> </a:t>
            </a:r>
            <a:r>
              <a:rPr lang="it-IT" sz="2400" dirty="0" err="1" smtClean="0"/>
              <a:t>beech</a:t>
            </a:r>
            <a:r>
              <a:rPr lang="it-IT" sz="2400" dirty="0" smtClean="0"/>
              <a:t>.</a:t>
            </a:r>
            <a:endParaRPr lang="it-IT" sz="24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it-IT" sz="24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sz="2400" dirty="0" err="1" smtClean="0"/>
              <a:t>Tree</a:t>
            </a:r>
            <a:r>
              <a:rPr lang="it-IT" sz="2400" dirty="0" smtClean="0"/>
              <a:t> establishment </a:t>
            </a:r>
            <a:r>
              <a:rPr lang="it-IT" sz="2400" dirty="0" err="1" smtClean="0"/>
              <a:t>is</a:t>
            </a:r>
            <a:r>
              <a:rPr lang="it-IT" sz="2400" dirty="0" smtClean="0"/>
              <a:t> </a:t>
            </a:r>
            <a:r>
              <a:rPr lang="it-IT" sz="2400" dirty="0" err="1" smtClean="0"/>
              <a:t>affected</a:t>
            </a:r>
            <a:r>
              <a:rPr lang="it-IT" sz="2400" dirty="0" smtClean="0"/>
              <a:t> </a:t>
            </a:r>
            <a:r>
              <a:rPr lang="it-IT" sz="2400" dirty="0" err="1" smtClean="0"/>
              <a:t>by</a:t>
            </a:r>
            <a:r>
              <a:rPr lang="it-IT" sz="2400" dirty="0" smtClean="0"/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sz="2400" dirty="0" err="1" smtClean="0"/>
              <a:t>Slatioara</a:t>
            </a:r>
            <a:r>
              <a:rPr lang="it-IT" sz="2400" dirty="0" smtClean="0"/>
              <a:t> </a:t>
            </a:r>
            <a:r>
              <a:rPr lang="it-IT" sz="2400" dirty="0" smtClean="0">
                <a:sym typeface="Wingdings" pitchFamily="2" charset="2"/>
              </a:rPr>
              <a:t> light, </a:t>
            </a:r>
            <a:r>
              <a:rPr lang="it-IT" sz="2400" dirty="0" err="1" smtClean="0">
                <a:sym typeface="Wingdings" pitchFamily="2" charset="2"/>
              </a:rPr>
              <a:t>soil</a:t>
            </a:r>
            <a:r>
              <a:rPr lang="it-IT" sz="2400" dirty="0" smtClean="0">
                <a:sym typeface="Wingdings" pitchFamily="2" charset="2"/>
              </a:rPr>
              <a:t> </a:t>
            </a:r>
            <a:r>
              <a:rPr lang="it-IT" sz="2400" dirty="0" err="1" smtClean="0">
                <a:sym typeface="Wingdings" pitchFamily="2" charset="2"/>
              </a:rPr>
              <a:t>conditions</a:t>
            </a:r>
            <a:r>
              <a:rPr lang="it-IT" sz="2400" dirty="0" smtClean="0">
                <a:sym typeface="Wingdings" pitchFamily="2" charset="2"/>
              </a:rPr>
              <a:t>;</a:t>
            </a:r>
            <a:endParaRPr lang="it-IT" sz="24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sz="2400" dirty="0" err="1" smtClean="0"/>
              <a:t>Cansiglio</a:t>
            </a:r>
            <a:r>
              <a:rPr lang="it-IT" sz="2400" dirty="0" smtClean="0"/>
              <a:t> </a:t>
            </a:r>
            <a:r>
              <a:rPr lang="it-IT" sz="2400" dirty="0" smtClean="0">
                <a:sym typeface="Wingdings" pitchFamily="2" charset="2"/>
              </a:rPr>
              <a:t> </a:t>
            </a:r>
            <a:r>
              <a:rPr lang="it-IT" sz="2400" dirty="0" err="1" smtClean="0">
                <a:sym typeface="Wingdings" pitchFamily="2" charset="2"/>
              </a:rPr>
              <a:t>Human</a:t>
            </a:r>
            <a:r>
              <a:rPr lang="it-IT" sz="2400" dirty="0" smtClean="0">
                <a:sym typeface="Wingdings" pitchFamily="2" charset="2"/>
              </a:rPr>
              <a:t> impact (</a:t>
            </a:r>
            <a:r>
              <a:rPr lang="it-IT" sz="2400" dirty="0" err="1" smtClean="0">
                <a:sym typeface="Wingdings" pitchFamily="2" charset="2"/>
              </a:rPr>
              <a:t>species</a:t>
            </a:r>
            <a:r>
              <a:rPr lang="it-IT" sz="2400" dirty="0" smtClean="0">
                <a:sym typeface="Wingdings" pitchFamily="2" charset="2"/>
              </a:rPr>
              <a:t> </a:t>
            </a:r>
            <a:r>
              <a:rPr lang="it-IT" sz="2400" dirty="0" err="1" smtClean="0">
                <a:sym typeface="Wingdings" pitchFamily="2" charset="2"/>
              </a:rPr>
              <a:t>segregation</a:t>
            </a:r>
            <a:r>
              <a:rPr lang="it-IT" sz="2400" dirty="0" smtClean="0">
                <a:sym typeface="Wingdings" pitchFamily="2" charset="2"/>
              </a:rPr>
              <a:t>) and </a:t>
            </a:r>
            <a:r>
              <a:rPr lang="it-IT" sz="2400" dirty="0" err="1" smtClean="0">
                <a:sym typeface="Wingdings" pitchFamily="2" charset="2"/>
              </a:rPr>
              <a:t>seed</a:t>
            </a:r>
            <a:r>
              <a:rPr lang="it-IT" sz="2400" dirty="0" smtClean="0">
                <a:sym typeface="Wingdings" pitchFamily="2" charset="2"/>
              </a:rPr>
              <a:t> </a:t>
            </a:r>
            <a:r>
              <a:rPr lang="it-IT" sz="2400" dirty="0" err="1" smtClean="0">
                <a:sym typeface="Wingdings" pitchFamily="2" charset="2"/>
              </a:rPr>
              <a:t>dispersal</a:t>
            </a:r>
            <a:endParaRPr lang="it-IT" sz="2400" dirty="0" smtClean="0">
              <a:sym typeface="Wingdings" pitchFamily="2" charset="2"/>
            </a:endParaRPr>
          </a:p>
        </p:txBody>
      </p:sp>
      <p:sp>
        <p:nvSpPr>
          <p:cNvPr id="38916" name="Rectangle 7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57200"/>
            <a:ext cx="7772400" cy="609600"/>
          </a:xfrm>
        </p:spPr>
        <p:txBody>
          <a:bodyPr/>
          <a:lstStyle/>
          <a:p>
            <a:pPr eaLnBrk="1" hangingPunct="1"/>
            <a:r>
              <a:rPr lang="it-IT" sz="2800" dirty="0" err="1" smtClean="0"/>
              <a:t>Spatial</a:t>
            </a:r>
            <a:r>
              <a:rPr lang="it-IT" sz="2800" dirty="0" smtClean="0"/>
              <a:t> </a:t>
            </a:r>
            <a:r>
              <a:rPr lang="it-IT" sz="2800" dirty="0" err="1" smtClean="0"/>
              <a:t>structure</a:t>
            </a:r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2400" dirty="0" err="1" smtClean="0"/>
              <a:t>Moran’s</a:t>
            </a:r>
            <a:r>
              <a:rPr lang="it-IT" sz="2400" dirty="0" smtClean="0"/>
              <a:t> </a:t>
            </a:r>
            <a:r>
              <a:rPr lang="it-IT" sz="2400" dirty="0" smtClean="0"/>
              <a:t>(I</a:t>
            </a:r>
            <a:r>
              <a:rPr lang="it-IT" sz="2400" dirty="0" smtClean="0"/>
              <a:t>) </a:t>
            </a:r>
            <a:r>
              <a:rPr lang="it-IT" sz="2400" dirty="0" err="1" smtClean="0"/>
              <a:t>spatial</a:t>
            </a:r>
            <a:r>
              <a:rPr lang="it-IT" sz="2400" dirty="0" smtClean="0"/>
              <a:t> </a:t>
            </a:r>
            <a:r>
              <a:rPr lang="it-IT" sz="2400" dirty="0" err="1" smtClean="0"/>
              <a:t>autocorrelation</a:t>
            </a:r>
            <a:r>
              <a:rPr lang="it-IT" sz="2400" dirty="0" smtClean="0"/>
              <a:t> </a:t>
            </a:r>
            <a:r>
              <a:rPr lang="it-IT" sz="2400" dirty="0" err="1" smtClean="0"/>
              <a:t>index</a:t>
            </a:r>
            <a:endParaRPr lang="it-IT" sz="2400" dirty="0" smtClean="0"/>
          </a:p>
        </p:txBody>
      </p:sp>
      <p:pic>
        <p:nvPicPr>
          <p:cNvPr id="39939" name="Picture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524000"/>
            <a:ext cx="4678363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6"/>
          <p:cNvPicPr>
            <a:picLocks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08438" y="4038600"/>
            <a:ext cx="4678362" cy="2519363"/>
          </a:xfrm>
          <a:noFill/>
        </p:spPr>
      </p:pic>
      <p:sp>
        <p:nvSpPr>
          <p:cNvPr id="39941" name="Text Box 7"/>
          <p:cNvSpPr txBox="1">
            <a:spLocks noChangeArrowheads="1"/>
          </p:cNvSpPr>
          <p:nvPr/>
        </p:nvSpPr>
        <p:spPr bwMode="auto">
          <a:xfrm>
            <a:off x="6248400" y="1658938"/>
            <a:ext cx="2590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it-IT" sz="2000" dirty="0" smtClean="0">
                <a:latin typeface="Verdana" pitchFamily="34" charset="0"/>
              </a:rPr>
              <a:t>In </a:t>
            </a:r>
            <a:r>
              <a:rPr lang="it-IT" sz="2000" dirty="0" err="1" smtClean="0">
                <a:latin typeface="Verdana" pitchFamily="34" charset="0"/>
              </a:rPr>
              <a:t>Slatioara</a:t>
            </a:r>
            <a:r>
              <a:rPr lang="it-IT" sz="2000" dirty="0" smtClean="0">
                <a:latin typeface="Verdana" pitchFamily="34" charset="0"/>
              </a:rPr>
              <a:t> </a:t>
            </a:r>
            <a:r>
              <a:rPr lang="it-IT" sz="2000" dirty="0" err="1" smtClean="0">
                <a:latin typeface="Verdana" pitchFamily="34" charset="0"/>
              </a:rPr>
              <a:t>homogeneus</a:t>
            </a:r>
            <a:r>
              <a:rPr lang="it-IT" sz="2000" dirty="0" smtClean="0">
                <a:latin typeface="Verdana" pitchFamily="34" charset="0"/>
              </a:rPr>
              <a:t> </a:t>
            </a:r>
            <a:r>
              <a:rPr lang="it-IT" sz="2000" dirty="0" err="1" smtClean="0">
                <a:latin typeface="Verdana" pitchFamily="34" charset="0"/>
              </a:rPr>
              <a:t>groups</a:t>
            </a:r>
            <a:r>
              <a:rPr lang="it-IT" sz="2000" dirty="0" smtClean="0">
                <a:latin typeface="Verdana" pitchFamily="34" charset="0"/>
              </a:rPr>
              <a:t> are </a:t>
            </a:r>
            <a:r>
              <a:rPr lang="it-IT" sz="2000" dirty="0" err="1" smtClean="0">
                <a:latin typeface="Verdana" pitchFamily="34" charset="0"/>
              </a:rPr>
              <a:t>larger</a:t>
            </a:r>
            <a:r>
              <a:rPr lang="it-IT" sz="2000" dirty="0" smtClean="0">
                <a:latin typeface="Verdana" pitchFamily="34" charset="0"/>
              </a:rPr>
              <a:t> </a:t>
            </a:r>
            <a:r>
              <a:rPr lang="it-IT" sz="2000" dirty="0" err="1" smtClean="0">
                <a:latin typeface="Verdana" pitchFamily="34" charset="0"/>
              </a:rPr>
              <a:t>than</a:t>
            </a:r>
            <a:r>
              <a:rPr lang="it-IT" sz="2000" dirty="0" smtClean="0">
                <a:latin typeface="Verdana" pitchFamily="34" charset="0"/>
              </a:rPr>
              <a:t> in </a:t>
            </a:r>
            <a:r>
              <a:rPr lang="it-IT" sz="2000" dirty="0" err="1" smtClean="0">
                <a:latin typeface="Verdana" pitchFamily="34" charset="0"/>
              </a:rPr>
              <a:t>Cansiglio</a:t>
            </a:r>
            <a:endParaRPr lang="it-IT" sz="2000" dirty="0">
              <a:latin typeface="Verdana" pitchFamily="34" charset="0"/>
            </a:endParaRPr>
          </a:p>
        </p:txBody>
      </p:sp>
      <p:sp>
        <p:nvSpPr>
          <p:cNvPr id="39942" name="Text Box 9"/>
          <p:cNvSpPr txBox="1">
            <a:spLocks noChangeArrowheads="1"/>
          </p:cNvSpPr>
          <p:nvPr/>
        </p:nvSpPr>
        <p:spPr bwMode="auto">
          <a:xfrm>
            <a:off x="3078163" y="1690688"/>
            <a:ext cx="2590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2800" b="1">
                <a:solidFill>
                  <a:srgbClr val="003300"/>
                </a:solidFill>
                <a:latin typeface="Verdana" pitchFamily="34" charset="0"/>
              </a:rPr>
              <a:t>Cansiglio</a:t>
            </a:r>
          </a:p>
        </p:txBody>
      </p:sp>
      <p:sp>
        <p:nvSpPr>
          <p:cNvPr id="39943" name="Text Box 10"/>
          <p:cNvSpPr txBox="1">
            <a:spLocks noChangeArrowheads="1"/>
          </p:cNvSpPr>
          <p:nvPr/>
        </p:nvSpPr>
        <p:spPr bwMode="auto">
          <a:xfrm>
            <a:off x="6096000" y="4038600"/>
            <a:ext cx="259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2800" b="1">
                <a:solidFill>
                  <a:srgbClr val="003300"/>
                </a:solidFill>
                <a:latin typeface="Verdana" pitchFamily="34" charset="0"/>
              </a:rPr>
              <a:t>Slatioara</a:t>
            </a:r>
          </a:p>
        </p:txBody>
      </p:sp>
      <p:sp>
        <p:nvSpPr>
          <p:cNvPr id="39944" name="Line 11"/>
          <p:cNvSpPr>
            <a:spLocks noChangeShapeType="1"/>
          </p:cNvSpPr>
          <p:nvPr/>
        </p:nvSpPr>
        <p:spPr bwMode="auto">
          <a:xfrm>
            <a:off x="2590800" y="2743200"/>
            <a:ext cx="0" cy="914400"/>
          </a:xfrm>
          <a:prstGeom prst="line">
            <a:avLst/>
          </a:prstGeom>
          <a:noFill/>
          <a:ln w="28575">
            <a:solidFill>
              <a:srgbClr val="0033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9945" name="Line 12"/>
          <p:cNvSpPr>
            <a:spLocks noChangeShapeType="1"/>
          </p:cNvSpPr>
          <p:nvPr/>
        </p:nvSpPr>
        <p:spPr bwMode="auto">
          <a:xfrm>
            <a:off x="6248400" y="5257800"/>
            <a:ext cx="0" cy="914400"/>
          </a:xfrm>
          <a:prstGeom prst="line">
            <a:avLst/>
          </a:prstGeom>
          <a:noFill/>
          <a:ln w="28575">
            <a:solidFill>
              <a:srgbClr val="0033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9946" name="Text Box 13"/>
          <p:cNvSpPr txBox="1">
            <a:spLocks noChangeArrowheads="1"/>
          </p:cNvSpPr>
          <p:nvPr/>
        </p:nvSpPr>
        <p:spPr bwMode="auto">
          <a:xfrm>
            <a:off x="1066800" y="4191000"/>
            <a:ext cx="2590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2000" dirty="0" err="1" smtClean="0">
                <a:latin typeface="Verdana" pitchFamily="34" charset="0"/>
              </a:rPr>
              <a:t>This</a:t>
            </a:r>
            <a:r>
              <a:rPr lang="it-IT" sz="2000" dirty="0" smtClean="0">
                <a:latin typeface="Verdana" pitchFamily="34" charset="0"/>
              </a:rPr>
              <a:t> </a:t>
            </a:r>
            <a:r>
              <a:rPr lang="it-IT" sz="2000" dirty="0" err="1" smtClean="0">
                <a:latin typeface="Verdana" pitchFamily="34" charset="0"/>
              </a:rPr>
              <a:t>is</a:t>
            </a:r>
            <a:r>
              <a:rPr lang="it-IT" sz="2000" dirty="0" smtClean="0">
                <a:latin typeface="Verdana" pitchFamily="34" charset="0"/>
              </a:rPr>
              <a:t> </a:t>
            </a:r>
            <a:r>
              <a:rPr lang="it-IT" sz="2000" dirty="0" err="1" smtClean="0">
                <a:latin typeface="Verdana" pitchFamily="34" charset="0"/>
              </a:rPr>
              <a:t>true</a:t>
            </a:r>
            <a:r>
              <a:rPr lang="it-IT" sz="2000" dirty="0" smtClean="0">
                <a:latin typeface="Verdana" pitchFamily="34" charset="0"/>
              </a:rPr>
              <a:t> </a:t>
            </a:r>
            <a:r>
              <a:rPr lang="it-IT" sz="2000" dirty="0" err="1" smtClean="0">
                <a:latin typeface="Verdana" pitchFamily="34" charset="0"/>
              </a:rPr>
              <a:t>for</a:t>
            </a:r>
            <a:r>
              <a:rPr lang="it-IT" sz="2000" dirty="0" smtClean="0">
                <a:latin typeface="Verdana" pitchFamily="34" charset="0"/>
              </a:rPr>
              <a:t> </a:t>
            </a:r>
            <a:r>
              <a:rPr lang="it-IT" sz="2000" dirty="0" err="1" smtClean="0">
                <a:latin typeface="Verdana" pitchFamily="34" charset="0"/>
              </a:rPr>
              <a:t>all</a:t>
            </a:r>
            <a:r>
              <a:rPr lang="it-IT" sz="2000" dirty="0" smtClean="0">
                <a:latin typeface="Verdana" pitchFamily="34" charset="0"/>
              </a:rPr>
              <a:t> the </a:t>
            </a:r>
            <a:r>
              <a:rPr lang="it-IT" sz="2000" dirty="0" err="1" smtClean="0">
                <a:latin typeface="Verdana" pitchFamily="34" charset="0"/>
              </a:rPr>
              <a:t>three</a:t>
            </a:r>
            <a:r>
              <a:rPr lang="it-IT" sz="2000" dirty="0" smtClean="0">
                <a:latin typeface="Verdana" pitchFamily="34" charset="0"/>
              </a:rPr>
              <a:t> </a:t>
            </a:r>
            <a:r>
              <a:rPr lang="it-IT" sz="2000" dirty="0" err="1" smtClean="0">
                <a:latin typeface="Verdana" pitchFamily="34" charset="0"/>
              </a:rPr>
              <a:t>species</a:t>
            </a:r>
            <a:endParaRPr lang="it-IT" sz="2000" dirty="0">
              <a:latin typeface="Verdana" pitchFamily="34" charset="0"/>
            </a:endParaRPr>
          </a:p>
        </p:txBody>
      </p:sp>
      <p:sp>
        <p:nvSpPr>
          <p:cNvPr id="39947" name="Rectangle 14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2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772400" cy="609600"/>
          </a:xfrm>
        </p:spPr>
        <p:txBody>
          <a:bodyPr/>
          <a:lstStyle/>
          <a:p>
            <a:pPr eaLnBrk="1" hangingPunct="1"/>
            <a:r>
              <a:rPr lang="it-IT" sz="2800" dirty="0" err="1" smtClean="0"/>
              <a:t>Spatial</a:t>
            </a:r>
            <a:r>
              <a:rPr lang="it-IT" sz="2800" dirty="0" smtClean="0"/>
              <a:t> </a:t>
            </a:r>
            <a:r>
              <a:rPr lang="it-IT" sz="2800" dirty="0" err="1" smtClean="0"/>
              <a:t>structure</a:t>
            </a:r>
            <a:r>
              <a:rPr lang="it-IT" sz="2800" dirty="0" smtClean="0"/>
              <a:t>: </a:t>
            </a:r>
            <a:r>
              <a:rPr lang="it-IT" sz="2400" dirty="0" err="1" smtClean="0"/>
              <a:t>Local</a:t>
            </a:r>
            <a:r>
              <a:rPr lang="it-IT" sz="2400" dirty="0" smtClean="0"/>
              <a:t> </a:t>
            </a:r>
            <a:r>
              <a:rPr lang="it-IT" sz="2400" dirty="0" err="1" smtClean="0"/>
              <a:t>Gi*</a:t>
            </a:r>
            <a:endParaRPr lang="it-IT" sz="2400" dirty="0" smtClean="0"/>
          </a:p>
        </p:txBody>
      </p:sp>
      <p:sp>
        <p:nvSpPr>
          <p:cNvPr id="4096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724400" y="1295400"/>
            <a:ext cx="3657600" cy="609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it-IT" sz="2800" b="1" smtClean="0"/>
              <a:t>Cansiglio</a:t>
            </a:r>
            <a:endParaRPr lang="it-IT" sz="2800" smtClean="0"/>
          </a:p>
          <a:p>
            <a:pPr eaLnBrk="1" hangingPunct="1">
              <a:buFontTx/>
              <a:buNone/>
            </a:pPr>
            <a:endParaRPr lang="it-IT" sz="2800" smtClean="0"/>
          </a:p>
        </p:txBody>
      </p:sp>
      <p:pic>
        <p:nvPicPr>
          <p:cNvPr id="40964" name="Picture 10" descr="CansiglioALLtrees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836613"/>
            <a:ext cx="3482975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Rectangle 16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2</a:t>
            </a:r>
          </a:p>
        </p:txBody>
      </p:sp>
      <p:pic>
        <p:nvPicPr>
          <p:cNvPr id="40966" name="Picture 17" descr="Slatioara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352800"/>
            <a:ext cx="3479800" cy="33512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0967" name="Rectangle 18"/>
          <p:cNvSpPr>
            <a:spLocks noChangeArrowheads="1"/>
          </p:cNvSpPr>
          <p:nvPr/>
        </p:nvSpPr>
        <p:spPr bwMode="auto">
          <a:xfrm>
            <a:off x="1143000" y="5486400"/>
            <a:ext cx="3657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it-IT" sz="2800" b="1">
                <a:latin typeface="Verdana" pitchFamily="34" charset="0"/>
              </a:rPr>
              <a:t>Slatioara</a:t>
            </a:r>
            <a:endParaRPr lang="it-IT" sz="280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772400" cy="609600"/>
          </a:xfrm>
        </p:spPr>
        <p:txBody>
          <a:bodyPr/>
          <a:lstStyle/>
          <a:p>
            <a:pPr eaLnBrk="1" hangingPunct="1"/>
            <a:r>
              <a:rPr lang="it-IT" sz="2800" smtClean="0"/>
              <a:t>Struttura spaziale: </a:t>
            </a:r>
            <a:r>
              <a:rPr lang="it-IT" sz="2400" smtClean="0"/>
              <a:t>Local Gi*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0" y="1295400"/>
            <a:ext cx="3657600" cy="2514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sz="2400" b="1" dirty="0" err="1" smtClean="0"/>
              <a:t>Cansiglio</a:t>
            </a:r>
            <a:r>
              <a:rPr lang="it-IT" sz="2400" dirty="0" smtClean="0"/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sz="2400" dirty="0" smtClean="0"/>
              <a:t>The global </a:t>
            </a:r>
            <a:r>
              <a:rPr lang="it-IT" sz="2400" dirty="0" err="1" smtClean="0"/>
              <a:t>structure</a:t>
            </a:r>
            <a:r>
              <a:rPr lang="it-IT" sz="2400" dirty="0" smtClean="0"/>
              <a:t> </a:t>
            </a:r>
            <a:r>
              <a:rPr lang="it-IT" sz="2400" dirty="0" err="1" smtClean="0"/>
              <a:t>is</a:t>
            </a:r>
            <a:r>
              <a:rPr lang="it-IT" sz="2400" dirty="0" smtClean="0"/>
              <a:t> the </a:t>
            </a:r>
            <a:r>
              <a:rPr lang="it-IT" sz="2400" dirty="0" err="1" smtClean="0"/>
              <a:t>result</a:t>
            </a:r>
            <a:r>
              <a:rPr lang="it-IT" sz="2400" dirty="0" smtClean="0"/>
              <a:t> </a:t>
            </a:r>
            <a:r>
              <a:rPr lang="it-IT" sz="2400" dirty="0" err="1" smtClean="0"/>
              <a:t>of</a:t>
            </a:r>
            <a:r>
              <a:rPr lang="it-IT" sz="2400" dirty="0" smtClean="0"/>
              <a:t> </a:t>
            </a:r>
            <a:r>
              <a:rPr lang="it-IT" sz="2400" dirty="0" err="1" smtClean="0"/>
              <a:t>three</a:t>
            </a:r>
            <a:r>
              <a:rPr lang="it-IT" sz="2400" dirty="0" smtClean="0"/>
              <a:t> </a:t>
            </a:r>
            <a:r>
              <a:rPr lang="it-IT" sz="2400" dirty="0" err="1" smtClean="0"/>
              <a:t>different</a:t>
            </a:r>
            <a:r>
              <a:rPr lang="it-IT" sz="2400" dirty="0" smtClean="0"/>
              <a:t> </a:t>
            </a:r>
            <a:r>
              <a:rPr lang="it-IT" sz="2400" dirty="0" err="1" smtClean="0"/>
              <a:t>species-specific</a:t>
            </a:r>
            <a:r>
              <a:rPr lang="it-IT" sz="2400" dirty="0" smtClean="0"/>
              <a:t> </a:t>
            </a:r>
            <a:r>
              <a:rPr lang="it-IT" sz="2400" dirty="0" err="1" smtClean="0"/>
              <a:t>structures</a:t>
            </a:r>
            <a:endParaRPr lang="it-IT" sz="2400" dirty="0" smtClean="0"/>
          </a:p>
        </p:txBody>
      </p:sp>
      <p:pic>
        <p:nvPicPr>
          <p:cNvPr id="41988" name="Picture 4" descr="CansiglioALLtrees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836613"/>
            <a:ext cx="3482975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 descr="CansiglioFS10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265613"/>
            <a:ext cx="2519363" cy="2519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41990" name="Picture 6" descr="CansiglioPA10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4265613"/>
            <a:ext cx="2519363" cy="2519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41991" name="Picture 7" descr="CansiglioAA10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4267200"/>
            <a:ext cx="2519363" cy="2519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2987824" y="6400800"/>
            <a:ext cx="59781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it-IT" sz="2000" b="1" dirty="0" err="1" smtClean="0">
                <a:solidFill>
                  <a:srgbClr val="000000"/>
                </a:solidFill>
                <a:latin typeface="Arial" charset="0"/>
              </a:rPr>
              <a:t>Fir</a:t>
            </a:r>
            <a:endParaRPr lang="it-IT" sz="2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5051425" y="6324600"/>
            <a:ext cx="11207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it-IT" sz="2000" b="1" dirty="0" err="1" smtClean="0">
                <a:solidFill>
                  <a:srgbClr val="000000"/>
                </a:solidFill>
                <a:latin typeface="Arial" charset="0"/>
              </a:rPr>
              <a:t>Beech</a:t>
            </a:r>
            <a:endParaRPr lang="it-IT" sz="2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6858000" y="6324600"/>
            <a:ext cx="1828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it-IT" sz="2000" b="1" dirty="0" err="1" smtClean="0">
                <a:solidFill>
                  <a:srgbClr val="000000"/>
                </a:solidFill>
                <a:latin typeface="Arial" charset="0"/>
              </a:rPr>
              <a:t>Spruce</a:t>
            </a:r>
            <a:endParaRPr lang="it-IT" sz="2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Grp="1" noChangeArrowheads="1"/>
          </p:cNvSpPr>
          <p:nvPr>
            <p:ph type="title"/>
          </p:nvPr>
        </p:nvSpPr>
        <p:spPr>
          <a:xfrm>
            <a:off x="1447800" y="304800"/>
            <a:ext cx="7086600" cy="609600"/>
          </a:xfrm>
        </p:spPr>
        <p:txBody>
          <a:bodyPr/>
          <a:lstStyle/>
          <a:p>
            <a:pPr eaLnBrk="1" hangingPunct="1"/>
            <a:r>
              <a:rPr lang="it-IT" sz="2800" smtClean="0"/>
              <a:t>Study sites</a:t>
            </a:r>
          </a:p>
        </p:txBody>
      </p:sp>
      <p:pic>
        <p:nvPicPr>
          <p:cNvPr id="24579" name="Picture 11" descr="C:\Documents and Settings\Anna Maria Tognon\Desktop\dottorato\documenti\convegnieseminari\sundsvall\immagini\cartina-europa-satellite_chia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924300"/>
            <a:ext cx="36385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12"/>
          <p:cNvSpPr>
            <a:spLocks noChangeArrowheads="1"/>
          </p:cNvSpPr>
          <p:nvPr/>
        </p:nvSpPr>
        <p:spPr bwMode="auto">
          <a:xfrm>
            <a:off x="5029200" y="990600"/>
            <a:ext cx="3959225" cy="2879725"/>
          </a:xfrm>
          <a:prstGeom prst="rect">
            <a:avLst/>
          </a:prstGeom>
          <a:solidFill>
            <a:srgbClr val="00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it-IT" sz="1800" dirty="0">
                <a:latin typeface="Arial" charset="0"/>
                <a:cs typeface="Times New Roman" pitchFamily="18" charset="0"/>
              </a:rPr>
              <a:t>GIUMALAU (</a:t>
            </a:r>
            <a:r>
              <a:rPr lang="it-IT" sz="1800" dirty="0" err="1">
                <a:latin typeface="Arial" charset="0"/>
                <a:cs typeface="Times New Roman" pitchFamily="18" charset="0"/>
              </a:rPr>
              <a:t>Suceava</a:t>
            </a:r>
            <a:r>
              <a:rPr lang="it-IT" sz="1800" dirty="0">
                <a:latin typeface="Arial" charset="0"/>
                <a:cs typeface="Times New Roman" pitchFamily="18" charset="0"/>
              </a:rPr>
              <a:t>, RO)</a:t>
            </a:r>
          </a:p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en-GB" sz="1800" dirty="0">
                <a:latin typeface="Arial" charset="0"/>
                <a:cs typeface="Times New Roman" pitchFamily="18" charset="0"/>
              </a:rPr>
              <a:t>47°26’N, 25°29’O, 309.5 ha</a:t>
            </a:r>
          </a:p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en-GB" sz="1800" dirty="0">
                <a:latin typeface="Arial" charset="0"/>
                <a:cs typeface="Times New Roman" pitchFamily="18" charset="0"/>
              </a:rPr>
              <a:t>1200 - 1650 m </a:t>
            </a:r>
            <a:r>
              <a:rPr lang="en-GB" sz="1800" dirty="0" err="1">
                <a:latin typeface="Arial" charset="0"/>
                <a:cs typeface="Times New Roman" pitchFamily="18" charset="0"/>
              </a:rPr>
              <a:t>s.l.m</a:t>
            </a:r>
            <a:r>
              <a:rPr lang="en-GB" sz="1800" dirty="0">
                <a:latin typeface="Arial" charset="0"/>
                <a:cs typeface="Times New Roman" pitchFamily="18" charset="0"/>
              </a:rPr>
              <a:t>. </a:t>
            </a:r>
          </a:p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en-GB" sz="1800" dirty="0">
                <a:latin typeface="Arial" charset="0"/>
                <a:cs typeface="Times New Roman" pitchFamily="18" charset="0"/>
              </a:rPr>
              <a:t>slope. 20 - 40°, esp. N e O</a:t>
            </a:r>
          </a:p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en-GB" sz="1800" dirty="0">
                <a:latin typeface="Arial" charset="0"/>
                <a:cs typeface="Times New Roman" pitchFamily="18" charset="0"/>
              </a:rPr>
              <a:t>P 700-810 mm/year</a:t>
            </a:r>
          </a:p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en-GB" sz="1800" dirty="0">
                <a:latin typeface="Arial" charset="0"/>
                <a:cs typeface="Times New Roman" pitchFamily="18" charset="0"/>
              </a:rPr>
              <a:t>T° med 3.9 - 5.8° C </a:t>
            </a:r>
          </a:p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en-GB" sz="1800" i="1" dirty="0">
                <a:latin typeface="Arial" charset="0"/>
                <a:cs typeface="Times New Roman" pitchFamily="18" charset="0"/>
              </a:rPr>
              <a:t>P. </a:t>
            </a:r>
            <a:r>
              <a:rPr lang="en-GB" sz="1800" i="1" dirty="0" err="1">
                <a:latin typeface="Arial" charset="0"/>
                <a:cs typeface="Times New Roman" pitchFamily="18" charset="0"/>
              </a:rPr>
              <a:t>abies</a:t>
            </a:r>
            <a:r>
              <a:rPr lang="en-GB" sz="1800" dirty="0">
                <a:latin typeface="Arial" charset="0"/>
                <a:cs typeface="Times New Roman" pitchFamily="18" charset="0"/>
              </a:rPr>
              <a:t>, </a:t>
            </a:r>
            <a:r>
              <a:rPr lang="en-GB" sz="1800" dirty="0" smtClean="0">
                <a:latin typeface="Arial" charset="0"/>
                <a:cs typeface="Times New Roman" pitchFamily="18" charset="0"/>
              </a:rPr>
              <a:t>rare </a:t>
            </a:r>
            <a:r>
              <a:rPr lang="en-GB" sz="1800" i="1" dirty="0">
                <a:latin typeface="Arial" charset="0"/>
                <a:cs typeface="Times New Roman" pitchFamily="18" charset="0"/>
              </a:rPr>
              <a:t>S. </a:t>
            </a:r>
            <a:r>
              <a:rPr lang="en-GB" sz="1800" i="1" dirty="0" err="1">
                <a:latin typeface="Arial" charset="0"/>
                <a:cs typeface="Times New Roman" pitchFamily="18" charset="0"/>
              </a:rPr>
              <a:t>aucuparia</a:t>
            </a:r>
            <a:r>
              <a:rPr lang="en-GB" sz="1800" i="1" dirty="0">
                <a:latin typeface="Arial" charset="0"/>
                <a:cs typeface="Times New Roman" pitchFamily="18" charset="0"/>
              </a:rPr>
              <a:t>, A. </a:t>
            </a:r>
            <a:r>
              <a:rPr lang="en-GB" sz="1800" i="1" dirty="0" err="1">
                <a:latin typeface="Arial" charset="0"/>
                <a:cs typeface="Times New Roman" pitchFamily="18" charset="0"/>
              </a:rPr>
              <a:t>pseudoplatanus</a:t>
            </a:r>
            <a:r>
              <a:rPr lang="en-GB" sz="1800" i="1" dirty="0">
                <a:latin typeface="Arial" charset="0"/>
                <a:cs typeface="Times New Roman" pitchFamily="18" charset="0"/>
              </a:rPr>
              <a:t>, A. </a:t>
            </a:r>
            <a:r>
              <a:rPr lang="en-GB" sz="1800" i="1" dirty="0" err="1">
                <a:latin typeface="Arial" charset="0"/>
                <a:cs typeface="Times New Roman" pitchFamily="18" charset="0"/>
              </a:rPr>
              <a:t>incana</a:t>
            </a:r>
            <a:r>
              <a:rPr lang="en-GB" sz="1800" i="1" dirty="0">
                <a:latin typeface="Arial" charset="0"/>
                <a:cs typeface="Times New Roman" pitchFamily="18" charset="0"/>
              </a:rPr>
              <a:t> e B. </a:t>
            </a:r>
            <a:r>
              <a:rPr lang="en-GB" sz="1800" i="1" dirty="0" err="1">
                <a:latin typeface="Arial" charset="0"/>
                <a:cs typeface="Times New Roman" pitchFamily="18" charset="0"/>
              </a:rPr>
              <a:t>pendula</a:t>
            </a:r>
            <a:r>
              <a:rPr lang="en-GB" sz="1800" i="1" dirty="0">
                <a:latin typeface="Arial" charset="0"/>
                <a:cs typeface="Times New Roman" pitchFamily="18" charset="0"/>
              </a:rPr>
              <a:t>. </a:t>
            </a:r>
            <a:endParaRPr lang="en-US" sz="1800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2458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914400" y="990600"/>
            <a:ext cx="3959225" cy="2879725"/>
          </a:xfrm>
          <a:solidFill>
            <a:srgbClr val="003300"/>
          </a:solidFill>
          <a:ln cap="flat"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it-IT" sz="1800" smtClean="0">
                <a:latin typeface="Arial" charset="0"/>
                <a:cs typeface="Times New Roman" pitchFamily="18" charset="0"/>
              </a:rPr>
              <a:t>VALBONA (Paneveggio, TN)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sz="1800" smtClean="0">
                <a:latin typeface="Arial" charset="0"/>
                <a:cs typeface="Times New Roman" pitchFamily="18" charset="0"/>
              </a:rPr>
              <a:t>46°18’N, 11°45’W, 123 ha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sz="1800" smtClean="0">
                <a:latin typeface="Arial" charset="0"/>
                <a:cs typeface="Times New Roman" pitchFamily="18" charset="0"/>
              </a:rPr>
              <a:t>1695 - 1865 m a.s.l.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sz="1800" smtClean="0">
                <a:latin typeface="Arial" charset="0"/>
                <a:cs typeface="Times New Roman" pitchFamily="18" charset="0"/>
              </a:rPr>
              <a:t>slope. 17-25°, esp. NO-N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sz="1800" smtClean="0">
                <a:latin typeface="Arial" charset="0"/>
                <a:cs typeface="Times New Roman" pitchFamily="18" charset="0"/>
              </a:rPr>
              <a:t>P 1157-1104 mm/year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sz="1800" smtClean="0">
                <a:latin typeface="Arial" charset="0"/>
                <a:cs typeface="Times New Roman" pitchFamily="18" charset="0"/>
              </a:rPr>
              <a:t>T° med 2.7 - 3.7 °C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sz="1800" i="1" smtClean="0">
                <a:latin typeface="Arial" charset="0"/>
                <a:cs typeface="Times New Roman" pitchFamily="18" charset="0"/>
              </a:rPr>
              <a:t>P. abies</a:t>
            </a:r>
            <a:r>
              <a:rPr lang="en-GB" sz="1800" smtClean="0">
                <a:latin typeface="Arial" charset="0"/>
                <a:cs typeface="Times New Roman" pitchFamily="18" charset="0"/>
              </a:rPr>
              <a:t> (L.) Karst., sporadici </a:t>
            </a:r>
            <a:r>
              <a:rPr lang="en-GB" sz="1800" i="1" smtClean="0">
                <a:latin typeface="Arial" charset="0"/>
                <a:cs typeface="Times New Roman" pitchFamily="18" charset="0"/>
              </a:rPr>
              <a:t>L.  decidua </a:t>
            </a:r>
            <a:r>
              <a:rPr lang="en-GB" sz="1800" smtClean="0">
                <a:latin typeface="Arial" charset="0"/>
                <a:cs typeface="Times New Roman" pitchFamily="18" charset="0"/>
              </a:rPr>
              <a:t>e</a:t>
            </a:r>
            <a:r>
              <a:rPr lang="en-GB" sz="1800" i="1" smtClean="0">
                <a:latin typeface="Arial" charset="0"/>
                <a:cs typeface="Times New Roman" pitchFamily="18" charset="0"/>
              </a:rPr>
              <a:t> P. cembra</a:t>
            </a:r>
            <a:endParaRPr lang="it-IT" sz="1800" i="1" smtClean="0">
              <a:latin typeface="Arial" charset="0"/>
              <a:cs typeface="Times New Roman" pitchFamily="18" charset="0"/>
            </a:endParaRPr>
          </a:p>
        </p:txBody>
      </p:sp>
      <p:sp>
        <p:nvSpPr>
          <p:cNvPr id="24582" name="Line 13"/>
          <p:cNvSpPr>
            <a:spLocks noChangeShapeType="1"/>
          </p:cNvSpPr>
          <p:nvPr/>
        </p:nvSpPr>
        <p:spPr bwMode="auto">
          <a:xfrm flipH="1" flipV="1">
            <a:off x="3048000" y="3886200"/>
            <a:ext cx="1524000" cy="1905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 type="triangle" w="lg" len="lg"/>
          </a:ln>
        </p:spPr>
        <p:txBody>
          <a:bodyPr/>
          <a:lstStyle/>
          <a:p>
            <a:endParaRPr lang="it-IT"/>
          </a:p>
        </p:txBody>
      </p:sp>
      <p:sp>
        <p:nvSpPr>
          <p:cNvPr id="24583" name="Line 14"/>
          <p:cNvSpPr>
            <a:spLocks noChangeShapeType="1"/>
          </p:cNvSpPr>
          <p:nvPr/>
        </p:nvSpPr>
        <p:spPr bwMode="auto">
          <a:xfrm flipV="1">
            <a:off x="5257800" y="3886200"/>
            <a:ext cx="2286000" cy="1828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oval" w="med" len="med"/>
            <a:tailEnd type="triangle" w="lg" len="lg"/>
          </a:ln>
        </p:spPr>
        <p:txBody>
          <a:bodyPr/>
          <a:lstStyle/>
          <a:p>
            <a:endParaRPr lang="it-IT"/>
          </a:p>
        </p:txBody>
      </p:sp>
      <p:sp>
        <p:nvSpPr>
          <p:cNvPr id="24584" name="Text Box 17"/>
          <p:cNvSpPr txBox="1">
            <a:spLocks noChangeArrowheads="1"/>
          </p:cNvSpPr>
          <p:nvPr/>
        </p:nvSpPr>
        <p:spPr bwMode="auto">
          <a:xfrm>
            <a:off x="1143000" y="3810000"/>
            <a:ext cx="1905000" cy="3140075"/>
          </a:xfrm>
          <a:prstGeom prst="rect">
            <a:avLst/>
          </a:prstGeom>
          <a:solidFill>
            <a:srgbClr val="00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it-IT" sz="1800">
                <a:latin typeface="Verdana" pitchFamily="34" charset="0"/>
              </a:rPr>
              <a:t>VB1: no more logging until ’80. 1 ha </a:t>
            </a:r>
          </a:p>
          <a:p>
            <a:pPr algn="l">
              <a:spcBef>
                <a:spcPct val="50000"/>
              </a:spcBef>
            </a:pPr>
            <a:r>
              <a:rPr lang="it-IT" sz="1800">
                <a:latin typeface="Verdana" pitchFamily="34" charset="0"/>
              </a:rPr>
              <a:t>VB2: no more logging until ’50. 1 ha</a:t>
            </a:r>
          </a:p>
          <a:p>
            <a:pPr algn="l">
              <a:spcBef>
                <a:spcPct val="50000"/>
              </a:spcBef>
            </a:pPr>
            <a:r>
              <a:rPr lang="it-IT" sz="1800">
                <a:latin typeface="Verdana" pitchFamily="34" charset="0"/>
              </a:rPr>
              <a:t>VB3: former grazeland with scattered trees. 1 ha</a:t>
            </a:r>
          </a:p>
        </p:txBody>
      </p:sp>
      <p:sp>
        <p:nvSpPr>
          <p:cNvPr id="24585" name="Text Box 18"/>
          <p:cNvSpPr txBox="1">
            <a:spLocks noChangeArrowheads="1"/>
          </p:cNvSpPr>
          <p:nvPr/>
        </p:nvSpPr>
        <p:spPr bwMode="auto">
          <a:xfrm>
            <a:off x="7543800" y="3810000"/>
            <a:ext cx="1219200" cy="13382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1800">
                <a:latin typeface="Verdana" pitchFamily="34" charset="0"/>
              </a:rPr>
              <a:t>GIU:</a:t>
            </a:r>
          </a:p>
          <a:p>
            <a:pPr algn="r">
              <a:spcBef>
                <a:spcPct val="50000"/>
              </a:spcBef>
            </a:pPr>
            <a:r>
              <a:rPr lang="it-IT" sz="1800">
                <a:latin typeface="Verdana" pitchFamily="34" charset="0"/>
              </a:rPr>
              <a:t>Virgin forest. 4 ha</a:t>
            </a:r>
          </a:p>
        </p:txBody>
      </p:sp>
      <p:sp>
        <p:nvSpPr>
          <p:cNvPr id="24586" name="Rectangle 20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1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8" descr="SlatioaraAA10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4262438"/>
            <a:ext cx="2519362" cy="2519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43011" name="Picture 9" descr="SlatioaraFS10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262438"/>
            <a:ext cx="2519363" cy="2519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43012" name="Picture 10" descr="SlatioaraPA10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4262438"/>
            <a:ext cx="2519363" cy="2519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43013" name="Picture 11" descr="SlatioaraAL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839788"/>
            <a:ext cx="3479800" cy="33512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3014" name="Rectangle 12"/>
          <p:cNvSpPr>
            <a:spLocks noChangeArrowheads="1"/>
          </p:cNvSpPr>
          <p:nvPr/>
        </p:nvSpPr>
        <p:spPr bwMode="auto">
          <a:xfrm>
            <a:off x="5029200" y="1219200"/>
            <a:ext cx="3657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it-IT" sz="2400" b="1" dirty="0" err="1">
                <a:latin typeface="Verdana" pitchFamily="34" charset="0"/>
              </a:rPr>
              <a:t>Slatioara</a:t>
            </a:r>
            <a:r>
              <a:rPr lang="it-IT" sz="2400" dirty="0">
                <a:latin typeface="Verdana" pitchFamily="34" charset="0"/>
              </a:rPr>
              <a:t>: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2400" dirty="0" smtClean="0">
                <a:latin typeface="Verdana" pitchFamily="34" charset="0"/>
              </a:rPr>
              <a:t>The global structure is the “sum” of the three species-specific structures</a:t>
            </a:r>
          </a:p>
        </p:txBody>
      </p:sp>
      <p:sp>
        <p:nvSpPr>
          <p:cNvPr id="43015" name="Rectangle 16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772400" cy="609600"/>
          </a:xfrm>
        </p:spPr>
        <p:txBody>
          <a:bodyPr/>
          <a:lstStyle/>
          <a:p>
            <a:pPr eaLnBrk="1" hangingPunct="1"/>
            <a:r>
              <a:rPr lang="it-IT" sz="2800" smtClean="0"/>
              <a:t>Struttura spaziale: </a:t>
            </a:r>
            <a:r>
              <a:rPr lang="it-IT" sz="2400" smtClean="0"/>
              <a:t>Local Gi*</a:t>
            </a:r>
          </a:p>
        </p:txBody>
      </p:sp>
      <p:sp>
        <p:nvSpPr>
          <p:cNvPr id="43016" name="Rectangle 18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2</a:t>
            </a:r>
          </a:p>
        </p:txBody>
      </p:sp>
      <p:sp>
        <p:nvSpPr>
          <p:cNvPr id="43017" name="Rectangle 19"/>
          <p:cNvSpPr>
            <a:spLocks noChangeArrowheads="1"/>
          </p:cNvSpPr>
          <p:nvPr/>
        </p:nvSpPr>
        <p:spPr bwMode="auto">
          <a:xfrm>
            <a:off x="1475656" y="6400800"/>
            <a:ext cx="2000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it-IT" sz="2000" b="1" dirty="0" err="1" smtClean="0">
                <a:solidFill>
                  <a:srgbClr val="000000"/>
                </a:solidFill>
                <a:latin typeface="Arial" charset="0"/>
              </a:rPr>
              <a:t>Fir</a:t>
            </a:r>
            <a:endParaRPr lang="it-IT" sz="2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3018" name="Rectangle 20"/>
          <p:cNvSpPr>
            <a:spLocks noChangeArrowheads="1"/>
          </p:cNvSpPr>
          <p:nvPr/>
        </p:nvSpPr>
        <p:spPr bwMode="auto">
          <a:xfrm>
            <a:off x="5051425" y="6324600"/>
            <a:ext cx="11207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it-IT" sz="2000" b="1" dirty="0" err="1" smtClean="0">
                <a:solidFill>
                  <a:srgbClr val="000000"/>
                </a:solidFill>
                <a:latin typeface="Arial" charset="0"/>
              </a:rPr>
              <a:t>Beech</a:t>
            </a:r>
            <a:endParaRPr lang="it-IT" sz="2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3019" name="Rectangle 21"/>
          <p:cNvSpPr>
            <a:spLocks noChangeArrowheads="1"/>
          </p:cNvSpPr>
          <p:nvPr/>
        </p:nvSpPr>
        <p:spPr bwMode="auto">
          <a:xfrm>
            <a:off x="6858000" y="6324600"/>
            <a:ext cx="1828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it-IT" sz="2000" b="1" dirty="0" err="1" smtClean="0">
                <a:solidFill>
                  <a:srgbClr val="000000"/>
                </a:solidFill>
                <a:latin typeface="Arial" charset="0"/>
              </a:rPr>
              <a:t>Spruce</a:t>
            </a:r>
            <a:endParaRPr lang="it-IT" sz="2000" b="1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772400" cy="609600"/>
          </a:xfrm>
        </p:spPr>
        <p:txBody>
          <a:bodyPr/>
          <a:lstStyle/>
          <a:p>
            <a:pPr eaLnBrk="1" hangingPunct="1"/>
            <a:r>
              <a:rPr lang="it-IT" sz="2800" smtClean="0"/>
              <a:t>Struttura spaziale: </a:t>
            </a:r>
            <a:r>
              <a:rPr lang="it-IT" sz="2400" smtClean="0"/>
              <a:t>Local Gi*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600200"/>
            <a:ext cx="76962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it-IT" sz="2800" dirty="0" smtClean="0"/>
              <a:t>The </a:t>
            </a:r>
            <a:r>
              <a:rPr lang="it-IT" sz="2800" dirty="0" err="1" smtClean="0"/>
              <a:t>spatial</a:t>
            </a:r>
            <a:r>
              <a:rPr lang="it-IT" sz="2800" dirty="0" smtClean="0"/>
              <a:t> </a:t>
            </a:r>
            <a:r>
              <a:rPr lang="it-IT" sz="2800" dirty="0" err="1" smtClean="0"/>
              <a:t>structure</a:t>
            </a:r>
            <a:r>
              <a:rPr lang="it-IT" sz="2800" dirty="0" smtClean="0"/>
              <a:t> in </a:t>
            </a:r>
            <a:r>
              <a:rPr lang="it-IT" sz="2800" dirty="0" err="1" smtClean="0"/>
              <a:t>Cansiglio</a:t>
            </a:r>
            <a:r>
              <a:rPr lang="it-IT" sz="2800" dirty="0" smtClean="0"/>
              <a:t> </a:t>
            </a:r>
            <a:r>
              <a:rPr lang="it-IT" sz="2800" dirty="0" err="1" smtClean="0"/>
              <a:t>seems</a:t>
            </a:r>
            <a:r>
              <a:rPr lang="it-IT" sz="2800" dirty="0" smtClean="0"/>
              <a:t> </a:t>
            </a:r>
            <a:r>
              <a:rPr lang="it-IT" sz="2800" dirty="0" err="1" smtClean="0"/>
              <a:t>strongly</a:t>
            </a:r>
            <a:r>
              <a:rPr lang="it-IT" sz="2800" dirty="0" smtClean="0"/>
              <a:t> </a:t>
            </a:r>
            <a:r>
              <a:rPr lang="it-IT" sz="2800" dirty="0" err="1" smtClean="0"/>
              <a:t>influenced</a:t>
            </a:r>
            <a:r>
              <a:rPr lang="it-IT" sz="2800" dirty="0" smtClean="0"/>
              <a:t> </a:t>
            </a:r>
            <a:r>
              <a:rPr lang="it-IT" sz="2800" dirty="0" err="1" smtClean="0"/>
              <a:t>by</a:t>
            </a:r>
            <a:r>
              <a:rPr lang="it-IT" sz="2800" dirty="0" smtClean="0"/>
              <a:t> </a:t>
            </a:r>
            <a:r>
              <a:rPr lang="it-IT" sz="2800" dirty="0" err="1" smtClean="0"/>
              <a:t>past</a:t>
            </a:r>
            <a:r>
              <a:rPr lang="it-IT" sz="2800" dirty="0" smtClean="0"/>
              <a:t> </a:t>
            </a:r>
            <a:r>
              <a:rPr lang="it-IT" sz="2800" dirty="0" err="1" smtClean="0"/>
              <a:t>mamagement</a:t>
            </a:r>
            <a:r>
              <a:rPr lang="it-IT" sz="2800" dirty="0" smtClean="0"/>
              <a:t> </a:t>
            </a:r>
            <a:r>
              <a:rPr lang="it-IT" sz="2800" dirty="0" err="1" smtClean="0"/>
              <a:t>which</a:t>
            </a:r>
            <a:r>
              <a:rPr lang="it-IT" sz="2800" dirty="0" smtClean="0"/>
              <a:t> </a:t>
            </a:r>
            <a:r>
              <a:rPr lang="it-IT" sz="2800" dirty="0" err="1" smtClean="0"/>
              <a:t>favoured</a:t>
            </a:r>
            <a:r>
              <a:rPr lang="it-IT" sz="2800" dirty="0" smtClean="0"/>
              <a:t> the </a:t>
            </a:r>
            <a:r>
              <a:rPr lang="it-IT" sz="2800" dirty="0" err="1" smtClean="0"/>
              <a:t>presence</a:t>
            </a:r>
            <a:r>
              <a:rPr lang="it-IT" sz="2800" dirty="0" smtClean="0"/>
              <a:t> </a:t>
            </a:r>
            <a:r>
              <a:rPr lang="it-IT" sz="2800" dirty="0" err="1" smtClean="0"/>
              <a:t>of</a:t>
            </a:r>
            <a:r>
              <a:rPr lang="it-IT" sz="2800" dirty="0" smtClean="0"/>
              <a:t> </a:t>
            </a:r>
            <a:r>
              <a:rPr lang="it-IT" sz="2800" dirty="0" err="1" smtClean="0"/>
              <a:t>even</a:t>
            </a:r>
            <a:r>
              <a:rPr lang="it-IT" sz="2800" dirty="0" smtClean="0"/>
              <a:t> </a:t>
            </a:r>
            <a:r>
              <a:rPr lang="it-IT" sz="2800" dirty="0" err="1" smtClean="0"/>
              <a:t>aged</a:t>
            </a:r>
            <a:r>
              <a:rPr lang="it-IT" sz="2800" dirty="0" smtClean="0"/>
              <a:t> </a:t>
            </a:r>
            <a:r>
              <a:rPr lang="it-IT" sz="2800" dirty="0" err="1" smtClean="0"/>
              <a:t>monospecific</a:t>
            </a:r>
            <a:r>
              <a:rPr lang="it-IT" sz="2800" dirty="0" smtClean="0"/>
              <a:t> </a:t>
            </a:r>
            <a:r>
              <a:rPr lang="it-IT" sz="2800" dirty="0" err="1" smtClean="0"/>
              <a:t>groups</a:t>
            </a:r>
            <a:endParaRPr lang="it-IT" sz="2800" dirty="0" smtClean="0"/>
          </a:p>
          <a:p>
            <a:pPr eaLnBrk="1" hangingPunct="1">
              <a:buFontTx/>
              <a:buNone/>
            </a:pPr>
            <a:endParaRPr lang="it-IT" sz="2800" dirty="0" smtClean="0"/>
          </a:p>
          <a:p>
            <a:pPr eaLnBrk="1" hangingPunct="1">
              <a:buFontTx/>
              <a:buNone/>
            </a:pPr>
            <a:r>
              <a:rPr lang="it-IT" sz="2800" dirty="0" smtClean="0"/>
              <a:t>The </a:t>
            </a:r>
            <a:r>
              <a:rPr lang="it-IT" sz="2800" dirty="0" err="1" smtClean="0"/>
              <a:t>structure</a:t>
            </a:r>
            <a:r>
              <a:rPr lang="it-IT" sz="2800" dirty="0" smtClean="0"/>
              <a:t> </a:t>
            </a:r>
            <a:r>
              <a:rPr lang="it-IT" sz="2800" dirty="0" err="1" smtClean="0"/>
              <a:t>of</a:t>
            </a:r>
            <a:r>
              <a:rPr lang="it-IT" sz="2800" dirty="0" smtClean="0"/>
              <a:t> the </a:t>
            </a:r>
            <a:r>
              <a:rPr lang="it-IT" sz="2800" dirty="0" err="1" smtClean="0"/>
              <a:t>virgin</a:t>
            </a:r>
            <a:r>
              <a:rPr lang="it-IT" sz="2800" dirty="0" smtClean="0"/>
              <a:t> stand in </a:t>
            </a:r>
            <a:r>
              <a:rPr lang="it-IT" sz="2800" dirty="0" err="1" smtClean="0"/>
              <a:t>Slatioara</a:t>
            </a:r>
            <a:r>
              <a:rPr lang="it-IT" sz="2800" dirty="0" smtClean="0"/>
              <a:t> </a:t>
            </a:r>
            <a:r>
              <a:rPr lang="it-IT" sz="2800" dirty="0" err="1" smtClean="0"/>
              <a:t>is</a:t>
            </a:r>
            <a:r>
              <a:rPr lang="it-IT" sz="2800" dirty="0" smtClean="0"/>
              <a:t> </a:t>
            </a:r>
            <a:r>
              <a:rPr lang="it-IT" sz="2800" dirty="0" err="1" smtClean="0"/>
              <a:t>characterize</a:t>
            </a:r>
            <a:r>
              <a:rPr lang="it-IT" sz="2800" dirty="0" smtClean="0"/>
              <a:t> </a:t>
            </a:r>
            <a:r>
              <a:rPr lang="it-IT" sz="2800" dirty="0" err="1" smtClean="0"/>
              <a:t>by</a:t>
            </a:r>
            <a:r>
              <a:rPr lang="it-IT" sz="2800" dirty="0" smtClean="0"/>
              <a:t> a </a:t>
            </a:r>
            <a:r>
              <a:rPr lang="it-IT" sz="2800" dirty="0" err="1" smtClean="0"/>
              <a:t>finer</a:t>
            </a:r>
            <a:r>
              <a:rPr lang="it-IT" sz="2800" dirty="0" smtClean="0"/>
              <a:t> </a:t>
            </a:r>
            <a:r>
              <a:rPr lang="it-IT" sz="2800" dirty="0" err="1" smtClean="0"/>
              <a:t>texture</a:t>
            </a:r>
            <a:r>
              <a:rPr lang="it-IT" sz="2800" dirty="0" smtClean="0"/>
              <a:t> </a:t>
            </a:r>
            <a:r>
              <a:rPr lang="it-IT" sz="2800" dirty="0" err="1" smtClean="0"/>
              <a:t>among</a:t>
            </a:r>
            <a:r>
              <a:rPr lang="it-IT" sz="2800" dirty="0" smtClean="0"/>
              <a:t> the </a:t>
            </a:r>
            <a:r>
              <a:rPr lang="it-IT" sz="2800" dirty="0" err="1" smtClean="0"/>
              <a:t>species</a:t>
            </a:r>
            <a:endParaRPr lang="it-IT" sz="2800" dirty="0" smtClean="0"/>
          </a:p>
        </p:txBody>
      </p:sp>
      <p:sp>
        <p:nvSpPr>
          <p:cNvPr id="44036" name="Rectangle 6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772400" cy="609600"/>
          </a:xfrm>
        </p:spPr>
        <p:txBody>
          <a:bodyPr/>
          <a:lstStyle/>
          <a:p>
            <a:pPr eaLnBrk="1" hangingPunct="1"/>
            <a:r>
              <a:rPr lang="it-IT" smtClean="0"/>
              <a:t>Structure</a:t>
            </a:r>
            <a:endParaRPr lang="it-IT" sz="28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990600"/>
            <a:ext cx="2362200" cy="609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it-IT" sz="2000" b="1" smtClean="0"/>
              <a:t>DBH &gt; 7.5 cm</a:t>
            </a:r>
          </a:p>
        </p:txBody>
      </p:sp>
      <p:grpSp>
        <p:nvGrpSpPr>
          <p:cNvPr id="25604" name="Group 33"/>
          <p:cNvGrpSpPr>
            <a:grpSpLocks/>
          </p:cNvGrpSpPr>
          <p:nvPr/>
        </p:nvGrpSpPr>
        <p:grpSpPr bwMode="auto">
          <a:xfrm>
            <a:off x="1828800" y="3429000"/>
            <a:ext cx="6022975" cy="3182938"/>
            <a:chOff x="1248" y="2160"/>
            <a:chExt cx="3794" cy="2005"/>
          </a:xfrm>
        </p:grpSpPr>
        <p:pic>
          <p:nvPicPr>
            <p:cNvPr id="25613" name="Picture 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48" y="2160"/>
              <a:ext cx="2040" cy="1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4" name="Picture 8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99" y="2160"/>
              <a:ext cx="2040" cy="1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5" name="Picture 7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48" y="3145"/>
              <a:ext cx="2040" cy="1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6" name="Picture 6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02" y="3145"/>
              <a:ext cx="2040" cy="1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05" name="Group 36"/>
          <p:cNvGrpSpPr>
            <a:grpSpLocks/>
          </p:cNvGrpSpPr>
          <p:nvPr/>
        </p:nvGrpSpPr>
        <p:grpSpPr bwMode="auto">
          <a:xfrm>
            <a:off x="1143000" y="1447800"/>
            <a:ext cx="7620000" cy="1903413"/>
            <a:chOff x="720" y="912"/>
            <a:chExt cx="4800" cy="1199"/>
          </a:xfrm>
        </p:grpSpPr>
        <p:pic>
          <p:nvPicPr>
            <p:cNvPr id="25607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20" y="912"/>
              <a:ext cx="4800" cy="1199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5608" name="Rectangle 15"/>
            <p:cNvSpPr>
              <a:spLocks noChangeArrowheads="1"/>
            </p:cNvSpPr>
            <p:nvPr/>
          </p:nvSpPr>
          <p:spPr bwMode="auto">
            <a:xfrm>
              <a:off x="1584" y="912"/>
              <a:ext cx="1008" cy="1104"/>
            </a:xfrm>
            <a:prstGeom prst="rect">
              <a:avLst/>
            </a:prstGeom>
            <a:noFill/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5609" name="Rectangle 16"/>
            <p:cNvSpPr>
              <a:spLocks noChangeArrowheads="1"/>
            </p:cNvSpPr>
            <p:nvPr/>
          </p:nvSpPr>
          <p:spPr bwMode="auto">
            <a:xfrm>
              <a:off x="2592" y="912"/>
              <a:ext cx="2784" cy="1104"/>
            </a:xfrm>
            <a:prstGeom prst="rect">
              <a:avLst/>
            </a:prstGeom>
            <a:noFill/>
            <a:ln w="25400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5610" name="Oval 26"/>
            <p:cNvSpPr>
              <a:spLocks noChangeArrowheads="1"/>
            </p:cNvSpPr>
            <p:nvPr/>
          </p:nvSpPr>
          <p:spPr bwMode="auto">
            <a:xfrm>
              <a:off x="1680" y="1104"/>
              <a:ext cx="336" cy="19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5611" name="Oval 28"/>
            <p:cNvSpPr>
              <a:spLocks noChangeArrowheads="1"/>
            </p:cNvSpPr>
            <p:nvPr/>
          </p:nvSpPr>
          <p:spPr bwMode="auto">
            <a:xfrm>
              <a:off x="2160" y="1104"/>
              <a:ext cx="336" cy="19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5612" name="Oval 29"/>
            <p:cNvSpPr>
              <a:spLocks noChangeArrowheads="1"/>
            </p:cNvSpPr>
            <p:nvPr/>
          </p:nvSpPr>
          <p:spPr bwMode="auto">
            <a:xfrm>
              <a:off x="1680" y="1440"/>
              <a:ext cx="336" cy="19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25606" name="Rectangle 34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8686800" cy="609600"/>
          </a:xfrm>
        </p:spPr>
        <p:txBody>
          <a:bodyPr/>
          <a:lstStyle/>
          <a:p>
            <a:pPr eaLnBrk="1" hangingPunct="1"/>
            <a:r>
              <a:rPr lang="it-IT" sz="2800" smtClean="0"/>
              <a:t>Spatial distributions: </a:t>
            </a:r>
            <a:r>
              <a:rPr lang="it-IT" sz="2400" smtClean="0"/>
              <a:t>Ripley’s K univariate </a:t>
            </a:r>
            <a:br>
              <a:rPr lang="it-IT" sz="2400" smtClean="0"/>
            </a:br>
            <a:r>
              <a:rPr lang="it-IT" sz="2400" smtClean="0"/>
              <a:t>leaving trees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581400"/>
            <a:ext cx="7543800" cy="762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it-IT" sz="2000" smtClean="0"/>
              <a:t>GIU e VB3 </a:t>
            </a:r>
            <a:r>
              <a:rPr lang="it-IT" sz="2000" smtClean="0">
                <a:sym typeface="Wingdings" pitchFamily="2" charset="2"/>
              </a:rPr>
              <a:t> aggregation, lowering with increasing DBH (competition dynamics)</a:t>
            </a:r>
            <a:endParaRPr lang="it-IT" sz="2000" smtClean="0"/>
          </a:p>
        </p:txBody>
      </p:sp>
      <p:pic>
        <p:nvPicPr>
          <p:cNvPr id="26628" name="Picture 1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371600"/>
            <a:ext cx="39592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371600"/>
            <a:ext cx="39592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Rectangle 19"/>
          <p:cNvSpPr>
            <a:spLocks noChangeArrowheads="1"/>
          </p:cNvSpPr>
          <p:nvPr/>
        </p:nvSpPr>
        <p:spPr bwMode="auto">
          <a:xfrm>
            <a:off x="5029200" y="4800600"/>
            <a:ext cx="3733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it-IT" sz="2000">
                <a:latin typeface="Verdana" pitchFamily="34" charset="0"/>
              </a:rPr>
              <a:t>VB1 e VB2 </a:t>
            </a:r>
            <a:r>
              <a:rPr lang="it-IT" sz="2000">
                <a:latin typeface="Verdana" pitchFamily="34" charset="0"/>
                <a:sym typeface="Wingdings" pitchFamily="2" charset="2"/>
              </a:rPr>
              <a:t> random distribution</a:t>
            </a:r>
            <a:endParaRPr lang="it-IT" sz="2000">
              <a:latin typeface="Verdana" pitchFamily="34" charset="0"/>
            </a:endParaRPr>
          </a:p>
        </p:txBody>
      </p:sp>
      <p:sp>
        <p:nvSpPr>
          <p:cNvPr id="26631" name="Rectangle 20"/>
          <p:cNvSpPr>
            <a:spLocks noChangeArrowheads="1"/>
          </p:cNvSpPr>
          <p:nvPr/>
        </p:nvSpPr>
        <p:spPr bwMode="auto">
          <a:xfrm>
            <a:off x="2895600" y="2667000"/>
            <a:ext cx="1905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90000"/>
              </a:lnSpc>
              <a:spcBef>
                <a:spcPct val="20000"/>
              </a:spcBef>
            </a:pPr>
            <a:r>
              <a:rPr lang="it-IT" sz="2000" b="1">
                <a:solidFill>
                  <a:srgbClr val="003300"/>
                </a:solidFill>
                <a:latin typeface="Verdana" pitchFamily="34" charset="0"/>
              </a:rPr>
              <a:t>GIU </a:t>
            </a:r>
          </a:p>
          <a:p>
            <a:pPr marL="342900" indent="-342900" algn="r">
              <a:lnSpc>
                <a:spcPct val="90000"/>
              </a:lnSpc>
              <a:spcBef>
                <a:spcPct val="20000"/>
              </a:spcBef>
            </a:pPr>
            <a:r>
              <a:rPr lang="it-IT" sz="2000" b="1">
                <a:solidFill>
                  <a:srgbClr val="003300"/>
                </a:solidFill>
                <a:latin typeface="Verdana" pitchFamily="34" charset="0"/>
              </a:rPr>
              <a:t>DBH&lt;20cm</a:t>
            </a:r>
          </a:p>
        </p:txBody>
      </p:sp>
      <p:sp>
        <p:nvSpPr>
          <p:cNvPr id="26632" name="Rectangle 21"/>
          <p:cNvSpPr>
            <a:spLocks noChangeArrowheads="1"/>
          </p:cNvSpPr>
          <p:nvPr/>
        </p:nvSpPr>
        <p:spPr bwMode="auto">
          <a:xfrm>
            <a:off x="6781800" y="2667000"/>
            <a:ext cx="2133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90000"/>
              </a:lnSpc>
              <a:spcBef>
                <a:spcPct val="20000"/>
              </a:spcBef>
            </a:pPr>
            <a:r>
              <a:rPr lang="it-IT" sz="2000" b="1">
                <a:solidFill>
                  <a:srgbClr val="003300"/>
                </a:solidFill>
                <a:latin typeface="Verdana" pitchFamily="34" charset="0"/>
              </a:rPr>
              <a:t>GIU </a:t>
            </a:r>
          </a:p>
          <a:p>
            <a:pPr marL="342900" indent="-342900" algn="r">
              <a:lnSpc>
                <a:spcPct val="90000"/>
              </a:lnSpc>
              <a:spcBef>
                <a:spcPct val="20000"/>
              </a:spcBef>
            </a:pPr>
            <a:r>
              <a:rPr lang="it-IT" sz="2000" b="1">
                <a:solidFill>
                  <a:srgbClr val="003300"/>
                </a:solidFill>
                <a:latin typeface="Verdana" pitchFamily="34" charset="0"/>
              </a:rPr>
              <a:t>DBH &gt;50cm</a:t>
            </a:r>
          </a:p>
        </p:txBody>
      </p:sp>
      <p:pic>
        <p:nvPicPr>
          <p:cNvPr id="26633" name="Picture 2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4470400"/>
            <a:ext cx="39592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Rectangle 24"/>
          <p:cNvSpPr>
            <a:spLocks noChangeArrowheads="1"/>
          </p:cNvSpPr>
          <p:nvPr/>
        </p:nvSpPr>
        <p:spPr bwMode="auto">
          <a:xfrm>
            <a:off x="2895600" y="5791200"/>
            <a:ext cx="1905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90000"/>
              </a:lnSpc>
              <a:spcBef>
                <a:spcPct val="20000"/>
              </a:spcBef>
            </a:pPr>
            <a:r>
              <a:rPr lang="it-IT" sz="2000" b="1">
                <a:solidFill>
                  <a:srgbClr val="003300"/>
                </a:solidFill>
                <a:latin typeface="Verdana" pitchFamily="34" charset="0"/>
              </a:rPr>
              <a:t>VB1 </a:t>
            </a:r>
          </a:p>
          <a:p>
            <a:pPr marL="342900" indent="-342900" algn="r">
              <a:lnSpc>
                <a:spcPct val="90000"/>
              </a:lnSpc>
              <a:spcBef>
                <a:spcPct val="20000"/>
              </a:spcBef>
            </a:pPr>
            <a:r>
              <a:rPr lang="it-IT" sz="2000" b="1">
                <a:solidFill>
                  <a:srgbClr val="003300"/>
                </a:solidFill>
                <a:latin typeface="Verdana" pitchFamily="34" charset="0"/>
              </a:rPr>
              <a:t>DBH&lt;20cm</a:t>
            </a:r>
          </a:p>
        </p:txBody>
      </p:sp>
      <p:sp>
        <p:nvSpPr>
          <p:cNvPr id="26635" name="Rectangle 25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1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8534400" cy="609600"/>
          </a:xfrm>
        </p:spPr>
        <p:txBody>
          <a:bodyPr/>
          <a:lstStyle/>
          <a:p>
            <a:pPr eaLnBrk="1" hangingPunct="1"/>
            <a:r>
              <a:rPr lang="it-IT" sz="2800" smtClean="0"/>
              <a:t>Spatial distributions: Ripley’s K univariate </a:t>
            </a:r>
            <a:br>
              <a:rPr lang="it-IT" sz="2800" smtClean="0"/>
            </a:br>
            <a:r>
              <a:rPr lang="it-IT" sz="2800" smtClean="0"/>
              <a:t>standing dead trees</a:t>
            </a:r>
            <a:endParaRPr lang="it-IT" sz="240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62600" y="1676400"/>
            <a:ext cx="3352800" cy="18335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it-IT" sz="2000" smtClean="0"/>
              <a:t>GIU </a:t>
            </a:r>
            <a:r>
              <a:rPr lang="it-IT" sz="2000" smtClean="0">
                <a:sym typeface="Wingdings" pitchFamily="2" charset="2"/>
              </a:rPr>
              <a:t> aggregation (competition dynamics)</a:t>
            </a:r>
          </a:p>
        </p:txBody>
      </p:sp>
      <p:grpSp>
        <p:nvGrpSpPr>
          <p:cNvPr id="27652" name="Group 12"/>
          <p:cNvGrpSpPr>
            <a:grpSpLocks/>
          </p:cNvGrpSpPr>
          <p:nvPr/>
        </p:nvGrpSpPr>
        <p:grpSpPr bwMode="auto">
          <a:xfrm>
            <a:off x="939800" y="1519238"/>
            <a:ext cx="4394200" cy="2519362"/>
            <a:chOff x="592" y="960"/>
            <a:chExt cx="2768" cy="1587"/>
          </a:xfrm>
        </p:grpSpPr>
        <p:pic>
          <p:nvPicPr>
            <p:cNvPr id="27658" name="Picture 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92" y="960"/>
              <a:ext cx="2720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9" name="Rectangle 10"/>
            <p:cNvSpPr>
              <a:spLocks noChangeArrowheads="1"/>
            </p:cNvSpPr>
            <p:nvPr/>
          </p:nvSpPr>
          <p:spPr bwMode="auto">
            <a:xfrm>
              <a:off x="2880" y="1008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l">
                <a:lnSpc>
                  <a:spcPct val="90000"/>
                </a:lnSpc>
                <a:spcBef>
                  <a:spcPct val="20000"/>
                </a:spcBef>
              </a:pPr>
              <a:r>
                <a:rPr lang="it-IT" sz="2000" b="1">
                  <a:solidFill>
                    <a:schemeClr val="bg1"/>
                  </a:solidFill>
                  <a:latin typeface="Verdana" pitchFamily="34" charset="0"/>
                </a:rPr>
                <a:t>GIU</a:t>
              </a:r>
              <a:endParaRPr lang="it-IT" sz="2000" b="1">
                <a:solidFill>
                  <a:schemeClr val="bg1"/>
                </a:solidFill>
                <a:latin typeface="Verdana" pitchFamily="34" charset="0"/>
                <a:sym typeface="Wingdings" pitchFamily="2" charset="2"/>
              </a:endParaRPr>
            </a:p>
          </p:txBody>
        </p:sp>
      </p:grpSp>
      <p:grpSp>
        <p:nvGrpSpPr>
          <p:cNvPr id="27653" name="Group 13"/>
          <p:cNvGrpSpPr>
            <a:grpSpLocks/>
          </p:cNvGrpSpPr>
          <p:nvPr/>
        </p:nvGrpSpPr>
        <p:grpSpPr bwMode="auto">
          <a:xfrm>
            <a:off x="4521200" y="4114800"/>
            <a:ext cx="4318000" cy="2519363"/>
            <a:chOff x="2032" y="2592"/>
            <a:chExt cx="2720" cy="1587"/>
          </a:xfrm>
        </p:grpSpPr>
        <p:pic>
          <p:nvPicPr>
            <p:cNvPr id="27656" name="Picture 8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32" y="2592"/>
              <a:ext cx="2720" cy="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7" name="Rectangle 11"/>
            <p:cNvSpPr>
              <a:spLocks noChangeArrowheads="1"/>
            </p:cNvSpPr>
            <p:nvPr/>
          </p:nvSpPr>
          <p:spPr bwMode="auto">
            <a:xfrm>
              <a:off x="4176" y="2592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r">
                <a:lnSpc>
                  <a:spcPct val="90000"/>
                </a:lnSpc>
                <a:spcBef>
                  <a:spcPct val="20000"/>
                </a:spcBef>
              </a:pPr>
              <a:r>
                <a:rPr lang="it-IT" sz="2000" b="1">
                  <a:solidFill>
                    <a:schemeClr val="bg1"/>
                  </a:solidFill>
                  <a:latin typeface="Verdana" pitchFamily="34" charset="0"/>
                </a:rPr>
                <a:t>VB2</a:t>
              </a:r>
              <a:endParaRPr lang="it-IT" sz="2000" b="1">
                <a:solidFill>
                  <a:schemeClr val="bg1"/>
                </a:solidFill>
                <a:latin typeface="Verdana" pitchFamily="34" charset="0"/>
                <a:sym typeface="Wingdings" pitchFamily="2" charset="2"/>
              </a:endParaRPr>
            </a:p>
          </p:txBody>
        </p:sp>
      </p:grpSp>
      <p:sp>
        <p:nvSpPr>
          <p:cNvPr id="27654" name="Rectangle 14"/>
          <p:cNvSpPr>
            <a:spLocks noChangeArrowheads="1"/>
          </p:cNvSpPr>
          <p:nvPr/>
        </p:nvSpPr>
        <p:spPr bwMode="auto">
          <a:xfrm>
            <a:off x="990600" y="4495800"/>
            <a:ext cx="3276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</a:pPr>
            <a:r>
              <a:rPr lang="it-IT" sz="2000">
                <a:latin typeface="Verdana" pitchFamily="34" charset="0"/>
              </a:rPr>
              <a:t>VB </a:t>
            </a:r>
            <a:r>
              <a:rPr lang="it-IT" sz="2000">
                <a:latin typeface="Verdana" pitchFamily="34" charset="0"/>
                <a:sym typeface="Wingdings" pitchFamily="2" charset="2"/>
              </a:rPr>
              <a:t> random</a:t>
            </a:r>
          </a:p>
        </p:txBody>
      </p:sp>
      <p:sp>
        <p:nvSpPr>
          <p:cNvPr id="27655" name="Rectangle 15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81600" y="1443038"/>
            <a:ext cx="3429000" cy="1981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it-IT" sz="2000" smtClean="0"/>
              <a:t>GIU e VB3: segregation between big and small trees (disturbances)</a:t>
            </a:r>
          </a:p>
        </p:txBody>
      </p:sp>
      <p:sp>
        <p:nvSpPr>
          <p:cNvPr id="28675" name="Rectangle 5"/>
          <p:cNvSpPr>
            <a:spLocks noGrp="1" noChangeArrowheads="1"/>
          </p:cNvSpPr>
          <p:nvPr>
            <p:ph type="title"/>
          </p:nvPr>
        </p:nvSpPr>
        <p:spPr>
          <a:xfrm>
            <a:off x="762000" y="457200"/>
            <a:ext cx="8458200" cy="609600"/>
          </a:xfrm>
        </p:spPr>
        <p:txBody>
          <a:bodyPr/>
          <a:lstStyle/>
          <a:p>
            <a:pPr eaLnBrk="1" hangingPunct="1"/>
            <a:r>
              <a:rPr lang="it-IT" sz="2800" smtClean="0"/>
              <a:t>Spatial distributions: Ripley’s K bivariate </a:t>
            </a:r>
            <a:br>
              <a:rPr lang="it-IT" sz="2800" smtClean="0"/>
            </a:br>
            <a:endParaRPr lang="it-IT" sz="2400" smtClean="0"/>
          </a:p>
        </p:txBody>
      </p:sp>
      <p:pic>
        <p:nvPicPr>
          <p:cNvPr id="28676" name="Picture 7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328738"/>
            <a:ext cx="39592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8"/>
          <p:cNvSpPr>
            <a:spLocks noChangeArrowheads="1"/>
          </p:cNvSpPr>
          <p:nvPr/>
        </p:nvSpPr>
        <p:spPr bwMode="auto">
          <a:xfrm>
            <a:off x="1524000" y="1366838"/>
            <a:ext cx="3581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it-IT" sz="2000" b="1">
                <a:solidFill>
                  <a:schemeClr val="bg1"/>
                </a:solidFill>
                <a:latin typeface="Arial" charset="0"/>
              </a:rPr>
              <a:t>GIU  DBH&lt;20cm vs. &gt;50cm</a:t>
            </a:r>
          </a:p>
        </p:txBody>
      </p:sp>
      <p:pic>
        <p:nvPicPr>
          <p:cNvPr id="28678" name="Picture 10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033838"/>
            <a:ext cx="39592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Rectangle 11"/>
          <p:cNvSpPr>
            <a:spLocks noChangeArrowheads="1"/>
          </p:cNvSpPr>
          <p:nvPr/>
        </p:nvSpPr>
        <p:spPr bwMode="auto">
          <a:xfrm>
            <a:off x="5181600" y="4186238"/>
            <a:ext cx="3429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it-IT" sz="2000">
                <a:latin typeface="Verdana" pitchFamily="34" charset="0"/>
              </a:rPr>
              <a:t>VB1 e VB2: random</a:t>
            </a:r>
          </a:p>
        </p:txBody>
      </p:sp>
      <p:sp>
        <p:nvSpPr>
          <p:cNvPr id="28680" name="Rectangle 12"/>
          <p:cNvSpPr>
            <a:spLocks noChangeArrowheads="1"/>
          </p:cNvSpPr>
          <p:nvPr/>
        </p:nvSpPr>
        <p:spPr bwMode="auto">
          <a:xfrm>
            <a:off x="1447800" y="4033838"/>
            <a:ext cx="3657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it-IT" sz="2000" b="1">
                <a:solidFill>
                  <a:schemeClr val="bg1"/>
                </a:solidFill>
                <a:latin typeface="Arial" charset="0"/>
              </a:rPr>
              <a:t>VB1  DBH&lt;20cm vs. &gt;50cm</a:t>
            </a:r>
          </a:p>
        </p:txBody>
      </p:sp>
      <p:sp>
        <p:nvSpPr>
          <p:cNvPr id="28681" name="Rectangle 13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7772400" cy="609600"/>
          </a:xfrm>
        </p:spPr>
        <p:txBody>
          <a:bodyPr/>
          <a:lstStyle/>
          <a:p>
            <a:pPr eaLnBrk="1" hangingPunct="1"/>
            <a:r>
              <a:rPr lang="it-IT" sz="2800" smtClean="0"/>
              <a:t>Spatial distribution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219200"/>
            <a:ext cx="8001000" cy="5257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it-IT" sz="2400" smtClean="0"/>
              <a:t>Managed stands</a:t>
            </a:r>
            <a:r>
              <a:rPr lang="it-IT" sz="2400" smtClean="0">
                <a:sym typeface="Wingdings" pitchFamily="2" charset="2"/>
              </a:rPr>
              <a:t> mainly homogeneous without special features</a:t>
            </a:r>
            <a:endParaRPr lang="it-IT" sz="2400" smtClean="0"/>
          </a:p>
          <a:p>
            <a:pPr eaLnBrk="1" hangingPunct="1">
              <a:buFontTx/>
              <a:buNone/>
            </a:pPr>
            <a:endParaRPr lang="it-IT" sz="2400" smtClean="0"/>
          </a:p>
          <a:p>
            <a:pPr eaLnBrk="1" hangingPunct="1">
              <a:buFontTx/>
              <a:buNone/>
            </a:pPr>
            <a:endParaRPr lang="it-IT" sz="2400" smtClean="0"/>
          </a:p>
          <a:p>
            <a:pPr eaLnBrk="1" hangingPunct="1">
              <a:buFontTx/>
              <a:buNone/>
            </a:pPr>
            <a:r>
              <a:rPr lang="it-IT" sz="2400" smtClean="0"/>
              <a:t>Virgin stand</a:t>
            </a:r>
            <a:r>
              <a:rPr lang="it-IT" sz="2400" smtClean="0">
                <a:sym typeface="Wingdings" pitchFamily="2" charset="2"/>
              </a:rPr>
              <a:t> distribution reveals the natural dynamics due to internal and external factors </a:t>
            </a:r>
            <a:r>
              <a:rPr lang="it-IT" sz="2400" smtClean="0"/>
              <a:t>(wind, competition…)</a:t>
            </a:r>
          </a:p>
          <a:p>
            <a:pPr eaLnBrk="1" hangingPunct="1">
              <a:buFontTx/>
              <a:buNone/>
            </a:pPr>
            <a:endParaRPr lang="it-IT" sz="2400" smtClean="0"/>
          </a:p>
          <a:p>
            <a:pPr eaLnBrk="1" hangingPunct="1">
              <a:buFontTx/>
              <a:buNone/>
            </a:pPr>
            <a:endParaRPr lang="it-IT" sz="2400" smtClean="0"/>
          </a:p>
        </p:txBody>
      </p:sp>
      <p:sp>
        <p:nvSpPr>
          <p:cNvPr id="29700" name="Rectangle 6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1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3"/>
          <p:cNvGrpSpPr>
            <a:grpSpLocks/>
          </p:cNvGrpSpPr>
          <p:nvPr/>
        </p:nvGrpSpPr>
        <p:grpSpPr bwMode="auto">
          <a:xfrm>
            <a:off x="1143000" y="3657600"/>
            <a:ext cx="3238500" cy="1800225"/>
            <a:chOff x="720" y="1833"/>
            <a:chExt cx="2040" cy="1134"/>
          </a:xfrm>
        </p:grpSpPr>
        <p:pic>
          <p:nvPicPr>
            <p:cNvPr id="30734" name="Picture 15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0" y="1833"/>
              <a:ext cx="2040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5" name="Text Box 22"/>
            <p:cNvSpPr txBox="1">
              <a:spLocks noChangeArrowheads="1"/>
            </p:cNvSpPr>
            <p:nvPr/>
          </p:nvSpPr>
          <p:spPr bwMode="auto">
            <a:xfrm>
              <a:off x="1152" y="1872"/>
              <a:ext cx="10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b="1">
                  <a:solidFill>
                    <a:schemeClr val="bg1"/>
                  </a:solidFill>
                  <a:latin typeface="Verdana" pitchFamily="34" charset="0"/>
                </a:rPr>
                <a:t>VB1</a:t>
              </a:r>
            </a:p>
          </p:txBody>
        </p:sp>
      </p:grp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57200"/>
            <a:ext cx="7772400" cy="609600"/>
          </a:xfrm>
        </p:spPr>
        <p:txBody>
          <a:bodyPr/>
          <a:lstStyle/>
          <a:p>
            <a:pPr eaLnBrk="1" hangingPunct="1"/>
            <a:r>
              <a:rPr lang="it-IT" sz="2800" smtClean="0"/>
              <a:t>Spatial structure: </a:t>
            </a:r>
            <a:br>
              <a:rPr lang="it-IT" sz="2800" smtClean="0"/>
            </a:br>
            <a:r>
              <a:rPr lang="it-IT" sz="2400" smtClean="0"/>
              <a:t>Moran (I)</a:t>
            </a:r>
          </a:p>
        </p:txBody>
      </p:sp>
      <p:pic>
        <p:nvPicPr>
          <p:cNvPr id="30724" name="Picture 1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346200"/>
            <a:ext cx="39592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19"/>
          <p:cNvSpPr txBox="1">
            <a:spLocks noChangeArrowheads="1"/>
          </p:cNvSpPr>
          <p:nvPr/>
        </p:nvSpPr>
        <p:spPr bwMode="auto">
          <a:xfrm>
            <a:off x="2743200" y="13716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>
                <a:solidFill>
                  <a:schemeClr val="bg1"/>
                </a:solidFill>
                <a:latin typeface="Verdana" pitchFamily="34" charset="0"/>
              </a:rPr>
              <a:t>GIU</a:t>
            </a:r>
          </a:p>
        </p:txBody>
      </p:sp>
      <p:grpSp>
        <p:nvGrpSpPr>
          <p:cNvPr id="30726" name="Group 24"/>
          <p:cNvGrpSpPr>
            <a:grpSpLocks/>
          </p:cNvGrpSpPr>
          <p:nvPr/>
        </p:nvGrpSpPr>
        <p:grpSpPr bwMode="auto">
          <a:xfrm>
            <a:off x="3276600" y="4953000"/>
            <a:ext cx="3238500" cy="1800225"/>
            <a:chOff x="1824" y="2640"/>
            <a:chExt cx="2040" cy="1134"/>
          </a:xfrm>
        </p:grpSpPr>
        <p:pic>
          <p:nvPicPr>
            <p:cNvPr id="30732" name="Picture 16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24" y="2640"/>
              <a:ext cx="2040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3" name="Text Box 21"/>
            <p:cNvSpPr txBox="1">
              <a:spLocks noChangeArrowheads="1"/>
            </p:cNvSpPr>
            <p:nvPr/>
          </p:nvSpPr>
          <p:spPr bwMode="auto">
            <a:xfrm>
              <a:off x="2400" y="2688"/>
              <a:ext cx="10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b="1">
                  <a:solidFill>
                    <a:schemeClr val="bg1"/>
                  </a:solidFill>
                  <a:latin typeface="Verdana" pitchFamily="34" charset="0"/>
                </a:rPr>
                <a:t>VB2</a:t>
              </a:r>
            </a:p>
          </p:txBody>
        </p:sp>
      </p:grpSp>
      <p:grpSp>
        <p:nvGrpSpPr>
          <p:cNvPr id="30727" name="Group 25"/>
          <p:cNvGrpSpPr>
            <a:grpSpLocks/>
          </p:cNvGrpSpPr>
          <p:nvPr/>
        </p:nvGrpSpPr>
        <p:grpSpPr bwMode="auto">
          <a:xfrm>
            <a:off x="5753100" y="3657600"/>
            <a:ext cx="3238500" cy="1800225"/>
            <a:chOff x="3600" y="3120"/>
            <a:chExt cx="2040" cy="1134"/>
          </a:xfrm>
        </p:grpSpPr>
        <p:pic>
          <p:nvPicPr>
            <p:cNvPr id="30730" name="Picture 17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00" y="3120"/>
              <a:ext cx="2040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1" name="Text Box 20"/>
            <p:cNvSpPr txBox="1">
              <a:spLocks noChangeArrowheads="1"/>
            </p:cNvSpPr>
            <p:nvPr/>
          </p:nvSpPr>
          <p:spPr bwMode="auto">
            <a:xfrm>
              <a:off x="4080" y="3168"/>
              <a:ext cx="10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b="1">
                  <a:solidFill>
                    <a:schemeClr val="bg1"/>
                  </a:solidFill>
                  <a:latin typeface="Verdana" pitchFamily="34" charset="0"/>
                </a:rPr>
                <a:t>VB3</a:t>
              </a:r>
            </a:p>
          </p:txBody>
        </p:sp>
      </p:grpSp>
      <p:sp>
        <p:nvSpPr>
          <p:cNvPr id="30728" name="Text Box 27"/>
          <p:cNvSpPr txBox="1">
            <a:spLocks noChangeArrowheads="1"/>
          </p:cNvSpPr>
          <p:nvPr/>
        </p:nvSpPr>
        <p:spPr bwMode="auto">
          <a:xfrm>
            <a:off x="5638800" y="1511300"/>
            <a:ext cx="31242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it-IT" sz="2000">
                <a:latin typeface="Verdana" pitchFamily="34" charset="0"/>
              </a:rPr>
              <a:t>Groups structure is frequent even if the stands history and structure are significantely different</a:t>
            </a:r>
          </a:p>
        </p:txBody>
      </p:sp>
      <p:sp>
        <p:nvSpPr>
          <p:cNvPr id="30729" name="Rectangle 29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1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772400" cy="609600"/>
          </a:xfrm>
        </p:spPr>
        <p:txBody>
          <a:bodyPr/>
          <a:lstStyle/>
          <a:p>
            <a:pPr eaLnBrk="1" hangingPunct="1"/>
            <a:r>
              <a:rPr lang="it-IT" sz="2800" smtClean="0"/>
              <a:t>Spatial structure: </a:t>
            </a:r>
            <a:r>
              <a:rPr lang="it-IT" sz="2400" smtClean="0"/>
              <a:t>local Gi*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29200" y="1600200"/>
            <a:ext cx="3733800" cy="2133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sz="2400" smtClean="0"/>
              <a:t>All stands show the presence of rather large and homogeneous groups with similar trees</a:t>
            </a:r>
          </a:p>
        </p:txBody>
      </p:sp>
      <p:grpSp>
        <p:nvGrpSpPr>
          <p:cNvPr id="31748" name="Group 6"/>
          <p:cNvGrpSpPr>
            <a:grpSpLocks/>
          </p:cNvGrpSpPr>
          <p:nvPr/>
        </p:nvGrpSpPr>
        <p:grpSpPr bwMode="auto">
          <a:xfrm>
            <a:off x="1371600" y="1143000"/>
            <a:ext cx="3352800" cy="3048000"/>
            <a:chOff x="2640" y="816"/>
            <a:chExt cx="2052" cy="1818"/>
          </a:xfrm>
        </p:grpSpPr>
        <p:pic>
          <p:nvPicPr>
            <p:cNvPr id="31754" name="Picture 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40" y="816"/>
              <a:ext cx="1812" cy="181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1755" name="Picture 8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64" y="816"/>
              <a:ext cx="228" cy="1812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1749" name="Picture 1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4394200"/>
            <a:ext cx="2159000" cy="2159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31750" name="Picture 11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4394200"/>
            <a:ext cx="2159000" cy="2159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31751" name="Picture 10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0600" y="4394200"/>
            <a:ext cx="2159000" cy="2159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31752" name="Picture 9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0" y="4394200"/>
            <a:ext cx="228600" cy="2133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31753" name="Rectangle 14"/>
          <p:cNvSpPr>
            <a:spLocks noChangeArrowheads="1"/>
          </p:cNvSpPr>
          <p:nvPr/>
        </p:nvSpPr>
        <p:spPr bwMode="auto">
          <a:xfrm>
            <a:off x="6858000" y="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t-IT" sz="2000">
                <a:solidFill>
                  <a:schemeClr val="tx2"/>
                </a:solidFill>
                <a:latin typeface="Verdana" pitchFamily="34" charset="0"/>
              </a:rPr>
              <a:t>Caso studio 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ruttura predefinita">
  <a:themeElements>
    <a:clrScheme name="">
      <a:dk1>
        <a:srgbClr val="808080"/>
      </a:dk1>
      <a:lt1>
        <a:srgbClr val="FFFFFF"/>
      </a:lt1>
      <a:dk2>
        <a:srgbClr val="003300"/>
      </a:dk2>
      <a:lt2>
        <a:srgbClr val="FFFFFF"/>
      </a:lt2>
      <a:accent1>
        <a:srgbClr val="00CC99"/>
      </a:accent1>
      <a:accent2>
        <a:srgbClr val="3333CC"/>
      </a:accent2>
      <a:accent3>
        <a:srgbClr val="AAADAA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3681</TotalTime>
  <Words>928</Words>
  <Application>Microsoft Office PowerPoint</Application>
  <PresentationFormat>Presentazione su schermo (4:3)</PresentationFormat>
  <Paragraphs>202</Paragraphs>
  <Slides>21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8" baseType="lpstr">
      <vt:lpstr>Times New Roman</vt:lpstr>
      <vt:lpstr>Arial</vt:lpstr>
      <vt:lpstr>Verdana</vt:lpstr>
      <vt:lpstr>Calibri</vt:lpstr>
      <vt:lpstr>Arial Unicode MS</vt:lpstr>
      <vt:lpstr>Wingdings</vt:lpstr>
      <vt:lpstr>Struttura predefinita</vt:lpstr>
      <vt:lpstr>Study Case 1: Spruce Stands (Picea abies (L.) Karst)</vt:lpstr>
      <vt:lpstr>Study sites</vt:lpstr>
      <vt:lpstr>Structure</vt:lpstr>
      <vt:lpstr>Spatial distributions: Ripley’s K univariate  leaving trees</vt:lpstr>
      <vt:lpstr>Spatial distributions: Ripley’s K univariate  standing dead trees</vt:lpstr>
      <vt:lpstr>Spatial distributions: Ripley’s K bivariate  </vt:lpstr>
      <vt:lpstr>Spatial distribution</vt:lpstr>
      <vt:lpstr>Spatial structure:  Moran (I)</vt:lpstr>
      <vt:lpstr>Spatial structure: local Gi*</vt:lpstr>
      <vt:lpstr>Spatial structure</vt:lpstr>
      <vt:lpstr>Case study 2: Mix stands (A. alba - F. sylvatica - P. abies)</vt:lpstr>
      <vt:lpstr>Study sites</vt:lpstr>
      <vt:lpstr>Main structural parameters</vt:lpstr>
      <vt:lpstr>Spatial distribution: univariate O-ring statistic – living trees</vt:lpstr>
      <vt:lpstr>Spatial distributions: bivariate O-ring statistics relationships between species</vt:lpstr>
      <vt:lpstr>Spatial distributions: bivariate O-ring statistics</vt:lpstr>
      <vt:lpstr>Spatial structure Moran’s (I) spatial autocorrelation index</vt:lpstr>
      <vt:lpstr>Spatial structure: Local Gi*</vt:lpstr>
      <vt:lpstr>Struttura spaziale: Local Gi*</vt:lpstr>
      <vt:lpstr>Struttura spaziale: Local Gi*</vt:lpstr>
      <vt:lpstr>Struttura spaziale: Local Gi*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admin</dc:creator>
  <cp:lastModifiedBy>admin</cp:lastModifiedBy>
  <cp:revision>87</cp:revision>
  <dcterms:created xsi:type="dcterms:W3CDTF">2010-11-21T17:20:03Z</dcterms:created>
  <dcterms:modified xsi:type="dcterms:W3CDTF">2014-10-07T20:28:10Z</dcterms:modified>
</cp:coreProperties>
</file>