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77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03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15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0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04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14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1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31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28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74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62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12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35DF5-4F51-4391-AA40-9C1C27191DFE}" type="datetimeFigureOut">
              <a:rPr lang="it-IT" smtClean="0"/>
              <a:t>13/10/2015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00E5F-4EC0-46E2-AA45-04815EE3CE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76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Prevenzione delle malattie e principi di legislazione veterinaria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Prof. Massimo </a:t>
            </a:r>
            <a:r>
              <a:rPr lang="it-IT" dirty="0" err="1" smtClean="0"/>
              <a:t>Morgante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745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Organizzazione del corso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it-IT" dirty="0" smtClean="0"/>
              <a:t>Lezioni</a:t>
            </a:r>
          </a:p>
          <a:p>
            <a:r>
              <a:rPr lang="it-IT" dirty="0" smtClean="0"/>
              <a:t>Esercitazioni</a:t>
            </a:r>
          </a:p>
          <a:p>
            <a:r>
              <a:rPr lang="it-IT" dirty="0" smtClean="0"/>
              <a:t>Esami</a:t>
            </a:r>
          </a:p>
          <a:p>
            <a:r>
              <a:rPr lang="it-IT" dirty="0" smtClean="0"/>
              <a:t>Materiale</a:t>
            </a:r>
          </a:p>
          <a:p>
            <a:endParaRPr lang="it-IT" dirty="0"/>
          </a:p>
          <a:p>
            <a:r>
              <a:rPr lang="it-IT" dirty="0" smtClean="0"/>
              <a:t>Tirocinio</a:t>
            </a:r>
          </a:p>
          <a:p>
            <a:r>
              <a:rPr lang="it-IT" dirty="0" smtClean="0"/>
              <a:t>Tesi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 smtClean="0"/>
              <a:t>Contatti </a:t>
            </a:r>
          </a:p>
        </p:txBody>
      </p:sp>
    </p:spTree>
    <p:extLst>
      <p:ext uri="{BB962C8B-B14F-4D97-AF65-F5344CB8AC3E}">
        <p14:creationId xmlns:p14="http://schemas.microsoft.com/office/powerpoint/2010/main" val="7682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539609"/>
              </p:ext>
            </p:extLst>
          </p:nvPr>
        </p:nvGraphicFramePr>
        <p:xfrm>
          <a:off x="1403648" y="1412776"/>
          <a:ext cx="6696744" cy="4989449"/>
        </p:xfrm>
        <a:graphic>
          <a:graphicData uri="http://schemas.openxmlformats.org/drawingml/2006/table">
            <a:tbl>
              <a:tblPr firstRow="1" firstCol="1" bandRow="1"/>
              <a:tblGrid>
                <a:gridCol w="1741343"/>
                <a:gridCol w="4955401"/>
              </a:tblGrid>
              <a:tr h="5845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Settimana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Giorno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8 ottobre 14-17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13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ott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20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ott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27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ott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3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10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12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14-17 (prof.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Gianesella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19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14-17 (prof.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Gianesella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26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9-12 (cambio prof. </a:t>
                      </a:r>
                      <a:r>
                        <a:rPr lang="it-IT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Xiccato</a:t>
                      </a: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3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13-19 (uscita)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Giovedì 10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9-12 (cambio prof. </a:t>
                      </a:r>
                      <a:r>
                        <a:rPr lang="it-IT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Xiccato</a:t>
                      </a: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15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22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11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14-17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Martedì 18 </a:t>
                      </a:r>
                      <a:r>
                        <a:rPr lang="it-IT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</a:t>
                      </a:r>
                      <a:r>
                        <a:rPr lang="it-IT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14-17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3419872" y="476672"/>
            <a:ext cx="2584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Orario Lezioni 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41691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11560" y="188640"/>
            <a:ext cx="799288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b="1" dirty="0" smtClean="0"/>
              <a:t>CONCETTI GENERALI</a:t>
            </a:r>
          </a:p>
          <a:p>
            <a:endParaRPr lang="it-IT" b="1" dirty="0" smtClean="0"/>
          </a:p>
          <a:p>
            <a:r>
              <a:rPr lang="it-IT" dirty="0" smtClean="0"/>
              <a:t>Malattia</a:t>
            </a:r>
          </a:p>
          <a:p>
            <a:r>
              <a:rPr lang="it-IT" dirty="0" smtClean="0"/>
              <a:t>Per malattia si intende la rottura del normale equilibrio di una struttura e della relativa funzione dell’organismo</a:t>
            </a:r>
          </a:p>
          <a:p>
            <a:endParaRPr lang="it-IT" dirty="0" smtClean="0"/>
          </a:p>
          <a:p>
            <a:r>
              <a:rPr lang="it-IT" dirty="0" smtClean="0"/>
              <a:t>Cause</a:t>
            </a:r>
          </a:p>
          <a:p>
            <a:r>
              <a:rPr lang="it-IT" dirty="0" smtClean="0"/>
              <a:t>•	Virali</a:t>
            </a:r>
          </a:p>
          <a:p>
            <a:r>
              <a:rPr lang="it-IT" dirty="0" smtClean="0"/>
              <a:t>•	Batteriche</a:t>
            </a:r>
          </a:p>
          <a:p>
            <a:r>
              <a:rPr lang="it-IT" dirty="0" smtClean="0"/>
              <a:t>•	Parassitarie</a:t>
            </a:r>
          </a:p>
          <a:p>
            <a:r>
              <a:rPr lang="it-IT" dirty="0" smtClean="0"/>
              <a:t>•	Genetiche</a:t>
            </a:r>
          </a:p>
          <a:p>
            <a:r>
              <a:rPr lang="it-IT" dirty="0" smtClean="0"/>
              <a:t>•	Tumorali</a:t>
            </a:r>
          </a:p>
          <a:p>
            <a:r>
              <a:rPr lang="it-IT" dirty="0" smtClean="0"/>
              <a:t>•	Fungine</a:t>
            </a:r>
          </a:p>
          <a:p>
            <a:r>
              <a:rPr lang="it-IT" dirty="0" smtClean="0"/>
              <a:t>•	Tossiche</a:t>
            </a:r>
          </a:p>
          <a:p>
            <a:r>
              <a:rPr lang="it-IT" dirty="0" smtClean="0"/>
              <a:t>•	Fisiche</a:t>
            </a:r>
          </a:p>
          <a:p>
            <a:r>
              <a:rPr lang="it-IT" dirty="0" smtClean="0"/>
              <a:t>•	Ambientali (alimentari, nutrizionali </a:t>
            </a:r>
            <a:r>
              <a:rPr lang="it-IT" dirty="0" err="1" smtClean="0"/>
              <a:t>ecc</a:t>
            </a:r>
            <a:r>
              <a:rPr lang="it-IT" dirty="0" smtClean="0"/>
              <a:t>…)</a:t>
            </a:r>
          </a:p>
          <a:p>
            <a:endParaRPr lang="it-IT" dirty="0" smtClean="0"/>
          </a:p>
          <a:p>
            <a:r>
              <a:rPr lang="it-IT" dirty="0" smtClean="0"/>
              <a:t>Benessere animale </a:t>
            </a:r>
          </a:p>
          <a:p>
            <a:r>
              <a:rPr lang="it-IT" dirty="0" smtClean="0"/>
              <a:t>Uno stato di completa salute fisica e mentale, in cui l’animale è in armonia fisica e psicologica con l’organismo e il suo ambiente circostante.</a:t>
            </a:r>
          </a:p>
          <a:p>
            <a:r>
              <a:rPr lang="it-IT" dirty="0" smtClean="0"/>
              <a:t>Quindi se c’è uno stato patologico (malattia) non ci può essere neanche il “benessere animale”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35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Benessere animale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Uno </a:t>
            </a:r>
            <a:r>
              <a:rPr lang="it-IT" dirty="0"/>
              <a:t>stato di completa salute fisica e mentale, in cui l’animale è in armonia fisica e psicologica con l’organismo e il suo ambiente circostante.</a:t>
            </a:r>
          </a:p>
          <a:p>
            <a:pPr algn="just"/>
            <a:r>
              <a:rPr lang="it-IT" dirty="0"/>
              <a:t>Quindi se c’è uno stato patologico (malattia) non ci può essere neanche il “benessere animale”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500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Malattie della produzione</a:t>
            </a:r>
            <a:endParaRPr lang="it-IT" b="1" dirty="0"/>
          </a:p>
        </p:txBody>
      </p:sp>
      <p:sp>
        <p:nvSpPr>
          <p:cNvPr id="4" name="Rettangolo 3"/>
          <p:cNvSpPr/>
          <p:nvPr/>
        </p:nvSpPr>
        <p:spPr>
          <a:xfrm>
            <a:off x="539552" y="2413338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/>
              <a:t>Tra le cause di malattia che interessano maggiormente, oltre a quelle infettive e parassitarie, gli allevamenti di animali da reddito (bovini, ovini, suini, caprini ecc..) ci sono le malattie </a:t>
            </a:r>
            <a:r>
              <a:rPr lang="it-IT" sz="2800" b="1" dirty="0" smtClean="0"/>
              <a:t>metabolico-nutrizionali</a:t>
            </a:r>
            <a:r>
              <a:rPr lang="it-IT" sz="2800" dirty="0" smtClean="0"/>
              <a:t> causate principalmente da errori alimentari e manageriali.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4901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72400" cy="1470025"/>
          </a:xfrm>
        </p:spPr>
        <p:txBody>
          <a:bodyPr/>
          <a:lstStyle/>
          <a:p>
            <a:r>
              <a:rPr lang="it-IT" b="1" dirty="0" smtClean="0"/>
              <a:t>Concetto di prevenzione</a:t>
            </a:r>
            <a:endParaRPr lang="it-IT" b="1" dirty="0"/>
          </a:p>
        </p:txBody>
      </p:sp>
      <p:sp>
        <p:nvSpPr>
          <p:cNvPr id="5" name="Rettangolo 4"/>
          <p:cNvSpPr/>
          <p:nvPr/>
        </p:nvSpPr>
        <p:spPr>
          <a:xfrm>
            <a:off x="395536" y="4437112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 smtClean="0"/>
              <a:t>Costi delle malattie: </a:t>
            </a:r>
            <a:r>
              <a:rPr lang="it-IT" sz="2800" dirty="0" smtClean="0"/>
              <a:t>non sono legati solo alle spese per le cure dei singoli episodi ma sono caratterizzati anche da quelli relativi alla mancata produzione e all’impatto negativo sulla salute degli altri animali.</a:t>
            </a:r>
            <a:endParaRPr lang="it-IT" sz="28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220486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/>
              <a:t>Concetto difficile da spiegare e da far recepire agli allevatori. Abbiamo bisogno di mezzi adeguati per dimostrare la reale efficacia di ogni strategia di prevenzione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990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Le malattie metabolico-nutrizionali</a:t>
            </a:r>
            <a:br>
              <a:rPr lang="it-IT" b="1" dirty="0" smtClean="0"/>
            </a:br>
            <a:r>
              <a:rPr lang="it-IT" b="1" dirty="0" smtClean="0"/>
              <a:t>(malattie della produzione)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Concetti generali</a:t>
            </a:r>
          </a:p>
          <a:p>
            <a:r>
              <a:rPr lang="it-IT" dirty="0" smtClean="0"/>
              <a:t>Concetto di omeostasi (disturbo dell’omeostasi interna causato dall’abnorme cambiamento di uno e più processi metabolici critici)</a:t>
            </a:r>
          </a:p>
          <a:p>
            <a:r>
              <a:rPr lang="it-IT" dirty="0" smtClean="0"/>
              <a:t>Concetto di «uscite» e «entrate»</a:t>
            </a:r>
          </a:p>
          <a:p>
            <a:r>
              <a:rPr lang="it-IT" dirty="0" smtClean="0"/>
              <a:t>Principali fattori che influenzano le uscite e le entrate</a:t>
            </a:r>
          </a:p>
          <a:p>
            <a:pPr lvl="1"/>
            <a:r>
              <a:rPr lang="it-IT" dirty="0" err="1" smtClean="0"/>
              <a:t>App</a:t>
            </a:r>
            <a:r>
              <a:rPr lang="it-IT" dirty="0" smtClean="0"/>
              <a:t>. digerente</a:t>
            </a:r>
          </a:p>
          <a:p>
            <a:pPr lvl="1"/>
            <a:r>
              <a:rPr lang="it-IT" dirty="0" smtClean="0"/>
              <a:t>Fegato</a:t>
            </a:r>
          </a:p>
          <a:p>
            <a:pPr lvl="1"/>
            <a:r>
              <a:rPr lang="it-IT" dirty="0" smtClean="0"/>
              <a:t>Scheletro</a:t>
            </a:r>
          </a:p>
          <a:p>
            <a:pPr lvl="1"/>
            <a:r>
              <a:rPr lang="it-IT" dirty="0" smtClean="0"/>
              <a:t>Gestione dell’allevamento</a:t>
            </a:r>
          </a:p>
          <a:p>
            <a:pPr lvl="1"/>
            <a:r>
              <a:rPr lang="it-IT" smtClean="0"/>
              <a:t>altri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742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356</Words>
  <Application>Microsoft Office PowerPoint</Application>
  <PresentationFormat>Presentazione su schermo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Tema di Office</vt:lpstr>
      <vt:lpstr>Prevenzione delle malattie e principi di legislazione veterinaria</vt:lpstr>
      <vt:lpstr>Organizzazione del corso</vt:lpstr>
      <vt:lpstr>Presentazione standard di PowerPoint</vt:lpstr>
      <vt:lpstr>Presentazione standard di PowerPoint</vt:lpstr>
      <vt:lpstr>Benessere animale  </vt:lpstr>
      <vt:lpstr>Malattie della produzione</vt:lpstr>
      <vt:lpstr>Concetto di prevenzione</vt:lpstr>
      <vt:lpstr>Le malattie metabolico-nutrizionali (malattie della produzione)</vt:lpstr>
    </vt:vector>
  </TitlesOfParts>
  <Company>Università degli Studi di Padova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Prevenzione delle malattie e principi di legislazione veterinaria</dc:title>
  <dc:creator>Massimo</dc:creator>
  <cp:lastModifiedBy>Account Microsoft</cp:lastModifiedBy>
  <cp:revision>24</cp:revision>
  <dcterms:created xsi:type="dcterms:W3CDTF">2014-10-02T09:35:52Z</dcterms:created>
  <dcterms:modified xsi:type="dcterms:W3CDTF">2015-10-13T08:28:59Z</dcterms:modified>
</cp:coreProperties>
</file>