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0" r:id="rId3"/>
    <p:sldId id="257" r:id="rId4"/>
    <p:sldId id="263" r:id="rId5"/>
    <p:sldId id="261" r:id="rId6"/>
    <p:sldId id="262" r:id="rId7"/>
    <p:sldId id="258" r:id="rId8"/>
    <p:sldId id="259" r:id="rId9"/>
    <p:sldId id="265" r:id="rId10"/>
    <p:sldId id="287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86" r:id="rId22"/>
    <p:sldId id="275" r:id="rId23"/>
    <p:sldId id="277" r:id="rId24"/>
    <p:sldId id="278" r:id="rId25"/>
    <p:sldId id="279" r:id="rId26"/>
    <p:sldId id="280" r:id="rId27"/>
    <p:sldId id="281" r:id="rId28"/>
    <p:sldId id="288" r:id="rId29"/>
    <p:sldId id="282" r:id="rId30"/>
    <p:sldId id="284" r:id="rId31"/>
    <p:sldId id="283" r:id="rId32"/>
    <p:sldId id="289" r:id="rId33"/>
    <p:sldId id="266" r:id="rId34"/>
    <p:sldId id="293" r:id="rId35"/>
    <p:sldId id="290" r:id="rId36"/>
    <p:sldId id="291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5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i\Desktop\Esercizi_2p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24</c:v>
                </c:pt>
                <c:pt idx="3">
                  <c:v>25</c:v>
                </c:pt>
              </c:numCache>
            </c:numRef>
          </c:yVal>
        </c:ser>
        <c:axId val="99361536"/>
        <c:axId val="99363456"/>
      </c:scatterChart>
      <c:valAx>
        <c:axId val="99361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sv-SE" sz="1800"/>
                  <a:t>birre</a:t>
                </a:r>
              </a:p>
            </c:rich>
          </c:tx>
          <c:layout/>
        </c:title>
        <c:numFmt formatCode="General" sourceLinked="1"/>
        <c:tickLblPos val="nextTo"/>
        <c:crossAx val="99363456"/>
        <c:crosses val="autoZero"/>
        <c:crossBetween val="midCat"/>
        <c:majorUnit val="1"/>
      </c:valAx>
      <c:valAx>
        <c:axId val="99363456"/>
        <c:scaling>
          <c:orientation val="minMax"/>
          <c:max val="28"/>
          <c:min val="18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sv-SE" sz="1800"/>
                  <a:t>voto</a:t>
                </a:r>
              </a:p>
            </c:rich>
          </c:tx>
          <c:layout>
            <c:manualLayout>
              <c:xMode val="edge"/>
              <c:yMode val="edge"/>
              <c:x val="1.5669518745278749E-2"/>
              <c:y val="0.30895118428711082"/>
            </c:manualLayout>
          </c:layout>
        </c:title>
        <c:numFmt formatCode="General" sourceLinked="1"/>
        <c:tickLblPos val="nextTo"/>
        <c:crossAx val="99361536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24</c:v>
                </c:pt>
                <c:pt idx="3">
                  <c:v>25</c:v>
                </c:pt>
              </c:numCache>
            </c:numRef>
          </c:yVal>
        </c:ser>
        <c:axId val="99400320"/>
        <c:axId val="99402496"/>
      </c:scatterChart>
      <c:valAx>
        <c:axId val="99400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sv-SE" sz="1800"/>
                  <a:t>birre</a:t>
                </a:r>
              </a:p>
            </c:rich>
          </c:tx>
          <c:layout/>
        </c:title>
        <c:numFmt formatCode="General" sourceLinked="1"/>
        <c:tickLblPos val="nextTo"/>
        <c:crossAx val="99402496"/>
        <c:crosses val="autoZero"/>
        <c:crossBetween val="midCat"/>
        <c:majorUnit val="1"/>
      </c:valAx>
      <c:valAx>
        <c:axId val="99402496"/>
        <c:scaling>
          <c:orientation val="minMax"/>
          <c:max val="28"/>
          <c:min val="18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sv-SE" sz="1800"/>
                  <a:t>voto</a:t>
                </a:r>
              </a:p>
            </c:rich>
          </c:tx>
          <c:layout>
            <c:manualLayout>
              <c:xMode val="edge"/>
              <c:yMode val="edge"/>
              <c:x val="1.5669518745278756E-2"/>
              <c:y val="0.30895118428711082"/>
            </c:manualLayout>
          </c:layout>
        </c:title>
        <c:numFmt formatCode="General" sourceLinked="1"/>
        <c:tickLblPos val="nextTo"/>
        <c:crossAx val="99400320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24</c:v>
                </c:pt>
                <c:pt idx="3">
                  <c:v>25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yVal>
        </c:ser>
        <c:axId val="28803072"/>
        <c:axId val="28804992"/>
      </c:scatterChart>
      <c:valAx>
        <c:axId val="28803072"/>
        <c:scaling>
          <c:orientation val="minMax"/>
          <c:max val="28"/>
          <c:min val="18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sv-SE" sz="1800"/>
                  <a:t>voto</a:t>
                </a:r>
              </a:p>
            </c:rich>
          </c:tx>
          <c:layout/>
        </c:title>
        <c:numFmt formatCode="General" sourceLinked="1"/>
        <c:tickLblPos val="nextTo"/>
        <c:crossAx val="28804992"/>
        <c:crosses val="autoZero"/>
        <c:crossBetween val="midCat"/>
      </c:valAx>
      <c:valAx>
        <c:axId val="288049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sv-SE" sz="1800"/>
                  <a:t>birre</a:t>
                </a:r>
              </a:p>
            </c:rich>
          </c:tx>
          <c:layout>
            <c:manualLayout>
              <c:xMode val="edge"/>
              <c:yMode val="edge"/>
              <c:x val="1.5669518745278749E-2"/>
              <c:y val="0.30895118428711082"/>
            </c:manualLayout>
          </c:layout>
        </c:title>
        <c:numFmt formatCode="General" sourceLinked="1"/>
        <c:tickLblPos val="nextTo"/>
        <c:crossAx val="28803072"/>
        <c:crosses val="autoZero"/>
        <c:crossBetween val="midCat"/>
      </c:valAx>
    </c:plotArea>
    <c:plotVisOnly val="1"/>
  </c:chart>
  <c:txPr>
    <a:bodyPr/>
    <a:lstStyle/>
    <a:p>
      <a:pPr>
        <a:defRPr sz="1400"/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>
        <c:manualLayout>
          <c:layoutTarget val="inner"/>
          <c:xMode val="edge"/>
          <c:yMode val="edge"/>
          <c:x val="0.21520671997692131"/>
          <c:y val="5.7060002916302262E-2"/>
          <c:w val="0.73455910857081064"/>
          <c:h val="0.7419367891513545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Sheet3!$B$17:$B$25</c:f>
              <c:numCache>
                <c:formatCode>General</c:formatCode>
                <c:ptCount val="9"/>
                <c:pt idx="0">
                  <c:v>-1.28</c:v>
                </c:pt>
                <c:pt idx="1">
                  <c:v>-0.84000000000000064</c:v>
                </c:pt>
                <c:pt idx="2">
                  <c:v>-0.52</c:v>
                </c:pt>
                <c:pt idx="3">
                  <c:v>-0.25</c:v>
                </c:pt>
                <c:pt idx="4">
                  <c:v>0</c:v>
                </c:pt>
                <c:pt idx="5">
                  <c:v>0.25</c:v>
                </c:pt>
                <c:pt idx="6">
                  <c:v>0.52</c:v>
                </c:pt>
                <c:pt idx="7">
                  <c:v>0.84000000000000064</c:v>
                </c:pt>
                <c:pt idx="8">
                  <c:v>1.28</c:v>
                </c:pt>
              </c:numCache>
            </c:numRef>
          </c:xVal>
          <c:yVal>
            <c:numRef>
              <c:f>Sheet3!$C$17:$C$25</c:f>
              <c:numCache>
                <c:formatCode>General</c:formatCode>
                <c:ptCount val="9"/>
                <c:pt idx="0">
                  <c:v>-0.33000000000000074</c:v>
                </c:pt>
                <c:pt idx="1">
                  <c:v>-0.2</c:v>
                </c:pt>
                <c:pt idx="2">
                  <c:v>-0.13</c:v>
                </c:pt>
                <c:pt idx="3">
                  <c:v>-0.1</c:v>
                </c:pt>
                <c:pt idx="4">
                  <c:v>0.05</c:v>
                </c:pt>
                <c:pt idx="5">
                  <c:v>0.2</c:v>
                </c:pt>
                <c:pt idx="6">
                  <c:v>0.25</c:v>
                </c:pt>
                <c:pt idx="7">
                  <c:v>0.32000000000000062</c:v>
                </c:pt>
                <c:pt idx="8">
                  <c:v>0.4</c:v>
                </c:pt>
              </c:numCache>
            </c:numRef>
          </c:yVal>
        </c:ser>
        <c:axId val="28911104"/>
        <c:axId val="28913024"/>
      </c:scatterChart>
      <c:valAx>
        <c:axId val="28911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Quantili normali</a:t>
                </a:r>
              </a:p>
            </c:rich>
          </c:tx>
          <c:layout/>
        </c:title>
        <c:numFmt formatCode="General" sourceLinked="1"/>
        <c:tickLblPos val="low"/>
        <c:txPr>
          <a:bodyPr/>
          <a:lstStyle/>
          <a:p>
            <a:pPr>
              <a:defRPr sz="1400"/>
            </a:pPr>
            <a:endParaRPr lang="sv-SE"/>
          </a:p>
        </c:txPr>
        <c:crossAx val="28913024"/>
        <c:crosses val="autoZero"/>
        <c:crossBetween val="midCat"/>
      </c:valAx>
      <c:valAx>
        <c:axId val="28913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err="1" smtClean="0"/>
                  <a:t>Quantili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osservati</a:t>
                </a:r>
                <a:endParaRPr lang="sv-SE" dirty="0"/>
              </a:p>
            </c:rich>
          </c:tx>
          <c:layout/>
        </c:title>
        <c:numFmt formatCode="General" sourceLinked="1"/>
        <c:tickLblPos val="low"/>
        <c:txPr>
          <a:bodyPr/>
          <a:lstStyle/>
          <a:p>
            <a:pPr>
              <a:defRPr sz="1400"/>
            </a:pPr>
            <a:endParaRPr lang="sv-SE"/>
          </a:p>
        </c:txPr>
        <c:crossAx val="28911104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sv-S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088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Principali analisi statistiche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1219200"/>
            <a:ext cx="5337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1. Confronto fra medie (2 o piú campioni)</a:t>
            </a:r>
            <a:endParaRPr lang="it-IT" sz="24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" y="3205372"/>
            <a:ext cx="3803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2. Correlazione e regressione</a:t>
            </a:r>
            <a:endParaRPr lang="it-IT" sz="24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5257800"/>
            <a:ext cx="4245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3. Analisi di tabelle di contigenza</a:t>
            </a:r>
            <a:endParaRPr lang="it-IT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05600" y="3276601"/>
            <a:ext cx="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4343401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81800" y="3352801"/>
            <a:ext cx="1219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4800" y="1720335"/>
            <a:ext cx="55625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Variabile continua in funzione di una categorica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(es. voto più alto M vs. F)</a:t>
            </a:r>
            <a:endParaRPr lang="it-IT" sz="220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4800" y="3573960"/>
            <a:ext cx="57756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Relazione fra due variabile continue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(es. il voto medio dipende dal consumo di birre?)</a:t>
            </a:r>
            <a:endParaRPr lang="it-IT" sz="2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04800" y="5791200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it-IT" sz="2200" dirty="0" smtClean="0"/>
              <a:t>Conteggi con due o più variabili categoriche</a:t>
            </a:r>
          </a:p>
          <a:p>
            <a:pPr>
              <a:spcBef>
                <a:spcPct val="0"/>
              </a:spcBef>
            </a:pPr>
            <a:r>
              <a:rPr lang="it-IT" sz="2200" dirty="0" smtClean="0"/>
              <a:t>(es. essere astemi dipende dal genere?)</a:t>
            </a:r>
            <a:endParaRPr lang="it-IT" sz="220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05600" y="5257800"/>
            <a:ext cx="175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Birre</a:t>
            </a:r>
          </a:p>
          <a:p>
            <a:pPr>
              <a:spcBef>
                <a:spcPct val="0"/>
              </a:spcBef>
            </a:pPr>
            <a:r>
              <a:rPr lang="it-IT" sz="2200" dirty="0" smtClean="0"/>
              <a:t>SÌ 	    NO</a:t>
            </a:r>
            <a:endParaRPr lang="it-IT" sz="2200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943600" y="5936159"/>
            <a:ext cx="68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M</a:t>
            </a:r>
          </a:p>
          <a:p>
            <a:pPr algn="ctr">
              <a:spcBef>
                <a:spcPct val="0"/>
              </a:spcBef>
            </a:pPr>
            <a:r>
              <a:rPr lang="it-IT" sz="2200" dirty="0" smtClean="0"/>
              <a:t>F</a:t>
            </a:r>
            <a:endParaRPr lang="it-IT" sz="2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019800" y="5943600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05600" y="5410200"/>
            <a:ext cx="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629400" y="4343401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Birre 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 rot="16200000">
            <a:off x="5587545" y="3708857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Voto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858000" y="1264623"/>
            <a:ext cx="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0" y="2331423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6600" y="1417023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7620000" y="1645623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858000" y="2255223"/>
            <a:ext cx="60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M 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391400" y="2255223"/>
            <a:ext cx="60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F 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 rot="16200000">
            <a:off x="5930446" y="1613357"/>
            <a:ext cx="1371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Voto </a:t>
            </a:r>
          </a:p>
        </p:txBody>
      </p:sp>
      <p:sp>
        <p:nvSpPr>
          <p:cNvPr id="37" name="Oval 36"/>
          <p:cNvSpPr/>
          <p:nvPr/>
        </p:nvSpPr>
        <p:spPr>
          <a:xfrm>
            <a:off x="7086600" y="38862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37"/>
          <p:cNvSpPr/>
          <p:nvPr/>
        </p:nvSpPr>
        <p:spPr>
          <a:xfrm>
            <a:off x="7239000" y="40386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Oval 38"/>
          <p:cNvSpPr/>
          <p:nvPr/>
        </p:nvSpPr>
        <p:spPr>
          <a:xfrm>
            <a:off x="7391400" y="38862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7391400" y="36576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7467600" y="35814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/>
          <p:cNvSpPr/>
          <p:nvPr/>
        </p:nvSpPr>
        <p:spPr>
          <a:xfrm>
            <a:off x="7772400" y="35814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7620000" y="37338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7239000" y="37338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6934200" y="39624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7543800" y="37338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46"/>
          <p:cNvSpPr/>
          <p:nvPr/>
        </p:nvSpPr>
        <p:spPr>
          <a:xfrm>
            <a:off x="7543800" y="35052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Oval 47"/>
          <p:cNvSpPr/>
          <p:nvPr/>
        </p:nvSpPr>
        <p:spPr>
          <a:xfrm>
            <a:off x="7620000" y="34290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Oval 48"/>
          <p:cNvSpPr/>
          <p:nvPr/>
        </p:nvSpPr>
        <p:spPr>
          <a:xfrm>
            <a:off x="7924800" y="34290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Oval 49"/>
          <p:cNvSpPr/>
          <p:nvPr/>
        </p:nvSpPr>
        <p:spPr>
          <a:xfrm>
            <a:off x="7772400" y="35814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Straight Connector 51"/>
          <p:cNvCxnSpPr>
            <a:stCxn id="32" idx="1"/>
            <a:endCxn id="32" idx="3"/>
          </p:cNvCxnSpPr>
          <p:nvPr/>
        </p:nvCxnSpPr>
        <p:spPr>
          <a:xfrm>
            <a:off x="7086600" y="1645623"/>
            <a:ext cx="228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20000" y="1828800"/>
            <a:ext cx="228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8600" y="3200400"/>
            <a:ext cx="8077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2752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Tabelle di r critico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2484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Esistono tabelle di r critici al variare di g.d.l. (n-2) e alpha</a:t>
            </a:r>
            <a:endParaRPr lang="it-IT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4495800" cy="44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4207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022" y="1026000"/>
            <a:ext cx="44077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190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...ma nessuna causa-effetto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8" name="Chart 7"/>
          <p:cNvGraphicFramePr/>
          <p:nvPr/>
        </p:nvGraphicFramePr>
        <p:xfrm>
          <a:off x="533400" y="914400"/>
          <a:ext cx="3241963" cy="303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own Arrow 8"/>
          <p:cNvSpPr/>
          <p:nvPr/>
        </p:nvSpPr>
        <p:spPr>
          <a:xfrm>
            <a:off x="4191000" y="34290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800" y="44958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La correlazione non si usa nel caso in cui si voglia trovare una relazione causa-effetto</a:t>
            </a:r>
            <a:endParaRPr lang="it-IT" sz="2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572000" y="914400"/>
          <a:ext cx="3241963" cy="303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" y="56388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Le due variabili sono sullo stesso piano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5629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Limitazioni nell’uso della correlazione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0" y="12954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1. Si può usare solo con relazioni LINEARI</a:t>
            </a:r>
            <a:endParaRPr lang="it-IT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052935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2. Non va associata a una relazione causa effetto</a:t>
            </a:r>
            <a:endParaRPr lang="it-IT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3066871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3. Le due variabili devono essere distribuite normalmente: ad ogni valore di x, y deve seguire una distribuzione normale e viceversa</a:t>
            </a:r>
            <a:endParaRPr lang="it-IT" sz="2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5417403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Indici di correlazione non parametrici: Kendall, Spearman...</a:t>
            </a:r>
            <a:endParaRPr lang="it-IT" sz="2400" dirty="0"/>
          </a:p>
        </p:txBody>
      </p:sp>
      <p:sp>
        <p:nvSpPr>
          <p:cNvPr id="10" name="Down Arrow 9"/>
          <p:cNvSpPr/>
          <p:nvPr/>
        </p:nvSpPr>
        <p:spPr>
          <a:xfrm>
            <a:off x="3962400" y="3962400"/>
            <a:ext cx="533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535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Indice di Spearman (r</a:t>
            </a:r>
            <a:r>
              <a:rPr lang="it-IT" sz="2800" baseline="-25000" dirty="0" smtClean="0"/>
              <a:t>s</a:t>
            </a:r>
            <a:r>
              <a:rPr lang="it-IT" sz="2800" dirty="0" smtClean="0"/>
              <a:t>)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50292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r</a:t>
            </a:r>
            <a:r>
              <a:rPr lang="it-IT" sz="2400" baseline="-25000" dirty="0" smtClean="0"/>
              <a:t>s</a:t>
            </a:r>
            <a:r>
              <a:rPr lang="it-IT" sz="2400" dirty="0" smtClean="0"/>
              <a:t>=1-[(6*2)/(5^3-5)]=1-12/120=0.9</a:t>
            </a:r>
            <a:endParaRPr lang="it-IT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1143000"/>
          <a:ext cx="62483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337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Lunghezza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rango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Peso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rango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</a:t>
                      </a:r>
                      <a:r>
                        <a:rPr lang="sv-SE" baseline="30000" dirty="0" smtClean="0"/>
                        <a:t>2</a:t>
                      </a:r>
                      <a:endParaRPr lang="sv-SE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530" name="Object 99"/>
          <p:cNvGraphicFramePr>
            <a:graphicFrameLocks noChangeAspect="1"/>
          </p:cNvGraphicFramePr>
          <p:nvPr/>
        </p:nvGraphicFramePr>
        <p:xfrm>
          <a:off x="665163" y="3898900"/>
          <a:ext cx="2025650" cy="942975"/>
        </p:xfrm>
        <a:graphic>
          <a:graphicData uri="http://schemas.openxmlformats.org/presentationml/2006/ole">
            <p:oleObj spid="_x0000_s22530" name="Ekvation" r:id="rId3" imgW="927000" imgH="43164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715000" y="3886200"/>
            <a:ext cx="2514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91200" y="4495800"/>
          <a:ext cx="1143000" cy="343593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6230">
                <a:tc>
                  <a:txBody>
                    <a:bodyPr/>
                    <a:lstStyle/>
                    <a:p>
                      <a:pPr algn="r" fontAlgn="b"/>
                      <a:r>
                        <a:rPr lang="sv-SE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r=0.922</a:t>
                      </a:r>
                      <a:endParaRPr lang="sv-SE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15001" y="3993177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Indice di Pearson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53000" y="4419600"/>
            <a:ext cx="685800" cy="762000"/>
          </a:xfrm>
          <a:prstGeom prst="straightConnector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535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Indice di Spearman (r</a:t>
            </a:r>
            <a:r>
              <a:rPr lang="it-IT" sz="2800" baseline="-25000" dirty="0" smtClean="0"/>
              <a:t>s</a:t>
            </a:r>
            <a:r>
              <a:rPr lang="it-IT" sz="2800" dirty="0" smtClean="0"/>
              <a:t>)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7432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Se r</a:t>
            </a:r>
            <a:r>
              <a:rPr lang="it-IT" sz="2400" baseline="-25000" dirty="0" smtClean="0"/>
              <a:t>s</a:t>
            </a:r>
            <a:r>
              <a:rPr lang="it-IT" sz="2400" dirty="0" smtClean="0"/>
              <a:t> calcolato &gt; valore critico</a:t>
            </a:r>
            <a:endParaRPr lang="it-IT" sz="2400" dirty="0"/>
          </a:p>
        </p:txBody>
      </p:sp>
      <p:graphicFrame>
        <p:nvGraphicFramePr>
          <p:cNvPr id="22530" name="Object 99"/>
          <p:cNvGraphicFramePr>
            <a:graphicFrameLocks noChangeAspect="1"/>
          </p:cNvGraphicFramePr>
          <p:nvPr/>
        </p:nvGraphicFramePr>
        <p:xfrm>
          <a:off x="533400" y="1371600"/>
          <a:ext cx="2025650" cy="942975"/>
        </p:xfrm>
        <a:graphic>
          <a:graphicData uri="http://schemas.openxmlformats.org/presentationml/2006/ole">
            <p:oleObj spid="_x0000_s23554" name="Ekvation" r:id="rId3" imgW="927000" imgH="431640" progId="Equation.3">
              <p:embed/>
            </p:oleObj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76400"/>
            <a:ext cx="35917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43400" y="845403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Valori critici per l’indice di Spearman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In funzione di n e alpha</a:t>
            </a:r>
            <a:endParaRPr lang="it-IT" sz="24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57693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La correlazione è significativa</a:t>
            </a:r>
            <a:endParaRPr lang="it-IT" sz="24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471993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Nell’esempio r</a:t>
            </a:r>
            <a:r>
              <a:rPr lang="it-IT" sz="2400" baseline="-25000" dirty="0" smtClean="0"/>
              <a:t>s</a:t>
            </a:r>
            <a:r>
              <a:rPr lang="it-IT" sz="2400" dirty="0" smtClean="0"/>
              <a:t>=0.9, n=5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09800" y="3048000"/>
            <a:ext cx="439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Regressione lineare semplice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>
            <a:endCxn id="20" idx="2"/>
          </p:cNvCxnSpPr>
          <p:nvPr/>
        </p:nvCxnSpPr>
        <p:spPr>
          <a:xfrm>
            <a:off x="1462445" y="2209800"/>
            <a:ext cx="2286000" cy="1866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81000" y="152400"/>
            <a:ext cx="439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Regressione lineare semplice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3845" y="1828800"/>
            <a:ext cx="0" cy="2590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33845" y="4419600"/>
            <a:ext cx="289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40033" y="4457581"/>
            <a:ext cx="24329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Variabile esplicativa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(indipendente)</a:t>
            </a:r>
            <a:endParaRPr lang="it-IT" sz="22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-382311" y="2759459"/>
            <a:ext cx="21436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Variabile risposta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(dipendente)</a:t>
            </a:r>
            <a:endParaRPr lang="it-IT" sz="2200" dirty="0"/>
          </a:p>
        </p:txBody>
      </p:sp>
      <p:sp>
        <p:nvSpPr>
          <p:cNvPr id="11" name="Oval 256"/>
          <p:cNvSpPr>
            <a:spLocks noChangeArrowheads="1"/>
          </p:cNvSpPr>
          <p:nvPr/>
        </p:nvSpPr>
        <p:spPr bwMode="auto">
          <a:xfrm>
            <a:off x="2757845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Oval 257"/>
          <p:cNvSpPr>
            <a:spLocks noChangeArrowheads="1"/>
          </p:cNvSpPr>
          <p:nvPr/>
        </p:nvSpPr>
        <p:spPr bwMode="auto">
          <a:xfrm>
            <a:off x="2834045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Oval 266"/>
          <p:cNvSpPr>
            <a:spLocks noChangeArrowheads="1"/>
          </p:cNvSpPr>
          <p:nvPr/>
        </p:nvSpPr>
        <p:spPr bwMode="auto">
          <a:xfrm>
            <a:off x="25292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Oval 267"/>
          <p:cNvSpPr>
            <a:spLocks noChangeArrowheads="1"/>
          </p:cNvSpPr>
          <p:nvPr/>
        </p:nvSpPr>
        <p:spPr bwMode="auto">
          <a:xfrm>
            <a:off x="2148245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Oval 268"/>
          <p:cNvSpPr>
            <a:spLocks noChangeArrowheads="1"/>
          </p:cNvSpPr>
          <p:nvPr/>
        </p:nvSpPr>
        <p:spPr bwMode="auto">
          <a:xfrm>
            <a:off x="3138845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" name="Oval 269"/>
          <p:cNvSpPr>
            <a:spLocks noChangeArrowheads="1"/>
          </p:cNvSpPr>
          <p:nvPr/>
        </p:nvSpPr>
        <p:spPr bwMode="auto">
          <a:xfrm>
            <a:off x="3443645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" name="Oval 273"/>
          <p:cNvSpPr>
            <a:spLocks noChangeArrowheads="1"/>
          </p:cNvSpPr>
          <p:nvPr/>
        </p:nvSpPr>
        <p:spPr bwMode="auto">
          <a:xfrm>
            <a:off x="2605445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" name="Oval 277"/>
          <p:cNvSpPr>
            <a:spLocks noChangeArrowheads="1"/>
          </p:cNvSpPr>
          <p:nvPr/>
        </p:nvSpPr>
        <p:spPr bwMode="auto">
          <a:xfrm>
            <a:off x="3596045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" name="Oval 278"/>
          <p:cNvSpPr>
            <a:spLocks noChangeArrowheads="1"/>
          </p:cNvSpPr>
          <p:nvPr/>
        </p:nvSpPr>
        <p:spPr bwMode="auto">
          <a:xfrm>
            <a:off x="3443645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Oval 279"/>
          <p:cNvSpPr>
            <a:spLocks noChangeArrowheads="1"/>
          </p:cNvSpPr>
          <p:nvPr/>
        </p:nvSpPr>
        <p:spPr bwMode="auto">
          <a:xfrm>
            <a:off x="3748445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" name="Oval 280"/>
          <p:cNvSpPr>
            <a:spLocks noChangeArrowheads="1"/>
          </p:cNvSpPr>
          <p:nvPr/>
        </p:nvSpPr>
        <p:spPr bwMode="auto">
          <a:xfrm>
            <a:off x="3367445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Oval 281"/>
          <p:cNvSpPr>
            <a:spLocks noChangeArrowheads="1"/>
          </p:cNvSpPr>
          <p:nvPr/>
        </p:nvSpPr>
        <p:spPr bwMode="auto">
          <a:xfrm>
            <a:off x="3062645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Oval 599"/>
          <p:cNvSpPr>
            <a:spLocks noChangeArrowheads="1"/>
          </p:cNvSpPr>
          <p:nvPr/>
        </p:nvSpPr>
        <p:spPr bwMode="auto">
          <a:xfrm>
            <a:off x="3291245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" name="Oval 600"/>
          <p:cNvSpPr>
            <a:spLocks noChangeArrowheads="1"/>
          </p:cNvSpPr>
          <p:nvPr/>
        </p:nvSpPr>
        <p:spPr bwMode="auto">
          <a:xfrm>
            <a:off x="32912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Oval 601"/>
          <p:cNvSpPr>
            <a:spLocks noChangeArrowheads="1"/>
          </p:cNvSpPr>
          <p:nvPr/>
        </p:nvSpPr>
        <p:spPr bwMode="auto">
          <a:xfrm>
            <a:off x="1995845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" name="Oval 603"/>
          <p:cNvSpPr>
            <a:spLocks noChangeArrowheads="1"/>
          </p:cNvSpPr>
          <p:nvPr/>
        </p:nvSpPr>
        <p:spPr bwMode="auto">
          <a:xfrm>
            <a:off x="34436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Oval 604"/>
          <p:cNvSpPr>
            <a:spLocks noChangeArrowheads="1"/>
          </p:cNvSpPr>
          <p:nvPr/>
        </p:nvSpPr>
        <p:spPr bwMode="auto">
          <a:xfrm>
            <a:off x="2300645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Oval 605"/>
          <p:cNvSpPr>
            <a:spLocks noChangeArrowheads="1"/>
          </p:cNvSpPr>
          <p:nvPr/>
        </p:nvSpPr>
        <p:spPr bwMode="auto">
          <a:xfrm>
            <a:off x="1919645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Oval 606"/>
          <p:cNvSpPr>
            <a:spLocks noChangeArrowheads="1"/>
          </p:cNvSpPr>
          <p:nvPr/>
        </p:nvSpPr>
        <p:spPr bwMode="auto">
          <a:xfrm>
            <a:off x="2681645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Oval 607"/>
          <p:cNvSpPr>
            <a:spLocks noChangeArrowheads="1"/>
          </p:cNvSpPr>
          <p:nvPr/>
        </p:nvSpPr>
        <p:spPr bwMode="auto">
          <a:xfrm>
            <a:off x="1995845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Oval 632"/>
          <p:cNvSpPr>
            <a:spLocks noChangeArrowheads="1"/>
          </p:cNvSpPr>
          <p:nvPr/>
        </p:nvSpPr>
        <p:spPr bwMode="auto">
          <a:xfrm>
            <a:off x="1919645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Oval 633"/>
          <p:cNvSpPr>
            <a:spLocks noChangeArrowheads="1"/>
          </p:cNvSpPr>
          <p:nvPr/>
        </p:nvSpPr>
        <p:spPr bwMode="auto">
          <a:xfrm>
            <a:off x="1995845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Oval 634"/>
          <p:cNvSpPr>
            <a:spLocks noChangeArrowheads="1"/>
          </p:cNvSpPr>
          <p:nvPr/>
        </p:nvSpPr>
        <p:spPr bwMode="auto">
          <a:xfrm>
            <a:off x="1995845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Oval 644"/>
          <p:cNvSpPr>
            <a:spLocks noChangeArrowheads="1"/>
          </p:cNvSpPr>
          <p:nvPr/>
        </p:nvSpPr>
        <p:spPr bwMode="auto">
          <a:xfrm>
            <a:off x="35960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Oval 645"/>
          <p:cNvSpPr>
            <a:spLocks noChangeArrowheads="1"/>
          </p:cNvSpPr>
          <p:nvPr/>
        </p:nvSpPr>
        <p:spPr bwMode="auto">
          <a:xfrm>
            <a:off x="2529245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Oval 647"/>
          <p:cNvSpPr>
            <a:spLocks noChangeArrowheads="1"/>
          </p:cNvSpPr>
          <p:nvPr/>
        </p:nvSpPr>
        <p:spPr bwMode="auto">
          <a:xfrm>
            <a:off x="3672245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" name="Oval 648"/>
          <p:cNvSpPr>
            <a:spLocks noChangeArrowheads="1"/>
          </p:cNvSpPr>
          <p:nvPr/>
        </p:nvSpPr>
        <p:spPr bwMode="auto">
          <a:xfrm>
            <a:off x="3596045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Oval 649"/>
          <p:cNvSpPr>
            <a:spLocks noChangeArrowheads="1"/>
          </p:cNvSpPr>
          <p:nvPr/>
        </p:nvSpPr>
        <p:spPr bwMode="auto">
          <a:xfrm>
            <a:off x="2453045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Oval 651"/>
          <p:cNvSpPr>
            <a:spLocks noChangeArrowheads="1"/>
          </p:cNvSpPr>
          <p:nvPr/>
        </p:nvSpPr>
        <p:spPr bwMode="auto">
          <a:xfrm>
            <a:off x="2453045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" name="Oval 652"/>
          <p:cNvSpPr>
            <a:spLocks noChangeArrowheads="1"/>
          </p:cNvSpPr>
          <p:nvPr/>
        </p:nvSpPr>
        <p:spPr bwMode="auto">
          <a:xfrm>
            <a:off x="2224445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" name="Oval 744"/>
          <p:cNvSpPr>
            <a:spLocks noChangeArrowheads="1"/>
          </p:cNvSpPr>
          <p:nvPr/>
        </p:nvSpPr>
        <p:spPr bwMode="auto">
          <a:xfrm>
            <a:off x="2986445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" name="Oval 745"/>
          <p:cNvSpPr>
            <a:spLocks noChangeArrowheads="1"/>
          </p:cNvSpPr>
          <p:nvPr/>
        </p:nvSpPr>
        <p:spPr bwMode="auto">
          <a:xfrm>
            <a:off x="30626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" name="Oval 746"/>
          <p:cNvSpPr>
            <a:spLocks noChangeArrowheads="1"/>
          </p:cNvSpPr>
          <p:nvPr/>
        </p:nvSpPr>
        <p:spPr bwMode="auto">
          <a:xfrm>
            <a:off x="1614845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4" name="Oval 747"/>
          <p:cNvSpPr>
            <a:spLocks noChangeArrowheads="1"/>
          </p:cNvSpPr>
          <p:nvPr/>
        </p:nvSpPr>
        <p:spPr bwMode="auto">
          <a:xfrm>
            <a:off x="3215045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" name="Oval 748"/>
          <p:cNvSpPr>
            <a:spLocks noChangeArrowheads="1"/>
          </p:cNvSpPr>
          <p:nvPr/>
        </p:nvSpPr>
        <p:spPr bwMode="auto">
          <a:xfrm>
            <a:off x="28340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" name="Oval 749"/>
          <p:cNvSpPr>
            <a:spLocks noChangeArrowheads="1"/>
          </p:cNvSpPr>
          <p:nvPr/>
        </p:nvSpPr>
        <p:spPr bwMode="auto">
          <a:xfrm>
            <a:off x="2072045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" name="Oval 750"/>
          <p:cNvSpPr>
            <a:spLocks noChangeArrowheads="1"/>
          </p:cNvSpPr>
          <p:nvPr/>
        </p:nvSpPr>
        <p:spPr bwMode="auto">
          <a:xfrm>
            <a:off x="29102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" name="Oval 751"/>
          <p:cNvSpPr>
            <a:spLocks noChangeArrowheads="1"/>
          </p:cNvSpPr>
          <p:nvPr/>
        </p:nvSpPr>
        <p:spPr bwMode="auto">
          <a:xfrm>
            <a:off x="1691045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9" name="Oval 752"/>
          <p:cNvSpPr>
            <a:spLocks noChangeArrowheads="1"/>
          </p:cNvSpPr>
          <p:nvPr/>
        </p:nvSpPr>
        <p:spPr bwMode="auto">
          <a:xfrm>
            <a:off x="1919645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" name="Oval 753"/>
          <p:cNvSpPr>
            <a:spLocks noChangeArrowheads="1"/>
          </p:cNvSpPr>
          <p:nvPr/>
        </p:nvSpPr>
        <p:spPr bwMode="auto">
          <a:xfrm>
            <a:off x="1767245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" name="Oval 754"/>
          <p:cNvSpPr>
            <a:spLocks noChangeArrowheads="1"/>
          </p:cNvSpPr>
          <p:nvPr/>
        </p:nvSpPr>
        <p:spPr bwMode="auto">
          <a:xfrm>
            <a:off x="1691045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" name="Oval 755"/>
          <p:cNvSpPr>
            <a:spLocks noChangeArrowheads="1"/>
          </p:cNvSpPr>
          <p:nvPr/>
        </p:nvSpPr>
        <p:spPr bwMode="auto">
          <a:xfrm>
            <a:off x="1767245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" name="Oval 756"/>
          <p:cNvSpPr>
            <a:spLocks noChangeArrowheads="1"/>
          </p:cNvSpPr>
          <p:nvPr/>
        </p:nvSpPr>
        <p:spPr bwMode="auto">
          <a:xfrm>
            <a:off x="1614845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4" name="Oval 757"/>
          <p:cNvSpPr>
            <a:spLocks noChangeArrowheads="1"/>
          </p:cNvSpPr>
          <p:nvPr/>
        </p:nvSpPr>
        <p:spPr bwMode="auto">
          <a:xfrm>
            <a:off x="1767245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" name="Oval 758"/>
          <p:cNvSpPr>
            <a:spLocks noChangeArrowheads="1"/>
          </p:cNvSpPr>
          <p:nvPr/>
        </p:nvSpPr>
        <p:spPr bwMode="auto">
          <a:xfrm>
            <a:off x="2529245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" name="Oval 762"/>
          <p:cNvSpPr>
            <a:spLocks noChangeArrowheads="1"/>
          </p:cNvSpPr>
          <p:nvPr/>
        </p:nvSpPr>
        <p:spPr bwMode="auto">
          <a:xfrm>
            <a:off x="2224445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7" name="Oval 764"/>
          <p:cNvSpPr>
            <a:spLocks noChangeArrowheads="1"/>
          </p:cNvSpPr>
          <p:nvPr/>
        </p:nvSpPr>
        <p:spPr bwMode="auto">
          <a:xfrm>
            <a:off x="2376845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8" name="Oval 766"/>
          <p:cNvSpPr>
            <a:spLocks noChangeArrowheads="1"/>
          </p:cNvSpPr>
          <p:nvPr/>
        </p:nvSpPr>
        <p:spPr bwMode="auto">
          <a:xfrm>
            <a:off x="3291245" y="3886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9" name="Oval 767"/>
          <p:cNvSpPr>
            <a:spLocks noChangeArrowheads="1"/>
          </p:cNvSpPr>
          <p:nvPr/>
        </p:nvSpPr>
        <p:spPr bwMode="auto">
          <a:xfrm>
            <a:off x="1919645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Oval 768"/>
          <p:cNvSpPr>
            <a:spLocks noChangeArrowheads="1"/>
          </p:cNvSpPr>
          <p:nvPr/>
        </p:nvSpPr>
        <p:spPr bwMode="auto">
          <a:xfrm>
            <a:off x="2072045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Oval 769"/>
          <p:cNvSpPr>
            <a:spLocks noChangeArrowheads="1"/>
          </p:cNvSpPr>
          <p:nvPr/>
        </p:nvSpPr>
        <p:spPr bwMode="auto">
          <a:xfrm>
            <a:off x="1614845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Oval 770"/>
          <p:cNvSpPr>
            <a:spLocks noChangeArrowheads="1"/>
          </p:cNvSpPr>
          <p:nvPr/>
        </p:nvSpPr>
        <p:spPr bwMode="auto">
          <a:xfrm>
            <a:off x="1614845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Oval 771"/>
          <p:cNvSpPr>
            <a:spLocks noChangeArrowheads="1"/>
          </p:cNvSpPr>
          <p:nvPr/>
        </p:nvSpPr>
        <p:spPr bwMode="auto">
          <a:xfrm>
            <a:off x="2072045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Oval 772"/>
          <p:cNvSpPr>
            <a:spLocks noChangeArrowheads="1"/>
          </p:cNvSpPr>
          <p:nvPr/>
        </p:nvSpPr>
        <p:spPr bwMode="auto">
          <a:xfrm>
            <a:off x="1767245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Oval 773"/>
          <p:cNvSpPr>
            <a:spLocks noChangeArrowheads="1"/>
          </p:cNvSpPr>
          <p:nvPr/>
        </p:nvSpPr>
        <p:spPr bwMode="auto">
          <a:xfrm>
            <a:off x="1767245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6" name="Oval 774"/>
          <p:cNvSpPr>
            <a:spLocks noChangeArrowheads="1"/>
          </p:cNvSpPr>
          <p:nvPr/>
        </p:nvSpPr>
        <p:spPr bwMode="auto">
          <a:xfrm>
            <a:off x="1538645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" name="Oval 775"/>
          <p:cNvSpPr>
            <a:spLocks noChangeArrowheads="1"/>
          </p:cNvSpPr>
          <p:nvPr/>
        </p:nvSpPr>
        <p:spPr bwMode="auto">
          <a:xfrm>
            <a:off x="2834045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Oval 776"/>
          <p:cNvSpPr>
            <a:spLocks noChangeArrowheads="1"/>
          </p:cNvSpPr>
          <p:nvPr/>
        </p:nvSpPr>
        <p:spPr bwMode="auto">
          <a:xfrm>
            <a:off x="2834045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" name="Oval 780"/>
          <p:cNvSpPr>
            <a:spLocks noChangeArrowheads="1"/>
          </p:cNvSpPr>
          <p:nvPr/>
        </p:nvSpPr>
        <p:spPr bwMode="auto">
          <a:xfrm>
            <a:off x="3519845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" name="Oval 808"/>
          <p:cNvSpPr>
            <a:spLocks noChangeArrowheads="1"/>
          </p:cNvSpPr>
          <p:nvPr/>
        </p:nvSpPr>
        <p:spPr bwMode="auto">
          <a:xfrm>
            <a:off x="2605445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" name="Oval 809"/>
          <p:cNvSpPr>
            <a:spLocks noChangeArrowheads="1"/>
          </p:cNvSpPr>
          <p:nvPr/>
        </p:nvSpPr>
        <p:spPr bwMode="auto">
          <a:xfrm>
            <a:off x="2834045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" name="Oval 810"/>
          <p:cNvSpPr>
            <a:spLocks noChangeArrowheads="1"/>
          </p:cNvSpPr>
          <p:nvPr/>
        </p:nvSpPr>
        <p:spPr bwMode="auto">
          <a:xfrm>
            <a:off x="2986445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4648200" y="3647182"/>
            <a:ext cx="4419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Il modello di regressione si usa per stimare i valori di una variabile a partire dai valori osservati di un’altra</a:t>
            </a:r>
            <a:endParaRPr lang="it-IT" sz="2200" dirty="0"/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648200" y="1600200"/>
            <a:ext cx="441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Il modello di regressione descrive la relazione fra una variabile dipendente e una seconda variabile (indipendente)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>
            <a:off x="1445569" y="4010055"/>
            <a:ext cx="1754831" cy="13239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81000" y="152400"/>
            <a:ext cx="439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Regressione lineare semplice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16969" y="3962400"/>
            <a:ext cx="2231" cy="1800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6969" y="5762655"/>
            <a:ext cx="213583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94202" y="5969913"/>
            <a:ext cx="8908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Alcool</a:t>
            </a:r>
            <a:endParaRPr lang="it-IT" sz="22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463502" y="4641898"/>
            <a:ext cx="7230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Voto</a:t>
            </a:r>
            <a:endParaRPr lang="it-IT" sz="2200" dirty="0"/>
          </a:p>
        </p:txBody>
      </p:sp>
      <p:sp>
        <p:nvSpPr>
          <p:cNvPr id="11" name="Oval 256"/>
          <p:cNvSpPr>
            <a:spLocks noChangeArrowheads="1"/>
          </p:cNvSpPr>
          <p:nvPr/>
        </p:nvSpPr>
        <p:spPr bwMode="auto">
          <a:xfrm>
            <a:off x="2740969" y="4391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Oval 257"/>
          <p:cNvSpPr>
            <a:spLocks noChangeArrowheads="1"/>
          </p:cNvSpPr>
          <p:nvPr/>
        </p:nvSpPr>
        <p:spPr bwMode="auto">
          <a:xfrm>
            <a:off x="2817169" y="5381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Oval 266"/>
          <p:cNvSpPr>
            <a:spLocks noChangeArrowheads="1"/>
          </p:cNvSpPr>
          <p:nvPr/>
        </p:nvSpPr>
        <p:spPr bwMode="auto">
          <a:xfrm>
            <a:off x="2512369" y="530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Oval 267"/>
          <p:cNvSpPr>
            <a:spLocks noChangeArrowheads="1"/>
          </p:cNvSpPr>
          <p:nvPr/>
        </p:nvSpPr>
        <p:spPr bwMode="auto">
          <a:xfrm>
            <a:off x="2131369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Oval 268"/>
          <p:cNvSpPr>
            <a:spLocks noChangeArrowheads="1"/>
          </p:cNvSpPr>
          <p:nvPr/>
        </p:nvSpPr>
        <p:spPr bwMode="auto">
          <a:xfrm>
            <a:off x="3121969" y="5076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" name="Oval 273"/>
          <p:cNvSpPr>
            <a:spLocks noChangeArrowheads="1"/>
          </p:cNvSpPr>
          <p:nvPr/>
        </p:nvSpPr>
        <p:spPr bwMode="auto">
          <a:xfrm>
            <a:off x="2588569" y="5000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Oval 281"/>
          <p:cNvSpPr>
            <a:spLocks noChangeArrowheads="1"/>
          </p:cNvSpPr>
          <p:nvPr/>
        </p:nvSpPr>
        <p:spPr bwMode="auto">
          <a:xfrm>
            <a:off x="3045769" y="4772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Oval 601"/>
          <p:cNvSpPr>
            <a:spLocks noChangeArrowheads="1"/>
          </p:cNvSpPr>
          <p:nvPr/>
        </p:nvSpPr>
        <p:spPr bwMode="auto">
          <a:xfrm>
            <a:off x="1978969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Oval 604"/>
          <p:cNvSpPr>
            <a:spLocks noChangeArrowheads="1"/>
          </p:cNvSpPr>
          <p:nvPr/>
        </p:nvSpPr>
        <p:spPr bwMode="auto">
          <a:xfrm>
            <a:off x="2283769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Oval 605"/>
          <p:cNvSpPr>
            <a:spLocks noChangeArrowheads="1"/>
          </p:cNvSpPr>
          <p:nvPr/>
        </p:nvSpPr>
        <p:spPr bwMode="auto">
          <a:xfrm>
            <a:off x="1902769" y="4314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Oval 606"/>
          <p:cNvSpPr>
            <a:spLocks noChangeArrowheads="1"/>
          </p:cNvSpPr>
          <p:nvPr/>
        </p:nvSpPr>
        <p:spPr bwMode="auto">
          <a:xfrm>
            <a:off x="2664769" y="4848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Oval 607"/>
          <p:cNvSpPr>
            <a:spLocks noChangeArrowheads="1"/>
          </p:cNvSpPr>
          <p:nvPr/>
        </p:nvSpPr>
        <p:spPr bwMode="auto">
          <a:xfrm>
            <a:off x="1978969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Oval 632"/>
          <p:cNvSpPr>
            <a:spLocks noChangeArrowheads="1"/>
          </p:cNvSpPr>
          <p:nvPr/>
        </p:nvSpPr>
        <p:spPr bwMode="auto">
          <a:xfrm>
            <a:off x="1902769" y="4314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Oval 633"/>
          <p:cNvSpPr>
            <a:spLocks noChangeArrowheads="1"/>
          </p:cNvSpPr>
          <p:nvPr/>
        </p:nvSpPr>
        <p:spPr bwMode="auto">
          <a:xfrm>
            <a:off x="1978969" y="4391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Oval 634"/>
          <p:cNvSpPr>
            <a:spLocks noChangeArrowheads="1"/>
          </p:cNvSpPr>
          <p:nvPr/>
        </p:nvSpPr>
        <p:spPr bwMode="auto">
          <a:xfrm>
            <a:off x="1978969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Oval 645"/>
          <p:cNvSpPr>
            <a:spLocks noChangeArrowheads="1"/>
          </p:cNvSpPr>
          <p:nvPr/>
        </p:nvSpPr>
        <p:spPr bwMode="auto">
          <a:xfrm>
            <a:off x="2512369" y="4619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Oval 649"/>
          <p:cNvSpPr>
            <a:spLocks noChangeArrowheads="1"/>
          </p:cNvSpPr>
          <p:nvPr/>
        </p:nvSpPr>
        <p:spPr bwMode="auto">
          <a:xfrm>
            <a:off x="2436169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Oval 651"/>
          <p:cNvSpPr>
            <a:spLocks noChangeArrowheads="1"/>
          </p:cNvSpPr>
          <p:nvPr/>
        </p:nvSpPr>
        <p:spPr bwMode="auto">
          <a:xfrm>
            <a:off x="2436169" y="4924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" name="Oval 652"/>
          <p:cNvSpPr>
            <a:spLocks noChangeArrowheads="1"/>
          </p:cNvSpPr>
          <p:nvPr/>
        </p:nvSpPr>
        <p:spPr bwMode="auto">
          <a:xfrm>
            <a:off x="2207569" y="4238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" name="Oval 746"/>
          <p:cNvSpPr>
            <a:spLocks noChangeArrowheads="1"/>
          </p:cNvSpPr>
          <p:nvPr/>
        </p:nvSpPr>
        <p:spPr bwMode="auto">
          <a:xfrm>
            <a:off x="1597969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" name="Oval 748"/>
          <p:cNvSpPr>
            <a:spLocks noChangeArrowheads="1"/>
          </p:cNvSpPr>
          <p:nvPr/>
        </p:nvSpPr>
        <p:spPr bwMode="auto">
          <a:xfrm>
            <a:off x="2817169" y="530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" name="Oval 749"/>
          <p:cNvSpPr>
            <a:spLocks noChangeArrowheads="1"/>
          </p:cNvSpPr>
          <p:nvPr/>
        </p:nvSpPr>
        <p:spPr bwMode="auto">
          <a:xfrm>
            <a:off x="2362200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" name="Oval 751"/>
          <p:cNvSpPr>
            <a:spLocks noChangeArrowheads="1"/>
          </p:cNvSpPr>
          <p:nvPr/>
        </p:nvSpPr>
        <p:spPr bwMode="auto">
          <a:xfrm>
            <a:off x="1674169" y="4772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9" name="Oval 752"/>
          <p:cNvSpPr>
            <a:spLocks noChangeArrowheads="1"/>
          </p:cNvSpPr>
          <p:nvPr/>
        </p:nvSpPr>
        <p:spPr bwMode="auto">
          <a:xfrm>
            <a:off x="1902769" y="5000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" name="Oval 753"/>
          <p:cNvSpPr>
            <a:spLocks noChangeArrowheads="1"/>
          </p:cNvSpPr>
          <p:nvPr/>
        </p:nvSpPr>
        <p:spPr bwMode="auto">
          <a:xfrm>
            <a:off x="1750369" y="4543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" name="Oval 754"/>
          <p:cNvSpPr>
            <a:spLocks noChangeArrowheads="1"/>
          </p:cNvSpPr>
          <p:nvPr/>
        </p:nvSpPr>
        <p:spPr bwMode="auto">
          <a:xfrm>
            <a:off x="1674169" y="4467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" name="Oval 755"/>
          <p:cNvSpPr>
            <a:spLocks noChangeArrowheads="1"/>
          </p:cNvSpPr>
          <p:nvPr/>
        </p:nvSpPr>
        <p:spPr bwMode="auto">
          <a:xfrm>
            <a:off x="1750369" y="4391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" name="Oval 756"/>
          <p:cNvSpPr>
            <a:spLocks noChangeArrowheads="1"/>
          </p:cNvSpPr>
          <p:nvPr/>
        </p:nvSpPr>
        <p:spPr bwMode="auto">
          <a:xfrm>
            <a:off x="1447800" y="4114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4" name="Oval 757"/>
          <p:cNvSpPr>
            <a:spLocks noChangeArrowheads="1"/>
          </p:cNvSpPr>
          <p:nvPr/>
        </p:nvSpPr>
        <p:spPr bwMode="auto">
          <a:xfrm>
            <a:off x="1750369" y="4238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" name="Oval 758"/>
          <p:cNvSpPr>
            <a:spLocks noChangeArrowheads="1"/>
          </p:cNvSpPr>
          <p:nvPr/>
        </p:nvSpPr>
        <p:spPr bwMode="auto">
          <a:xfrm>
            <a:off x="2512369" y="5381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" name="Oval 762"/>
          <p:cNvSpPr>
            <a:spLocks noChangeArrowheads="1"/>
          </p:cNvSpPr>
          <p:nvPr/>
        </p:nvSpPr>
        <p:spPr bwMode="auto">
          <a:xfrm>
            <a:off x="2207569" y="5000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7" name="Oval 764"/>
          <p:cNvSpPr>
            <a:spLocks noChangeArrowheads="1"/>
          </p:cNvSpPr>
          <p:nvPr/>
        </p:nvSpPr>
        <p:spPr bwMode="auto">
          <a:xfrm>
            <a:off x="2359969" y="4848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9" name="Oval 767"/>
          <p:cNvSpPr>
            <a:spLocks noChangeArrowheads="1"/>
          </p:cNvSpPr>
          <p:nvPr/>
        </p:nvSpPr>
        <p:spPr bwMode="auto">
          <a:xfrm>
            <a:off x="1902769" y="4619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Oval 768"/>
          <p:cNvSpPr>
            <a:spLocks noChangeArrowheads="1"/>
          </p:cNvSpPr>
          <p:nvPr/>
        </p:nvSpPr>
        <p:spPr bwMode="auto">
          <a:xfrm>
            <a:off x="2055169" y="4848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Oval 769"/>
          <p:cNvSpPr>
            <a:spLocks noChangeArrowheads="1"/>
          </p:cNvSpPr>
          <p:nvPr/>
        </p:nvSpPr>
        <p:spPr bwMode="auto">
          <a:xfrm>
            <a:off x="1597969" y="4467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Oval 770"/>
          <p:cNvSpPr>
            <a:spLocks noChangeArrowheads="1"/>
          </p:cNvSpPr>
          <p:nvPr/>
        </p:nvSpPr>
        <p:spPr bwMode="auto">
          <a:xfrm>
            <a:off x="1597969" y="4010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Oval 771"/>
          <p:cNvSpPr>
            <a:spLocks noChangeArrowheads="1"/>
          </p:cNvSpPr>
          <p:nvPr/>
        </p:nvSpPr>
        <p:spPr bwMode="auto">
          <a:xfrm>
            <a:off x="2055169" y="4162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Oval 772"/>
          <p:cNvSpPr>
            <a:spLocks noChangeArrowheads="1"/>
          </p:cNvSpPr>
          <p:nvPr/>
        </p:nvSpPr>
        <p:spPr bwMode="auto">
          <a:xfrm>
            <a:off x="1750369" y="4238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Oval 773"/>
          <p:cNvSpPr>
            <a:spLocks noChangeArrowheads="1"/>
          </p:cNvSpPr>
          <p:nvPr/>
        </p:nvSpPr>
        <p:spPr bwMode="auto">
          <a:xfrm>
            <a:off x="1750369" y="4619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6" name="Oval 774"/>
          <p:cNvSpPr>
            <a:spLocks noChangeArrowheads="1"/>
          </p:cNvSpPr>
          <p:nvPr/>
        </p:nvSpPr>
        <p:spPr bwMode="auto">
          <a:xfrm>
            <a:off x="1521769" y="4314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" name="Oval 775"/>
          <p:cNvSpPr>
            <a:spLocks noChangeArrowheads="1"/>
          </p:cNvSpPr>
          <p:nvPr/>
        </p:nvSpPr>
        <p:spPr bwMode="auto">
          <a:xfrm>
            <a:off x="2817169" y="530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Oval 776"/>
          <p:cNvSpPr>
            <a:spLocks noChangeArrowheads="1"/>
          </p:cNvSpPr>
          <p:nvPr/>
        </p:nvSpPr>
        <p:spPr bwMode="auto">
          <a:xfrm>
            <a:off x="2817169" y="4924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" name="Oval 808"/>
          <p:cNvSpPr>
            <a:spLocks noChangeArrowheads="1"/>
          </p:cNvSpPr>
          <p:nvPr/>
        </p:nvSpPr>
        <p:spPr bwMode="auto">
          <a:xfrm>
            <a:off x="2588569" y="5076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" name="Oval 809"/>
          <p:cNvSpPr>
            <a:spLocks noChangeArrowheads="1"/>
          </p:cNvSpPr>
          <p:nvPr/>
        </p:nvSpPr>
        <p:spPr bwMode="auto">
          <a:xfrm>
            <a:off x="2817169" y="5000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4191000" y="41148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Il voto medio cala all’aumentare del consumo di alcool?</a:t>
            </a:r>
            <a:endParaRPr lang="it-IT" sz="2200" dirty="0"/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114800" y="1600200"/>
            <a:ext cx="441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La crescita aumenta con la fertilità?</a:t>
            </a:r>
            <a:endParaRPr lang="it-IT" sz="2200" dirty="0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524000" y="1447800"/>
            <a:ext cx="16002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216970" y="1219200"/>
            <a:ext cx="2231" cy="1800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6970" y="3019455"/>
            <a:ext cx="213583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1828800" y="3048000"/>
            <a:ext cx="1061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Fertilità</a:t>
            </a:r>
            <a:endParaRPr lang="it-IT" sz="2200" dirty="0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 rot="16200000">
            <a:off x="280250" y="1898698"/>
            <a:ext cx="1089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Crescita</a:t>
            </a:r>
            <a:endParaRPr lang="it-IT" sz="2200" dirty="0"/>
          </a:p>
        </p:txBody>
      </p:sp>
      <p:sp>
        <p:nvSpPr>
          <p:cNvPr id="87" name="Oval 256"/>
          <p:cNvSpPr>
            <a:spLocks noChangeArrowheads="1"/>
          </p:cNvSpPr>
          <p:nvPr/>
        </p:nvSpPr>
        <p:spPr bwMode="auto">
          <a:xfrm>
            <a:off x="2740970" y="1647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" name="Oval 257"/>
          <p:cNvSpPr>
            <a:spLocks noChangeArrowheads="1"/>
          </p:cNvSpPr>
          <p:nvPr/>
        </p:nvSpPr>
        <p:spPr bwMode="auto">
          <a:xfrm>
            <a:off x="281717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9" name="Oval 266"/>
          <p:cNvSpPr>
            <a:spLocks noChangeArrowheads="1"/>
          </p:cNvSpPr>
          <p:nvPr/>
        </p:nvSpPr>
        <p:spPr bwMode="auto">
          <a:xfrm>
            <a:off x="2512370" y="160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" name="Oval 267"/>
          <p:cNvSpPr>
            <a:spLocks noChangeArrowheads="1"/>
          </p:cNvSpPr>
          <p:nvPr/>
        </p:nvSpPr>
        <p:spPr bwMode="auto">
          <a:xfrm>
            <a:off x="2131370" y="2409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1" name="Oval 268"/>
          <p:cNvSpPr>
            <a:spLocks noChangeArrowheads="1"/>
          </p:cNvSpPr>
          <p:nvPr/>
        </p:nvSpPr>
        <p:spPr bwMode="auto">
          <a:xfrm>
            <a:off x="312197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2" name="Oval 273"/>
          <p:cNvSpPr>
            <a:spLocks noChangeArrowheads="1"/>
          </p:cNvSpPr>
          <p:nvPr/>
        </p:nvSpPr>
        <p:spPr bwMode="auto">
          <a:xfrm>
            <a:off x="2588570" y="129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3" name="Oval 281"/>
          <p:cNvSpPr>
            <a:spLocks noChangeArrowheads="1"/>
          </p:cNvSpPr>
          <p:nvPr/>
        </p:nvSpPr>
        <p:spPr bwMode="auto">
          <a:xfrm>
            <a:off x="3045770" y="2028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4" name="Oval 601"/>
          <p:cNvSpPr>
            <a:spLocks noChangeArrowheads="1"/>
          </p:cNvSpPr>
          <p:nvPr/>
        </p:nvSpPr>
        <p:spPr bwMode="auto">
          <a:xfrm>
            <a:off x="1978970" y="195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Oval 604"/>
          <p:cNvSpPr>
            <a:spLocks noChangeArrowheads="1"/>
          </p:cNvSpPr>
          <p:nvPr/>
        </p:nvSpPr>
        <p:spPr bwMode="auto">
          <a:xfrm>
            <a:off x="2283770" y="195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6" name="Oval 605"/>
          <p:cNvSpPr>
            <a:spLocks noChangeArrowheads="1"/>
          </p:cNvSpPr>
          <p:nvPr/>
        </p:nvSpPr>
        <p:spPr bwMode="auto">
          <a:xfrm>
            <a:off x="190277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7" name="Oval 606"/>
          <p:cNvSpPr>
            <a:spLocks noChangeArrowheads="1"/>
          </p:cNvSpPr>
          <p:nvPr/>
        </p:nvSpPr>
        <p:spPr bwMode="auto">
          <a:xfrm>
            <a:off x="2664770" y="2105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8" name="Oval 607"/>
          <p:cNvSpPr>
            <a:spLocks noChangeArrowheads="1"/>
          </p:cNvSpPr>
          <p:nvPr/>
        </p:nvSpPr>
        <p:spPr bwMode="auto">
          <a:xfrm>
            <a:off x="1978970" y="195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9" name="Oval 632"/>
          <p:cNvSpPr>
            <a:spLocks noChangeArrowheads="1"/>
          </p:cNvSpPr>
          <p:nvPr/>
        </p:nvSpPr>
        <p:spPr bwMode="auto">
          <a:xfrm>
            <a:off x="190277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0" name="Oval 633"/>
          <p:cNvSpPr>
            <a:spLocks noChangeArrowheads="1"/>
          </p:cNvSpPr>
          <p:nvPr/>
        </p:nvSpPr>
        <p:spPr bwMode="auto">
          <a:xfrm>
            <a:off x="1978970" y="1647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1" name="Oval 634"/>
          <p:cNvSpPr>
            <a:spLocks noChangeArrowheads="1"/>
          </p:cNvSpPr>
          <p:nvPr/>
        </p:nvSpPr>
        <p:spPr bwMode="auto">
          <a:xfrm>
            <a:off x="1978970" y="195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" name="Oval 645"/>
          <p:cNvSpPr>
            <a:spLocks noChangeArrowheads="1"/>
          </p:cNvSpPr>
          <p:nvPr/>
        </p:nvSpPr>
        <p:spPr bwMode="auto">
          <a:xfrm>
            <a:off x="2512370" y="1876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" name="Oval 649"/>
          <p:cNvSpPr>
            <a:spLocks noChangeArrowheads="1"/>
          </p:cNvSpPr>
          <p:nvPr/>
        </p:nvSpPr>
        <p:spPr bwMode="auto">
          <a:xfrm>
            <a:off x="2436170" y="195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" name="Oval 651"/>
          <p:cNvSpPr>
            <a:spLocks noChangeArrowheads="1"/>
          </p:cNvSpPr>
          <p:nvPr/>
        </p:nvSpPr>
        <p:spPr bwMode="auto">
          <a:xfrm>
            <a:off x="2436170" y="2181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Oval 652"/>
          <p:cNvSpPr>
            <a:spLocks noChangeArrowheads="1"/>
          </p:cNvSpPr>
          <p:nvPr/>
        </p:nvSpPr>
        <p:spPr bwMode="auto">
          <a:xfrm>
            <a:off x="2207570" y="149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" name="Oval 746"/>
          <p:cNvSpPr>
            <a:spLocks noChangeArrowheads="1"/>
          </p:cNvSpPr>
          <p:nvPr/>
        </p:nvSpPr>
        <p:spPr bwMode="auto">
          <a:xfrm>
            <a:off x="1597970" y="195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" name="Oval 748"/>
          <p:cNvSpPr>
            <a:spLocks noChangeArrowheads="1"/>
          </p:cNvSpPr>
          <p:nvPr/>
        </p:nvSpPr>
        <p:spPr bwMode="auto">
          <a:xfrm>
            <a:off x="2817170" y="160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" name="Oval 749"/>
          <p:cNvSpPr>
            <a:spLocks noChangeArrowheads="1"/>
          </p:cNvSpPr>
          <p:nvPr/>
        </p:nvSpPr>
        <p:spPr bwMode="auto">
          <a:xfrm>
            <a:off x="2362201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Oval 751"/>
          <p:cNvSpPr>
            <a:spLocks noChangeArrowheads="1"/>
          </p:cNvSpPr>
          <p:nvPr/>
        </p:nvSpPr>
        <p:spPr bwMode="auto">
          <a:xfrm>
            <a:off x="1674170" y="2028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" name="Oval 752"/>
          <p:cNvSpPr>
            <a:spLocks noChangeArrowheads="1"/>
          </p:cNvSpPr>
          <p:nvPr/>
        </p:nvSpPr>
        <p:spPr bwMode="auto">
          <a:xfrm>
            <a:off x="1902770" y="2257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Oval 753"/>
          <p:cNvSpPr>
            <a:spLocks noChangeArrowheads="1"/>
          </p:cNvSpPr>
          <p:nvPr/>
        </p:nvSpPr>
        <p:spPr bwMode="auto">
          <a:xfrm>
            <a:off x="175037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" name="Oval 754"/>
          <p:cNvSpPr>
            <a:spLocks noChangeArrowheads="1"/>
          </p:cNvSpPr>
          <p:nvPr/>
        </p:nvSpPr>
        <p:spPr bwMode="auto">
          <a:xfrm>
            <a:off x="167417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" name="Oval 755"/>
          <p:cNvSpPr>
            <a:spLocks noChangeArrowheads="1"/>
          </p:cNvSpPr>
          <p:nvPr/>
        </p:nvSpPr>
        <p:spPr bwMode="auto">
          <a:xfrm>
            <a:off x="175037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" name="Oval 756"/>
          <p:cNvSpPr>
            <a:spLocks noChangeArrowheads="1"/>
          </p:cNvSpPr>
          <p:nvPr/>
        </p:nvSpPr>
        <p:spPr bwMode="auto">
          <a:xfrm>
            <a:off x="1447801" y="21621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5" name="Oval 757"/>
          <p:cNvSpPr>
            <a:spLocks noChangeArrowheads="1"/>
          </p:cNvSpPr>
          <p:nvPr/>
        </p:nvSpPr>
        <p:spPr bwMode="auto">
          <a:xfrm>
            <a:off x="175037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6" name="Oval 758"/>
          <p:cNvSpPr>
            <a:spLocks noChangeArrowheads="1"/>
          </p:cNvSpPr>
          <p:nvPr/>
        </p:nvSpPr>
        <p:spPr bwMode="auto">
          <a:xfrm>
            <a:off x="251237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7" name="Oval 762"/>
          <p:cNvSpPr>
            <a:spLocks noChangeArrowheads="1"/>
          </p:cNvSpPr>
          <p:nvPr/>
        </p:nvSpPr>
        <p:spPr bwMode="auto">
          <a:xfrm>
            <a:off x="2207570" y="2257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" name="Oval 764"/>
          <p:cNvSpPr>
            <a:spLocks noChangeArrowheads="1"/>
          </p:cNvSpPr>
          <p:nvPr/>
        </p:nvSpPr>
        <p:spPr bwMode="auto">
          <a:xfrm>
            <a:off x="2359970" y="2105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9" name="Oval 767"/>
          <p:cNvSpPr>
            <a:spLocks noChangeArrowheads="1"/>
          </p:cNvSpPr>
          <p:nvPr/>
        </p:nvSpPr>
        <p:spPr bwMode="auto">
          <a:xfrm>
            <a:off x="190277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0" name="Oval 768"/>
          <p:cNvSpPr>
            <a:spLocks noChangeArrowheads="1"/>
          </p:cNvSpPr>
          <p:nvPr/>
        </p:nvSpPr>
        <p:spPr bwMode="auto">
          <a:xfrm>
            <a:off x="2055170" y="2105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1" name="Oval 769"/>
          <p:cNvSpPr>
            <a:spLocks noChangeArrowheads="1"/>
          </p:cNvSpPr>
          <p:nvPr/>
        </p:nvSpPr>
        <p:spPr bwMode="auto">
          <a:xfrm>
            <a:off x="159797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" name="Oval 770"/>
          <p:cNvSpPr>
            <a:spLocks noChangeArrowheads="1"/>
          </p:cNvSpPr>
          <p:nvPr/>
        </p:nvSpPr>
        <p:spPr bwMode="auto">
          <a:xfrm>
            <a:off x="159797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" name="Oval 771"/>
          <p:cNvSpPr>
            <a:spLocks noChangeArrowheads="1"/>
          </p:cNvSpPr>
          <p:nvPr/>
        </p:nvSpPr>
        <p:spPr bwMode="auto">
          <a:xfrm>
            <a:off x="2055170" y="1419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4" name="Oval 772"/>
          <p:cNvSpPr>
            <a:spLocks noChangeArrowheads="1"/>
          </p:cNvSpPr>
          <p:nvPr/>
        </p:nvSpPr>
        <p:spPr bwMode="auto">
          <a:xfrm>
            <a:off x="175037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5" name="Oval 773"/>
          <p:cNvSpPr>
            <a:spLocks noChangeArrowheads="1"/>
          </p:cNvSpPr>
          <p:nvPr/>
        </p:nvSpPr>
        <p:spPr bwMode="auto">
          <a:xfrm>
            <a:off x="175037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6" name="Oval 774"/>
          <p:cNvSpPr>
            <a:spLocks noChangeArrowheads="1"/>
          </p:cNvSpPr>
          <p:nvPr/>
        </p:nvSpPr>
        <p:spPr bwMode="auto">
          <a:xfrm>
            <a:off x="152177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7" name="Oval 775"/>
          <p:cNvSpPr>
            <a:spLocks noChangeArrowheads="1"/>
          </p:cNvSpPr>
          <p:nvPr/>
        </p:nvSpPr>
        <p:spPr bwMode="auto">
          <a:xfrm>
            <a:off x="2817170" y="160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8" name="Oval 776"/>
          <p:cNvSpPr>
            <a:spLocks noChangeArrowheads="1"/>
          </p:cNvSpPr>
          <p:nvPr/>
        </p:nvSpPr>
        <p:spPr bwMode="auto">
          <a:xfrm>
            <a:off x="2817170" y="2181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9" name="Oval 808"/>
          <p:cNvSpPr>
            <a:spLocks noChangeArrowheads="1"/>
          </p:cNvSpPr>
          <p:nvPr/>
        </p:nvSpPr>
        <p:spPr bwMode="auto">
          <a:xfrm>
            <a:off x="258857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0" name="Oval 809"/>
          <p:cNvSpPr>
            <a:spLocks noChangeArrowheads="1"/>
          </p:cNvSpPr>
          <p:nvPr/>
        </p:nvSpPr>
        <p:spPr bwMode="auto">
          <a:xfrm>
            <a:off x="2817170" y="129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753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1154668"/>
            <a:ext cx="8001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Modello di regressione lineare: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2400" dirty="0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y= a + bx + </a:t>
            </a:r>
            <a:r>
              <a:rPr lang="el-GR" sz="2800" dirty="0" smtClean="0"/>
              <a:t>ε</a:t>
            </a:r>
            <a:endParaRPr lang="it-IT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24384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43200" y="4724400"/>
            <a:ext cx="335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43200" y="2438400"/>
            <a:ext cx="3352800" cy="1447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05200" y="3581400"/>
            <a:ext cx="15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29200" y="2895600"/>
            <a:ext cx="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29000" y="48006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x</a:t>
            </a:r>
            <a:endParaRPr lang="it-IT" sz="2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 rot="16200000">
            <a:off x="1792932" y="3160067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y</a:t>
            </a:r>
            <a:endParaRPr lang="it-IT" sz="24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838200" y="36531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Intercetta (a)</a:t>
            </a:r>
            <a:endParaRPr lang="it-IT" sz="2400" dirty="0"/>
          </a:p>
        </p:txBody>
      </p:sp>
      <p:sp>
        <p:nvSpPr>
          <p:cNvPr id="28" name="Oval 27"/>
          <p:cNvSpPr/>
          <p:nvPr/>
        </p:nvSpPr>
        <p:spPr>
          <a:xfrm>
            <a:off x="2698800" y="3839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029200" y="35814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dirty="0" smtClean="0"/>
              <a:t>Pendenza (b)=</a:t>
            </a:r>
            <a:r>
              <a:rPr lang="el-GR" sz="2400" dirty="0" smtClean="0"/>
              <a:t>Δ</a:t>
            </a:r>
            <a:r>
              <a:rPr lang="sv-SE" sz="2400" dirty="0" smtClean="0"/>
              <a:t>y</a:t>
            </a:r>
            <a:r>
              <a:rPr lang="it-IT" sz="2400" dirty="0" smtClean="0"/>
              <a:t>/</a:t>
            </a:r>
            <a:r>
              <a:rPr lang="el-GR" sz="2400" dirty="0" smtClean="0"/>
              <a:t>Δ</a:t>
            </a:r>
            <a:r>
              <a:rPr lang="sv-SE" sz="2400" dirty="0" smtClean="0"/>
              <a:t>x</a:t>
            </a:r>
            <a:endParaRPr lang="it-IT" sz="2400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114800" y="3505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l-GR" sz="2400" dirty="0" smtClean="0"/>
              <a:t>Δ</a:t>
            </a:r>
            <a:r>
              <a:rPr lang="sv-SE" sz="2400" dirty="0" smtClean="0"/>
              <a:t>x</a:t>
            </a:r>
            <a:endParaRPr lang="it-IT" sz="2400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029200" y="3048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l-GR" sz="2400" dirty="0" smtClean="0"/>
              <a:t>Δ</a:t>
            </a:r>
            <a:r>
              <a:rPr lang="sv-SE" sz="2400" dirty="0" smtClean="0"/>
              <a:t>y</a:t>
            </a:r>
            <a:endParaRPr lang="it-IT" sz="2400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85800" y="5501789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sv-SE" sz="2200" dirty="0" err="1" smtClean="0"/>
              <a:t>L’intercetta</a:t>
            </a:r>
            <a:r>
              <a:rPr lang="sv-SE" sz="2200" dirty="0" smtClean="0"/>
              <a:t> </a:t>
            </a:r>
            <a:r>
              <a:rPr lang="sv-SE" sz="2200" dirty="0" err="1" smtClean="0"/>
              <a:t>dà</a:t>
            </a:r>
            <a:r>
              <a:rPr lang="sv-SE" sz="2200" dirty="0" smtClean="0"/>
              <a:t> il </a:t>
            </a:r>
            <a:r>
              <a:rPr lang="sv-SE" sz="2200" dirty="0" err="1" smtClean="0"/>
              <a:t>valore</a:t>
            </a:r>
            <a:r>
              <a:rPr lang="sv-SE" sz="2200" dirty="0" smtClean="0"/>
              <a:t> di y </a:t>
            </a:r>
            <a:r>
              <a:rPr lang="sv-SE" sz="2200" dirty="0" err="1" smtClean="0"/>
              <a:t>quando</a:t>
            </a:r>
            <a:r>
              <a:rPr lang="sv-SE" sz="2200" dirty="0" smtClean="0"/>
              <a:t> x=0</a:t>
            </a:r>
            <a:endParaRPr lang="it-IT" sz="2200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85800" y="6013847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sv-SE" sz="2200" dirty="0" smtClean="0"/>
              <a:t>La </a:t>
            </a:r>
            <a:r>
              <a:rPr lang="sv-SE" sz="2200" dirty="0" err="1" smtClean="0"/>
              <a:t>pendenza</a:t>
            </a:r>
            <a:r>
              <a:rPr lang="sv-SE" sz="2200" dirty="0" smtClean="0"/>
              <a:t> </a:t>
            </a:r>
            <a:r>
              <a:rPr lang="sv-SE" sz="2200" dirty="0" err="1" smtClean="0"/>
              <a:t>indica</a:t>
            </a:r>
            <a:r>
              <a:rPr lang="sv-SE" sz="2200" dirty="0" smtClean="0"/>
              <a:t> la </a:t>
            </a:r>
            <a:r>
              <a:rPr lang="sv-SE" sz="2200" dirty="0" err="1" smtClean="0"/>
              <a:t>variazione</a:t>
            </a:r>
            <a:r>
              <a:rPr lang="sv-SE" sz="2200" dirty="0" smtClean="0"/>
              <a:t> media di y </a:t>
            </a:r>
            <a:r>
              <a:rPr lang="sv-SE" sz="2200" dirty="0" err="1" smtClean="0"/>
              <a:t>quando</a:t>
            </a:r>
            <a:r>
              <a:rPr lang="sv-SE" sz="2200" dirty="0" smtClean="0"/>
              <a:t> x varia di </a:t>
            </a:r>
            <a:r>
              <a:rPr lang="sv-SE" sz="2200" dirty="0" err="1" smtClean="0"/>
              <a:t>un’unità</a:t>
            </a:r>
            <a:endParaRPr lang="it-IT" sz="2200" dirty="0"/>
          </a:p>
        </p:txBody>
      </p:sp>
      <p:sp>
        <p:nvSpPr>
          <p:cNvPr id="20" name="Rounded Rectangle 19"/>
          <p:cNvSpPr/>
          <p:nvPr/>
        </p:nvSpPr>
        <p:spPr>
          <a:xfrm>
            <a:off x="2133600" y="2057400"/>
            <a:ext cx="228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590800" y="1931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sv-SE" sz="2200" dirty="0" err="1" smtClean="0">
                <a:solidFill>
                  <a:srgbClr val="FF0000"/>
                </a:solidFill>
              </a:rPr>
              <a:t>Errore</a:t>
            </a:r>
            <a:endParaRPr lang="it-IT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>
            <a:off x="1293170" y="4467255"/>
            <a:ext cx="1754831" cy="13239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81000" y="152400"/>
            <a:ext cx="439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Regressione lineare semplice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4570" y="4419600"/>
            <a:ext cx="2231" cy="1800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4570" y="6219855"/>
            <a:ext cx="213583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90832" y="6248400"/>
            <a:ext cx="10619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Fertilità</a:t>
            </a:r>
            <a:endParaRPr lang="it-IT" sz="22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16200000">
            <a:off x="127848" y="5099098"/>
            <a:ext cx="1089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Crescita</a:t>
            </a:r>
            <a:endParaRPr lang="it-IT" sz="2200" dirty="0"/>
          </a:p>
        </p:txBody>
      </p:sp>
      <p:sp>
        <p:nvSpPr>
          <p:cNvPr id="11" name="Oval 256"/>
          <p:cNvSpPr>
            <a:spLocks noChangeArrowheads="1"/>
          </p:cNvSpPr>
          <p:nvPr/>
        </p:nvSpPr>
        <p:spPr bwMode="auto">
          <a:xfrm>
            <a:off x="2588570" y="4848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Oval 257"/>
          <p:cNvSpPr>
            <a:spLocks noChangeArrowheads="1"/>
          </p:cNvSpPr>
          <p:nvPr/>
        </p:nvSpPr>
        <p:spPr bwMode="auto">
          <a:xfrm>
            <a:off x="2664770" y="5838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Oval 266"/>
          <p:cNvSpPr>
            <a:spLocks noChangeArrowheads="1"/>
          </p:cNvSpPr>
          <p:nvPr/>
        </p:nvSpPr>
        <p:spPr bwMode="auto">
          <a:xfrm>
            <a:off x="2359970" y="576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Oval 267"/>
          <p:cNvSpPr>
            <a:spLocks noChangeArrowheads="1"/>
          </p:cNvSpPr>
          <p:nvPr/>
        </p:nvSpPr>
        <p:spPr bwMode="auto">
          <a:xfrm>
            <a:off x="1978970" y="5610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Oval 268"/>
          <p:cNvSpPr>
            <a:spLocks noChangeArrowheads="1"/>
          </p:cNvSpPr>
          <p:nvPr/>
        </p:nvSpPr>
        <p:spPr bwMode="auto">
          <a:xfrm>
            <a:off x="2969570" y="5534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" name="Oval 273"/>
          <p:cNvSpPr>
            <a:spLocks noChangeArrowheads="1"/>
          </p:cNvSpPr>
          <p:nvPr/>
        </p:nvSpPr>
        <p:spPr bwMode="auto">
          <a:xfrm>
            <a:off x="2436170" y="5457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Oval 281"/>
          <p:cNvSpPr>
            <a:spLocks noChangeArrowheads="1"/>
          </p:cNvSpPr>
          <p:nvPr/>
        </p:nvSpPr>
        <p:spPr bwMode="auto">
          <a:xfrm>
            <a:off x="2893370" y="5229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Oval 601"/>
          <p:cNvSpPr>
            <a:spLocks noChangeArrowheads="1"/>
          </p:cNvSpPr>
          <p:nvPr/>
        </p:nvSpPr>
        <p:spPr bwMode="auto">
          <a:xfrm>
            <a:off x="1826570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Oval 604"/>
          <p:cNvSpPr>
            <a:spLocks noChangeArrowheads="1"/>
          </p:cNvSpPr>
          <p:nvPr/>
        </p:nvSpPr>
        <p:spPr bwMode="auto">
          <a:xfrm>
            <a:off x="2131370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Oval 605"/>
          <p:cNvSpPr>
            <a:spLocks noChangeArrowheads="1"/>
          </p:cNvSpPr>
          <p:nvPr/>
        </p:nvSpPr>
        <p:spPr bwMode="auto">
          <a:xfrm>
            <a:off x="1750370" y="4772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Oval 606"/>
          <p:cNvSpPr>
            <a:spLocks noChangeArrowheads="1"/>
          </p:cNvSpPr>
          <p:nvPr/>
        </p:nvSpPr>
        <p:spPr bwMode="auto">
          <a:xfrm>
            <a:off x="2512370" y="530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Oval 607"/>
          <p:cNvSpPr>
            <a:spLocks noChangeArrowheads="1"/>
          </p:cNvSpPr>
          <p:nvPr/>
        </p:nvSpPr>
        <p:spPr bwMode="auto">
          <a:xfrm>
            <a:off x="1826570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Oval 632"/>
          <p:cNvSpPr>
            <a:spLocks noChangeArrowheads="1"/>
          </p:cNvSpPr>
          <p:nvPr/>
        </p:nvSpPr>
        <p:spPr bwMode="auto">
          <a:xfrm>
            <a:off x="1750370" y="4772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Oval 633"/>
          <p:cNvSpPr>
            <a:spLocks noChangeArrowheads="1"/>
          </p:cNvSpPr>
          <p:nvPr/>
        </p:nvSpPr>
        <p:spPr bwMode="auto">
          <a:xfrm>
            <a:off x="1826570" y="4848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Oval 634"/>
          <p:cNvSpPr>
            <a:spLocks noChangeArrowheads="1"/>
          </p:cNvSpPr>
          <p:nvPr/>
        </p:nvSpPr>
        <p:spPr bwMode="auto">
          <a:xfrm>
            <a:off x="1826570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Oval 645"/>
          <p:cNvSpPr>
            <a:spLocks noChangeArrowheads="1"/>
          </p:cNvSpPr>
          <p:nvPr/>
        </p:nvSpPr>
        <p:spPr bwMode="auto">
          <a:xfrm>
            <a:off x="2359970" y="5076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Oval 649"/>
          <p:cNvSpPr>
            <a:spLocks noChangeArrowheads="1"/>
          </p:cNvSpPr>
          <p:nvPr/>
        </p:nvSpPr>
        <p:spPr bwMode="auto">
          <a:xfrm>
            <a:off x="2283770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Oval 651"/>
          <p:cNvSpPr>
            <a:spLocks noChangeArrowheads="1"/>
          </p:cNvSpPr>
          <p:nvPr/>
        </p:nvSpPr>
        <p:spPr bwMode="auto">
          <a:xfrm>
            <a:off x="2283770" y="5381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" name="Oval 652"/>
          <p:cNvSpPr>
            <a:spLocks noChangeArrowheads="1"/>
          </p:cNvSpPr>
          <p:nvPr/>
        </p:nvSpPr>
        <p:spPr bwMode="auto">
          <a:xfrm>
            <a:off x="2055170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" name="Oval 746"/>
          <p:cNvSpPr>
            <a:spLocks noChangeArrowheads="1"/>
          </p:cNvSpPr>
          <p:nvPr/>
        </p:nvSpPr>
        <p:spPr bwMode="auto">
          <a:xfrm>
            <a:off x="1445570" y="5153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" name="Oval 748"/>
          <p:cNvSpPr>
            <a:spLocks noChangeArrowheads="1"/>
          </p:cNvSpPr>
          <p:nvPr/>
        </p:nvSpPr>
        <p:spPr bwMode="auto">
          <a:xfrm>
            <a:off x="2664770" y="576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" name="Oval 749"/>
          <p:cNvSpPr>
            <a:spLocks noChangeArrowheads="1"/>
          </p:cNvSpPr>
          <p:nvPr/>
        </p:nvSpPr>
        <p:spPr bwMode="auto">
          <a:xfrm>
            <a:off x="2209801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" name="Oval 751"/>
          <p:cNvSpPr>
            <a:spLocks noChangeArrowheads="1"/>
          </p:cNvSpPr>
          <p:nvPr/>
        </p:nvSpPr>
        <p:spPr bwMode="auto">
          <a:xfrm>
            <a:off x="1521770" y="5229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9" name="Oval 752"/>
          <p:cNvSpPr>
            <a:spLocks noChangeArrowheads="1"/>
          </p:cNvSpPr>
          <p:nvPr/>
        </p:nvSpPr>
        <p:spPr bwMode="auto">
          <a:xfrm>
            <a:off x="1750370" y="5457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" name="Oval 753"/>
          <p:cNvSpPr>
            <a:spLocks noChangeArrowheads="1"/>
          </p:cNvSpPr>
          <p:nvPr/>
        </p:nvSpPr>
        <p:spPr bwMode="auto">
          <a:xfrm>
            <a:off x="1597970" y="5000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" name="Oval 754"/>
          <p:cNvSpPr>
            <a:spLocks noChangeArrowheads="1"/>
          </p:cNvSpPr>
          <p:nvPr/>
        </p:nvSpPr>
        <p:spPr bwMode="auto">
          <a:xfrm>
            <a:off x="1521770" y="4924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" name="Oval 755"/>
          <p:cNvSpPr>
            <a:spLocks noChangeArrowheads="1"/>
          </p:cNvSpPr>
          <p:nvPr/>
        </p:nvSpPr>
        <p:spPr bwMode="auto">
          <a:xfrm>
            <a:off x="1597970" y="4848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" name="Oval 756"/>
          <p:cNvSpPr>
            <a:spLocks noChangeArrowheads="1"/>
          </p:cNvSpPr>
          <p:nvPr/>
        </p:nvSpPr>
        <p:spPr bwMode="auto">
          <a:xfrm>
            <a:off x="1295401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4" name="Oval 757"/>
          <p:cNvSpPr>
            <a:spLocks noChangeArrowheads="1"/>
          </p:cNvSpPr>
          <p:nvPr/>
        </p:nvSpPr>
        <p:spPr bwMode="auto">
          <a:xfrm>
            <a:off x="1597970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" name="Oval 758"/>
          <p:cNvSpPr>
            <a:spLocks noChangeArrowheads="1"/>
          </p:cNvSpPr>
          <p:nvPr/>
        </p:nvSpPr>
        <p:spPr bwMode="auto">
          <a:xfrm>
            <a:off x="2359970" y="5838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" name="Oval 762"/>
          <p:cNvSpPr>
            <a:spLocks noChangeArrowheads="1"/>
          </p:cNvSpPr>
          <p:nvPr/>
        </p:nvSpPr>
        <p:spPr bwMode="auto">
          <a:xfrm>
            <a:off x="2055170" y="5457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7" name="Oval 764"/>
          <p:cNvSpPr>
            <a:spLocks noChangeArrowheads="1"/>
          </p:cNvSpPr>
          <p:nvPr/>
        </p:nvSpPr>
        <p:spPr bwMode="auto">
          <a:xfrm>
            <a:off x="2207570" y="530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9" name="Oval 767"/>
          <p:cNvSpPr>
            <a:spLocks noChangeArrowheads="1"/>
          </p:cNvSpPr>
          <p:nvPr/>
        </p:nvSpPr>
        <p:spPr bwMode="auto">
          <a:xfrm>
            <a:off x="1750370" y="5076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Oval 768"/>
          <p:cNvSpPr>
            <a:spLocks noChangeArrowheads="1"/>
          </p:cNvSpPr>
          <p:nvPr/>
        </p:nvSpPr>
        <p:spPr bwMode="auto">
          <a:xfrm>
            <a:off x="1902770" y="5305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Oval 769"/>
          <p:cNvSpPr>
            <a:spLocks noChangeArrowheads="1"/>
          </p:cNvSpPr>
          <p:nvPr/>
        </p:nvSpPr>
        <p:spPr bwMode="auto">
          <a:xfrm>
            <a:off x="1445570" y="49244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Oval 770"/>
          <p:cNvSpPr>
            <a:spLocks noChangeArrowheads="1"/>
          </p:cNvSpPr>
          <p:nvPr/>
        </p:nvSpPr>
        <p:spPr bwMode="auto">
          <a:xfrm>
            <a:off x="1445570" y="44672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Oval 771"/>
          <p:cNvSpPr>
            <a:spLocks noChangeArrowheads="1"/>
          </p:cNvSpPr>
          <p:nvPr/>
        </p:nvSpPr>
        <p:spPr bwMode="auto">
          <a:xfrm>
            <a:off x="1902770" y="4619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Oval 772"/>
          <p:cNvSpPr>
            <a:spLocks noChangeArrowheads="1"/>
          </p:cNvSpPr>
          <p:nvPr/>
        </p:nvSpPr>
        <p:spPr bwMode="auto">
          <a:xfrm>
            <a:off x="1597970" y="4695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Oval 773"/>
          <p:cNvSpPr>
            <a:spLocks noChangeArrowheads="1"/>
          </p:cNvSpPr>
          <p:nvPr/>
        </p:nvSpPr>
        <p:spPr bwMode="auto">
          <a:xfrm>
            <a:off x="1597970" y="5076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6" name="Oval 774"/>
          <p:cNvSpPr>
            <a:spLocks noChangeArrowheads="1"/>
          </p:cNvSpPr>
          <p:nvPr/>
        </p:nvSpPr>
        <p:spPr bwMode="auto">
          <a:xfrm>
            <a:off x="1369370" y="4772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" name="Oval 775"/>
          <p:cNvSpPr>
            <a:spLocks noChangeArrowheads="1"/>
          </p:cNvSpPr>
          <p:nvPr/>
        </p:nvSpPr>
        <p:spPr bwMode="auto">
          <a:xfrm>
            <a:off x="2664770" y="5762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Oval 776"/>
          <p:cNvSpPr>
            <a:spLocks noChangeArrowheads="1"/>
          </p:cNvSpPr>
          <p:nvPr/>
        </p:nvSpPr>
        <p:spPr bwMode="auto">
          <a:xfrm>
            <a:off x="2664770" y="53816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" name="Oval 808"/>
          <p:cNvSpPr>
            <a:spLocks noChangeArrowheads="1"/>
          </p:cNvSpPr>
          <p:nvPr/>
        </p:nvSpPr>
        <p:spPr bwMode="auto">
          <a:xfrm>
            <a:off x="2436170" y="55340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" name="Oval 809"/>
          <p:cNvSpPr>
            <a:spLocks noChangeArrowheads="1"/>
          </p:cNvSpPr>
          <p:nvPr/>
        </p:nvSpPr>
        <p:spPr bwMode="auto">
          <a:xfrm>
            <a:off x="2664770" y="545785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0" y="3810000"/>
            <a:ext cx="441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Pendenza NEGATIVA</a:t>
            </a:r>
            <a:endParaRPr lang="it-IT" sz="2200" dirty="0"/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0" y="990600"/>
            <a:ext cx="441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Pendenza POSITIVA</a:t>
            </a:r>
            <a:endParaRPr lang="it-IT" sz="2200" dirty="0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295397" y="1702713"/>
            <a:ext cx="16002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988367" y="1474113"/>
            <a:ext cx="2231" cy="1800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988367" y="3274368"/>
            <a:ext cx="213583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1600197" y="3302913"/>
            <a:ext cx="1061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Fertilità</a:t>
            </a:r>
            <a:endParaRPr lang="it-IT" sz="2200" dirty="0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 rot="16200000">
            <a:off x="51647" y="2153611"/>
            <a:ext cx="1089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Crescita</a:t>
            </a:r>
            <a:endParaRPr lang="it-IT" sz="2200" dirty="0"/>
          </a:p>
        </p:txBody>
      </p:sp>
      <p:sp>
        <p:nvSpPr>
          <p:cNvPr id="87" name="Oval 256"/>
          <p:cNvSpPr>
            <a:spLocks noChangeArrowheads="1"/>
          </p:cNvSpPr>
          <p:nvPr/>
        </p:nvSpPr>
        <p:spPr bwMode="auto">
          <a:xfrm>
            <a:off x="2512367" y="1902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" name="Oval 257"/>
          <p:cNvSpPr>
            <a:spLocks noChangeArrowheads="1"/>
          </p:cNvSpPr>
          <p:nvPr/>
        </p:nvSpPr>
        <p:spPr bwMode="auto">
          <a:xfrm>
            <a:off x="2588567" y="1931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9" name="Oval 266"/>
          <p:cNvSpPr>
            <a:spLocks noChangeArrowheads="1"/>
          </p:cNvSpPr>
          <p:nvPr/>
        </p:nvSpPr>
        <p:spPr bwMode="auto">
          <a:xfrm>
            <a:off x="2283767" y="1855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" name="Oval 267"/>
          <p:cNvSpPr>
            <a:spLocks noChangeArrowheads="1"/>
          </p:cNvSpPr>
          <p:nvPr/>
        </p:nvSpPr>
        <p:spPr bwMode="auto">
          <a:xfrm>
            <a:off x="1902767" y="2664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1" name="Oval 268"/>
          <p:cNvSpPr>
            <a:spLocks noChangeArrowheads="1"/>
          </p:cNvSpPr>
          <p:nvPr/>
        </p:nvSpPr>
        <p:spPr bwMode="auto">
          <a:xfrm>
            <a:off x="2893367" y="1626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2" name="Oval 273"/>
          <p:cNvSpPr>
            <a:spLocks noChangeArrowheads="1"/>
          </p:cNvSpPr>
          <p:nvPr/>
        </p:nvSpPr>
        <p:spPr bwMode="auto">
          <a:xfrm>
            <a:off x="2359967" y="155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3" name="Oval 281"/>
          <p:cNvSpPr>
            <a:spLocks noChangeArrowheads="1"/>
          </p:cNvSpPr>
          <p:nvPr/>
        </p:nvSpPr>
        <p:spPr bwMode="auto">
          <a:xfrm>
            <a:off x="2817167" y="2283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4" name="Oval 601"/>
          <p:cNvSpPr>
            <a:spLocks noChangeArrowheads="1"/>
          </p:cNvSpPr>
          <p:nvPr/>
        </p:nvSpPr>
        <p:spPr bwMode="auto">
          <a:xfrm>
            <a:off x="1750367" y="220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Oval 604"/>
          <p:cNvSpPr>
            <a:spLocks noChangeArrowheads="1"/>
          </p:cNvSpPr>
          <p:nvPr/>
        </p:nvSpPr>
        <p:spPr bwMode="auto">
          <a:xfrm>
            <a:off x="2055167" y="220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6" name="Oval 605"/>
          <p:cNvSpPr>
            <a:spLocks noChangeArrowheads="1"/>
          </p:cNvSpPr>
          <p:nvPr/>
        </p:nvSpPr>
        <p:spPr bwMode="auto">
          <a:xfrm>
            <a:off x="1674167" y="2617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7" name="Oval 606"/>
          <p:cNvSpPr>
            <a:spLocks noChangeArrowheads="1"/>
          </p:cNvSpPr>
          <p:nvPr/>
        </p:nvSpPr>
        <p:spPr bwMode="auto">
          <a:xfrm>
            <a:off x="2436167" y="23599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8" name="Oval 607"/>
          <p:cNvSpPr>
            <a:spLocks noChangeArrowheads="1"/>
          </p:cNvSpPr>
          <p:nvPr/>
        </p:nvSpPr>
        <p:spPr bwMode="auto">
          <a:xfrm>
            <a:off x="1750367" y="220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9" name="Oval 632"/>
          <p:cNvSpPr>
            <a:spLocks noChangeArrowheads="1"/>
          </p:cNvSpPr>
          <p:nvPr/>
        </p:nvSpPr>
        <p:spPr bwMode="auto">
          <a:xfrm>
            <a:off x="1674167" y="2617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0" name="Oval 633"/>
          <p:cNvSpPr>
            <a:spLocks noChangeArrowheads="1"/>
          </p:cNvSpPr>
          <p:nvPr/>
        </p:nvSpPr>
        <p:spPr bwMode="auto">
          <a:xfrm>
            <a:off x="1750367" y="1902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1" name="Oval 634"/>
          <p:cNvSpPr>
            <a:spLocks noChangeArrowheads="1"/>
          </p:cNvSpPr>
          <p:nvPr/>
        </p:nvSpPr>
        <p:spPr bwMode="auto">
          <a:xfrm>
            <a:off x="1750367" y="220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" name="Oval 645"/>
          <p:cNvSpPr>
            <a:spLocks noChangeArrowheads="1"/>
          </p:cNvSpPr>
          <p:nvPr/>
        </p:nvSpPr>
        <p:spPr bwMode="auto">
          <a:xfrm>
            <a:off x="2283767" y="2131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" name="Oval 649"/>
          <p:cNvSpPr>
            <a:spLocks noChangeArrowheads="1"/>
          </p:cNvSpPr>
          <p:nvPr/>
        </p:nvSpPr>
        <p:spPr bwMode="auto">
          <a:xfrm>
            <a:off x="2207567" y="220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" name="Oval 651"/>
          <p:cNvSpPr>
            <a:spLocks noChangeArrowheads="1"/>
          </p:cNvSpPr>
          <p:nvPr/>
        </p:nvSpPr>
        <p:spPr bwMode="auto">
          <a:xfrm>
            <a:off x="2207567" y="24361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Oval 652"/>
          <p:cNvSpPr>
            <a:spLocks noChangeArrowheads="1"/>
          </p:cNvSpPr>
          <p:nvPr/>
        </p:nvSpPr>
        <p:spPr bwMode="auto">
          <a:xfrm>
            <a:off x="1978967" y="1750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" name="Oval 746"/>
          <p:cNvSpPr>
            <a:spLocks noChangeArrowheads="1"/>
          </p:cNvSpPr>
          <p:nvPr/>
        </p:nvSpPr>
        <p:spPr bwMode="auto">
          <a:xfrm>
            <a:off x="1369367" y="220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" name="Oval 748"/>
          <p:cNvSpPr>
            <a:spLocks noChangeArrowheads="1"/>
          </p:cNvSpPr>
          <p:nvPr/>
        </p:nvSpPr>
        <p:spPr bwMode="auto">
          <a:xfrm>
            <a:off x="2588567" y="1855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" name="Oval 749"/>
          <p:cNvSpPr>
            <a:spLocks noChangeArrowheads="1"/>
          </p:cNvSpPr>
          <p:nvPr/>
        </p:nvSpPr>
        <p:spPr bwMode="auto">
          <a:xfrm>
            <a:off x="2133598" y="2159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Oval 751"/>
          <p:cNvSpPr>
            <a:spLocks noChangeArrowheads="1"/>
          </p:cNvSpPr>
          <p:nvPr/>
        </p:nvSpPr>
        <p:spPr bwMode="auto">
          <a:xfrm>
            <a:off x="1445567" y="2283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" name="Oval 752"/>
          <p:cNvSpPr>
            <a:spLocks noChangeArrowheads="1"/>
          </p:cNvSpPr>
          <p:nvPr/>
        </p:nvSpPr>
        <p:spPr bwMode="auto">
          <a:xfrm>
            <a:off x="1674167" y="2512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Oval 753"/>
          <p:cNvSpPr>
            <a:spLocks noChangeArrowheads="1"/>
          </p:cNvSpPr>
          <p:nvPr/>
        </p:nvSpPr>
        <p:spPr bwMode="auto">
          <a:xfrm>
            <a:off x="1521767" y="2845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" name="Oval 754"/>
          <p:cNvSpPr>
            <a:spLocks noChangeArrowheads="1"/>
          </p:cNvSpPr>
          <p:nvPr/>
        </p:nvSpPr>
        <p:spPr bwMode="auto">
          <a:xfrm>
            <a:off x="1445567" y="2769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" name="Oval 755"/>
          <p:cNvSpPr>
            <a:spLocks noChangeArrowheads="1"/>
          </p:cNvSpPr>
          <p:nvPr/>
        </p:nvSpPr>
        <p:spPr bwMode="auto">
          <a:xfrm>
            <a:off x="1521767" y="2693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" name="Oval 756"/>
          <p:cNvSpPr>
            <a:spLocks noChangeArrowheads="1"/>
          </p:cNvSpPr>
          <p:nvPr/>
        </p:nvSpPr>
        <p:spPr bwMode="auto">
          <a:xfrm>
            <a:off x="1219198" y="24170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5" name="Oval 757"/>
          <p:cNvSpPr>
            <a:spLocks noChangeArrowheads="1"/>
          </p:cNvSpPr>
          <p:nvPr/>
        </p:nvSpPr>
        <p:spPr bwMode="auto">
          <a:xfrm>
            <a:off x="1521767" y="2540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6" name="Oval 758"/>
          <p:cNvSpPr>
            <a:spLocks noChangeArrowheads="1"/>
          </p:cNvSpPr>
          <p:nvPr/>
        </p:nvSpPr>
        <p:spPr bwMode="auto">
          <a:xfrm>
            <a:off x="2283767" y="1931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7" name="Oval 762"/>
          <p:cNvSpPr>
            <a:spLocks noChangeArrowheads="1"/>
          </p:cNvSpPr>
          <p:nvPr/>
        </p:nvSpPr>
        <p:spPr bwMode="auto">
          <a:xfrm>
            <a:off x="1978967" y="2512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" name="Oval 764"/>
          <p:cNvSpPr>
            <a:spLocks noChangeArrowheads="1"/>
          </p:cNvSpPr>
          <p:nvPr/>
        </p:nvSpPr>
        <p:spPr bwMode="auto">
          <a:xfrm>
            <a:off x="2131367" y="23599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9" name="Oval 767"/>
          <p:cNvSpPr>
            <a:spLocks noChangeArrowheads="1"/>
          </p:cNvSpPr>
          <p:nvPr/>
        </p:nvSpPr>
        <p:spPr bwMode="auto">
          <a:xfrm>
            <a:off x="1674167" y="2921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0" name="Oval 768"/>
          <p:cNvSpPr>
            <a:spLocks noChangeArrowheads="1"/>
          </p:cNvSpPr>
          <p:nvPr/>
        </p:nvSpPr>
        <p:spPr bwMode="auto">
          <a:xfrm>
            <a:off x="1826567" y="23599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1" name="Oval 769"/>
          <p:cNvSpPr>
            <a:spLocks noChangeArrowheads="1"/>
          </p:cNvSpPr>
          <p:nvPr/>
        </p:nvSpPr>
        <p:spPr bwMode="auto">
          <a:xfrm>
            <a:off x="1369367" y="2769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" name="Oval 770"/>
          <p:cNvSpPr>
            <a:spLocks noChangeArrowheads="1"/>
          </p:cNvSpPr>
          <p:nvPr/>
        </p:nvSpPr>
        <p:spPr bwMode="auto">
          <a:xfrm>
            <a:off x="1369367" y="2312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" name="Oval 771"/>
          <p:cNvSpPr>
            <a:spLocks noChangeArrowheads="1"/>
          </p:cNvSpPr>
          <p:nvPr/>
        </p:nvSpPr>
        <p:spPr bwMode="auto">
          <a:xfrm>
            <a:off x="1826567" y="16741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4" name="Oval 772"/>
          <p:cNvSpPr>
            <a:spLocks noChangeArrowheads="1"/>
          </p:cNvSpPr>
          <p:nvPr/>
        </p:nvSpPr>
        <p:spPr bwMode="auto">
          <a:xfrm>
            <a:off x="1521767" y="2540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5" name="Oval 773"/>
          <p:cNvSpPr>
            <a:spLocks noChangeArrowheads="1"/>
          </p:cNvSpPr>
          <p:nvPr/>
        </p:nvSpPr>
        <p:spPr bwMode="auto">
          <a:xfrm>
            <a:off x="1521767" y="2921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6" name="Oval 774"/>
          <p:cNvSpPr>
            <a:spLocks noChangeArrowheads="1"/>
          </p:cNvSpPr>
          <p:nvPr/>
        </p:nvSpPr>
        <p:spPr bwMode="auto">
          <a:xfrm>
            <a:off x="1293167" y="2617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7" name="Oval 775"/>
          <p:cNvSpPr>
            <a:spLocks noChangeArrowheads="1"/>
          </p:cNvSpPr>
          <p:nvPr/>
        </p:nvSpPr>
        <p:spPr bwMode="auto">
          <a:xfrm>
            <a:off x="2588567" y="1855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8" name="Oval 776"/>
          <p:cNvSpPr>
            <a:spLocks noChangeArrowheads="1"/>
          </p:cNvSpPr>
          <p:nvPr/>
        </p:nvSpPr>
        <p:spPr bwMode="auto">
          <a:xfrm>
            <a:off x="2588567" y="24361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9" name="Oval 808"/>
          <p:cNvSpPr>
            <a:spLocks noChangeArrowheads="1"/>
          </p:cNvSpPr>
          <p:nvPr/>
        </p:nvSpPr>
        <p:spPr bwMode="auto">
          <a:xfrm>
            <a:off x="2359967" y="1626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0" name="Oval 809"/>
          <p:cNvSpPr>
            <a:spLocks noChangeArrowheads="1"/>
          </p:cNvSpPr>
          <p:nvPr/>
        </p:nvSpPr>
        <p:spPr bwMode="auto">
          <a:xfrm>
            <a:off x="2588567" y="155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5869631" y="2238345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636569" y="1447800"/>
            <a:ext cx="2231" cy="1800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636569" y="3248055"/>
            <a:ext cx="213583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6162831" y="3276600"/>
            <a:ext cx="10619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200" dirty="0" smtClean="0"/>
              <a:t>Fertilità</a:t>
            </a:r>
            <a:endParaRPr lang="it-IT" sz="2200" dirty="0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 rot="16200000">
            <a:off x="4699847" y="2127298"/>
            <a:ext cx="1089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Crescita</a:t>
            </a:r>
            <a:endParaRPr lang="it-IT" sz="2200" dirty="0"/>
          </a:p>
        </p:txBody>
      </p:sp>
      <p:sp>
        <p:nvSpPr>
          <p:cNvPr id="136" name="Oval 256"/>
          <p:cNvSpPr>
            <a:spLocks noChangeArrowheads="1"/>
          </p:cNvSpPr>
          <p:nvPr/>
        </p:nvSpPr>
        <p:spPr bwMode="auto">
          <a:xfrm>
            <a:off x="708660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7" name="Oval 257"/>
          <p:cNvSpPr>
            <a:spLocks noChangeArrowheads="1"/>
          </p:cNvSpPr>
          <p:nvPr/>
        </p:nvSpPr>
        <p:spPr bwMode="auto">
          <a:xfrm>
            <a:off x="71628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8" name="Oval 266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9" name="Oval 267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0" name="Oval 268"/>
          <p:cNvSpPr>
            <a:spLocks noChangeArrowheads="1"/>
          </p:cNvSpPr>
          <p:nvPr/>
        </p:nvSpPr>
        <p:spPr bwMode="auto">
          <a:xfrm>
            <a:off x="746760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1" name="Oval 273"/>
          <p:cNvSpPr>
            <a:spLocks noChangeArrowheads="1"/>
          </p:cNvSpPr>
          <p:nvPr/>
        </p:nvSpPr>
        <p:spPr bwMode="auto">
          <a:xfrm>
            <a:off x="6934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2" name="Oval 281"/>
          <p:cNvSpPr>
            <a:spLocks noChangeArrowheads="1"/>
          </p:cNvSpPr>
          <p:nvPr/>
        </p:nvSpPr>
        <p:spPr bwMode="auto">
          <a:xfrm>
            <a:off x="73914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" name="Oval 601"/>
          <p:cNvSpPr>
            <a:spLocks noChangeArrowheads="1"/>
          </p:cNvSpPr>
          <p:nvPr/>
        </p:nvSpPr>
        <p:spPr bwMode="auto">
          <a:xfrm>
            <a:off x="63246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4" name="Oval 604"/>
          <p:cNvSpPr>
            <a:spLocks noChangeArrowheads="1"/>
          </p:cNvSpPr>
          <p:nvPr/>
        </p:nvSpPr>
        <p:spPr bwMode="auto">
          <a:xfrm>
            <a:off x="66294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5" name="Oval 605"/>
          <p:cNvSpPr>
            <a:spLocks noChangeArrowheads="1"/>
          </p:cNvSpPr>
          <p:nvPr/>
        </p:nvSpPr>
        <p:spPr bwMode="auto">
          <a:xfrm>
            <a:off x="6248400" y="25431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6" name="Oval 606"/>
          <p:cNvSpPr>
            <a:spLocks noChangeArrowheads="1"/>
          </p:cNvSpPr>
          <p:nvPr/>
        </p:nvSpPr>
        <p:spPr bwMode="auto">
          <a:xfrm>
            <a:off x="70104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7" name="Oval 607"/>
          <p:cNvSpPr>
            <a:spLocks noChangeArrowheads="1"/>
          </p:cNvSpPr>
          <p:nvPr/>
        </p:nvSpPr>
        <p:spPr bwMode="auto">
          <a:xfrm>
            <a:off x="63246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8" name="Oval 632"/>
          <p:cNvSpPr>
            <a:spLocks noChangeArrowheads="1"/>
          </p:cNvSpPr>
          <p:nvPr/>
        </p:nvSpPr>
        <p:spPr bwMode="auto">
          <a:xfrm>
            <a:off x="6248400" y="25431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9" name="Oval 633"/>
          <p:cNvSpPr>
            <a:spLocks noChangeArrowheads="1"/>
          </p:cNvSpPr>
          <p:nvPr/>
        </p:nvSpPr>
        <p:spPr bwMode="auto">
          <a:xfrm>
            <a:off x="6324600" y="26193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0" name="Oval 634"/>
          <p:cNvSpPr>
            <a:spLocks noChangeArrowheads="1"/>
          </p:cNvSpPr>
          <p:nvPr/>
        </p:nvSpPr>
        <p:spPr bwMode="auto">
          <a:xfrm>
            <a:off x="63246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1" name="Oval 645"/>
          <p:cNvSpPr>
            <a:spLocks noChangeArrowheads="1"/>
          </p:cNvSpPr>
          <p:nvPr/>
        </p:nvSpPr>
        <p:spPr bwMode="auto">
          <a:xfrm>
            <a:off x="6858000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2" name="Oval 649"/>
          <p:cNvSpPr>
            <a:spLocks noChangeArrowheads="1"/>
          </p:cNvSpPr>
          <p:nvPr/>
        </p:nvSpPr>
        <p:spPr bwMode="auto">
          <a:xfrm>
            <a:off x="67818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" name="Oval 651"/>
          <p:cNvSpPr>
            <a:spLocks noChangeArrowheads="1"/>
          </p:cNvSpPr>
          <p:nvPr/>
        </p:nvSpPr>
        <p:spPr bwMode="auto">
          <a:xfrm>
            <a:off x="6781800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" name="Oval 652"/>
          <p:cNvSpPr>
            <a:spLocks noChangeArrowheads="1"/>
          </p:cNvSpPr>
          <p:nvPr/>
        </p:nvSpPr>
        <p:spPr bwMode="auto">
          <a:xfrm>
            <a:off x="6553200" y="24669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5" name="Oval 746"/>
          <p:cNvSpPr>
            <a:spLocks noChangeArrowheads="1"/>
          </p:cNvSpPr>
          <p:nvPr/>
        </p:nvSpPr>
        <p:spPr bwMode="auto">
          <a:xfrm>
            <a:off x="59436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6" name="Oval 748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7" name="Oval 749"/>
          <p:cNvSpPr>
            <a:spLocks noChangeArrowheads="1"/>
          </p:cNvSpPr>
          <p:nvPr/>
        </p:nvSpPr>
        <p:spPr bwMode="auto">
          <a:xfrm>
            <a:off x="6707831" y="19335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8" name="Oval 751"/>
          <p:cNvSpPr>
            <a:spLocks noChangeArrowheads="1"/>
          </p:cNvSpPr>
          <p:nvPr/>
        </p:nvSpPr>
        <p:spPr bwMode="auto">
          <a:xfrm>
            <a:off x="60198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9" name="Oval 752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0" name="Oval 753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1" name="Oval 754"/>
          <p:cNvSpPr>
            <a:spLocks noChangeArrowheads="1"/>
          </p:cNvSpPr>
          <p:nvPr/>
        </p:nvSpPr>
        <p:spPr bwMode="auto">
          <a:xfrm>
            <a:off x="60198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2" name="Oval 755"/>
          <p:cNvSpPr>
            <a:spLocks noChangeArrowheads="1"/>
          </p:cNvSpPr>
          <p:nvPr/>
        </p:nvSpPr>
        <p:spPr bwMode="auto">
          <a:xfrm>
            <a:off x="6096000" y="26193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3" name="Oval 756"/>
          <p:cNvSpPr>
            <a:spLocks noChangeArrowheads="1"/>
          </p:cNvSpPr>
          <p:nvPr/>
        </p:nvSpPr>
        <p:spPr bwMode="auto">
          <a:xfrm>
            <a:off x="6479231" y="16287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" name="Oval 757"/>
          <p:cNvSpPr>
            <a:spLocks noChangeArrowheads="1"/>
          </p:cNvSpPr>
          <p:nvPr/>
        </p:nvSpPr>
        <p:spPr bwMode="auto">
          <a:xfrm>
            <a:off x="6096000" y="24669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5" name="Oval 758"/>
          <p:cNvSpPr>
            <a:spLocks noChangeArrowheads="1"/>
          </p:cNvSpPr>
          <p:nvPr/>
        </p:nvSpPr>
        <p:spPr bwMode="auto">
          <a:xfrm>
            <a:off x="68580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6" name="Oval 762"/>
          <p:cNvSpPr>
            <a:spLocks noChangeArrowheads="1"/>
          </p:cNvSpPr>
          <p:nvPr/>
        </p:nvSpPr>
        <p:spPr bwMode="auto">
          <a:xfrm>
            <a:off x="6553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7" name="Oval 764"/>
          <p:cNvSpPr>
            <a:spLocks noChangeArrowheads="1"/>
          </p:cNvSpPr>
          <p:nvPr/>
        </p:nvSpPr>
        <p:spPr bwMode="auto">
          <a:xfrm>
            <a:off x="67056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8" name="Oval 767"/>
          <p:cNvSpPr>
            <a:spLocks noChangeArrowheads="1"/>
          </p:cNvSpPr>
          <p:nvPr/>
        </p:nvSpPr>
        <p:spPr bwMode="auto">
          <a:xfrm>
            <a:off x="6248400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9" name="Oval 768"/>
          <p:cNvSpPr>
            <a:spLocks noChangeArrowheads="1"/>
          </p:cNvSpPr>
          <p:nvPr/>
        </p:nvSpPr>
        <p:spPr bwMode="auto">
          <a:xfrm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0" name="Oval 769"/>
          <p:cNvSpPr>
            <a:spLocks noChangeArrowheads="1"/>
          </p:cNvSpPr>
          <p:nvPr/>
        </p:nvSpPr>
        <p:spPr bwMode="auto">
          <a:xfrm>
            <a:off x="59436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1" name="Oval 770"/>
          <p:cNvSpPr>
            <a:spLocks noChangeArrowheads="1"/>
          </p:cNvSpPr>
          <p:nvPr/>
        </p:nvSpPr>
        <p:spPr bwMode="auto">
          <a:xfrm>
            <a:off x="5943600" y="22383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2" name="Oval 771"/>
          <p:cNvSpPr>
            <a:spLocks noChangeArrowheads="1"/>
          </p:cNvSpPr>
          <p:nvPr/>
        </p:nvSpPr>
        <p:spPr bwMode="auto">
          <a:xfrm>
            <a:off x="6400800" y="23907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3" name="Oval 772"/>
          <p:cNvSpPr>
            <a:spLocks noChangeArrowheads="1"/>
          </p:cNvSpPr>
          <p:nvPr/>
        </p:nvSpPr>
        <p:spPr bwMode="auto">
          <a:xfrm>
            <a:off x="6096000" y="24669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" name="Oval 773"/>
          <p:cNvSpPr>
            <a:spLocks noChangeArrowheads="1"/>
          </p:cNvSpPr>
          <p:nvPr/>
        </p:nvSpPr>
        <p:spPr bwMode="auto">
          <a:xfrm>
            <a:off x="6096000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5" name="Oval 774"/>
          <p:cNvSpPr>
            <a:spLocks noChangeArrowheads="1"/>
          </p:cNvSpPr>
          <p:nvPr/>
        </p:nvSpPr>
        <p:spPr bwMode="auto">
          <a:xfrm>
            <a:off x="5867400" y="25431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6" name="Oval 775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7" name="Oval 776"/>
          <p:cNvSpPr>
            <a:spLocks noChangeArrowheads="1"/>
          </p:cNvSpPr>
          <p:nvPr/>
        </p:nvSpPr>
        <p:spPr bwMode="auto">
          <a:xfrm>
            <a:off x="7162800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8" name="Oval 808"/>
          <p:cNvSpPr>
            <a:spLocks noChangeArrowheads="1"/>
          </p:cNvSpPr>
          <p:nvPr/>
        </p:nvSpPr>
        <p:spPr bwMode="auto">
          <a:xfrm>
            <a:off x="693420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9" name="Oval 809"/>
          <p:cNvSpPr>
            <a:spLocks noChangeArrowheads="1"/>
          </p:cNvSpPr>
          <p:nvPr/>
        </p:nvSpPr>
        <p:spPr bwMode="auto">
          <a:xfrm>
            <a:off x="71628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5562600" y="1016913"/>
            <a:ext cx="228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Pendenza NULLA</a:t>
            </a:r>
            <a:endParaRPr lang="it-IT" sz="2200" dirty="0"/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5636569" y="4445913"/>
            <a:ext cx="2231" cy="1800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636569" y="6246168"/>
            <a:ext cx="213583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6162831" y="6274713"/>
            <a:ext cx="10619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Fertilità</a:t>
            </a:r>
            <a:endParaRPr lang="it-IT" sz="2200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 rot="16200000">
            <a:off x="4699847" y="5125411"/>
            <a:ext cx="1089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Crescita</a:t>
            </a:r>
            <a:endParaRPr lang="it-IT" sz="2200" dirty="0"/>
          </a:p>
        </p:txBody>
      </p:sp>
      <p:sp>
        <p:nvSpPr>
          <p:cNvPr id="189" name="Oval 256"/>
          <p:cNvSpPr>
            <a:spLocks noChangeArrowheads="1"/>
          </p:cNvSpPr>
          <p:nvPr/>
        </p:nvSpPr>
        <p:spPr bwMode="auto">
          <a:xfrm>
            <a:off x="7086600" y="4903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0" name="Oval 257"/>
          <p:cNvSpPr>
            <a:spLocks noChangeArrowheads="1"/>
          </p:cNvSpPr>
          <p:nvPr/>
        </p:nvSpPr>
        <p:spPr bwMode="auto">
          <a:xfrm>
            <a:off x="7391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1" name="Oval 266"/>
          <p:cNvSpPr>
            <a:spLocks noChangeArrowheads="1"/>
          </p:cNvSpPr>
          <p:nvPr/>
        </p:nvSpPr>
        <p:spPr bwMode="auto">
          <a:xfrm>
            <a:off x="72390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2" name="Oval 267"/>
          <p:cNvSpPr>
            <a:spLocks noChangeArrowheads="1"/>
          </p:cNvSpPr>
          <p:nvPr/>
        </p:nvSpPr>
        <p:spPr bwMode="auto">
          <a:xfrm>
            <a:off x="61722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3" name="Oval 268"/>
          <p:cNvSpPr>
            <a:spLocks noChangeArrowheads="1"/>
          </p:cNvSpPr>
          <p:nvPr/>
        </p:nvSpPr>
        <p:spPr bwMode="auto">
          <a:xfrm>
            <a:off x="7467600" y="5588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4" name="Oval 273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5" name="Oval 281"/>
          <p:cNvSpPr>
            <a:spLocks noChangeArrowheads="1"/>
          </p:cNvSpPr>
          <p:nvPr/>
        </p:nvSpPr>
        <p:spPr bwMode="auto">
          <a:xfrm>
            <a:off x="7391400" y="5284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6" name="Oval 601"/>
          <p:cNvSpPr>
            <a:spLocks noChangeArrowheads="1"/>
          </p:cNvSpPr>
          <p:nvPr/>
        </p:nvSpPr>
        <p:spPr bwMode="auto">
          <a:xfrm>
            <a:off x="6324600" y="5207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7" name="Oval 604"/>
          <p:cNvSpPr>
            <a:spLocks noChangeArrowheads="1"/>
          </p:cNvSpPr>
          <p:nvPr/>
        </p:nvSpPr>
        <p:spPr bwMode="auto">
          <a:xfrm>
            <a:off x="6629400" y="5207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8" name="Oval 605"/>
          <p:cNvSpPr>
            <a:spLocks noChangeArrowheads="1"/>
          </p:cNvSpPr>
          <p:nvPr/>
        </p:nvSpPr>
        <p:spPr bwMode="auto">
          <a:xfrm>
            <a:off x="6248400" y="52364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9" name="Oval 606"/>
          <p:cNvSpPr>
            <a:spLocks noChangeArrowheads="1"/>
          </p:cNvSpPr>
          <p:nvPr/>
        </p:nvSpPr>
        <p:spPr bwMode="auto">
          <a:xfrm>
            <a:off x="7010400" y="536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0" name="Oval 607"/>
          <p:cNvSpPr>
            <a:spLocks noChangeArrowheads="1"/>
          </p:cNvSpPr>
          <p:nvPr/>
        </p:nvSpPr>
        <p:spPr bwMode="auto">
          <a:xfrm>
            <a:off x="6324600" y="5207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1" name="Oval 632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2" name="Oval 633"/>
          <p:cNvSpPr>
            <a:spLocks noChangeArrowheads="1"/>
          </p:cNvSpPr>
          <p:nvPr/>
        </p:nvSpPr>
        <p:spPr bwMode="auto">
          <a:xfrm>
            <a:off x="72390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3" name="Oval 634"/>
          <p:cNvSpPr>
            <a:spLocks noChangeArrowheads="1"/>
          </p:cNvSpPr>
          <p:nvPr/>
        </p:nvSpPr>
        <p:spPr bwMode="auto">
          <a:xfrm>
            <a:off x="6324600" y="5207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" name="Oval 645"/>
          <p:cNvSpPr>
            <a:spLocks noChangeArrowheads="1"/>
          </p:cNvSpPr>
          <p:nvPr/>
        </p:nvSpPr>
        <p:spPr bwMode="auto">
          <a:xfrm>
            <a:off x="6858000" y="5131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" name="Oval 649"/>
          <p:cNvSpPr>
            <a:spLocks noChangeArrowheads="1"/>
          </p:cNvSpPr>
          <p:nvPr/>
        </p:nvSpPr>
        <p:spPr bwMode="auto">
          <a:xfrm>
            <a:off x="6781800" y="5207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" name="Oval 651"/>
          <p:cNvSpPr>
            <a:spLocks noChangeArrowheads="1"/>
          </p:cNvSpPr>
          <p:nvPr/>
        </p:nvSpPr>
        <p:spPr bwMode="auto">
          <a:xfrm>
            <a:off x="67056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" name="Oval 652"/>
          <p:cNvSpPr>
            <a:spLocks noChangeArrowheads="1"/>
          </p:cNvSpPr>
          <p:nvPr/>
        </p:nvSpPr>
        <p:spPr bwMode="auto">
          <a:xfrm>
            <a:off x="6553200" y="521014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" name="Oval 746"/>
          <p:cNvSpPr>
            <a:spLocks noChangeArrowheads="1"/>
          </p:cNvSpPr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9" name="Oval 748"/>
          <p:cNvSpPr>
            <a:spLocks noChangeArrowheads="1"/>
          </p:cNvSpPr>
          <p:nvPr/>
        </p:nvSpPr>
        <p:spPr bwMode="auto">
          <a:xfrm>
            <a:off x="73152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0" name="Oval 749"/>
          <p:cNvSpPr>
            <a:spLocks noChangeArrowheads="1"/>
          </p:cNvSpPr>
          <p:nvPr/>
        </p:nvSpPr>
        <p:spPr bwMode="auto">
          <a:xfrm>
            <a:off x="6707831" y="51602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1" name="Oval 751"/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2" name="Oval 752"/>
          <p:cNvSpPr>
            <a:spLocks noChangeArrowheads="1"/>
          </p:cNvSpPr>
          <p:nvPr/>
        </p:nvSpPr>
        <p:spPr bwMode="auto">
          <a:xfrm>
            <a:off x="6248400" y="5512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3" name="Oval 753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4" name="Oval 754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" name="Oval 755"/>
          <p:cNvSpPr>
            <a:spLocks noChangeArrowheads="1"/>
          </p:cNvSpPr>
          <p:nvPr/>
        </p:nvSpPr>
        <p:spPr bwMode="auto">
          <a:xfrm>
            <a:off x="6096000" y="53126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6" name="Oval 756"/>
          <p:cNvSpPr>
            <a:spLocks noChangeArrowheads="1"/>
          </p:cNvSpPr>
          <p:nvPr/>
        </p:nvSpPr>
        <p:spPr bwMode="auto">
          <a:xfrm>
            <a:off x="6479231" y="48554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7" name="Oval 757"/>
          <p:cNvSpPr>
            <a:spLocks noChangeArrowheads="1"/>
          </p:cNvSpPr>
          <p:nvPr/>
        </p:nvSpPr>
        <p:spPr bwMode="auto">
          <a:xfrm>
            <a:off x="6096000" y="56936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8" name="Oval 758"/>
          <p:cNvSpPr>
            <a:spLocks noChangeArrowheads="1"/>
          </p:cNvSpPr>
          <p:nvPr/>
        </p:nvSpPr>
        <p:spPr bwMode="auto">
          <a:xfrm>
            <a:off x="74676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9" name="Oval 762"/>
          <p:cNvSpPr>
            <a:spLocks noChangeArrowheads="1"/>
          </p:cNvSpPr>
          <p:nvPr/>
        </p:nvSpPr>
        <p:spPr bwMode="auto">
          <a:xfrm>
            <a:off x="65532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0" name="Oval 764"/>
          <p:cNvSpPr>
            <a:spLocks noChangeArrowheads="1"/>
          </p:cNvSpPr>
          <p:nvPr/>
        </p:nvSpPr>
        <p:spPr bwMode="auto">
          <a:xfrm>
            <a:off x="6705600" y="536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1" name="Oval 767"/>
          <p:cNvSpPr>
            <a:spLocks noChangeArrowheads="1"/>
          </p:cNvSpPr>
          <p:nvPr/>
        </p:nvSpPr>
        <p:spPr bwMode="auto">
          <a:xfrm>
            <a:off x="6248400" y="5131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2" name="Oval 768"/>
          <p:cNvSpPr>
            <a:spLocks noChangeArrowheads="1"/>
          </p:cNvSpPr>
          <p:nvPr/>
        </p:nvSpPr>
        <p:spPr bwMode="auto">
          <a:xfrm>
            <a:off x="6400800" y="536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3" name="Oval 769"/>
          <p:cNvSpPr>
            <a:spLocks noChangeArrowheads="1"/>
          </p:cNvSpPr>
          <p:nvPr/>
        </p:nvSpPr>
        <p:spPr bwMode="auto">
          <a:xfrm>
            <a:off x="59436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4" name="Oval 770"/>
          <p:cNvSpPr>
            <a:spLocks noChangeArrowheads="1"/>
          </p:cNvSpPr>
          <p:nvPr/>
        </p:nvSpPr>
        <p:spPr bwMode="auto">
          <a:xfrm>
            <a:off x="5943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" name="Oval 771"/>
          <p:cNvSpPr>
            <a:spLocks noChangeArrowheads="1"/>
          </p:cNvSpPr>
          <p:nvPr/>
        </p:nvSpPr>
        <p:spPr bwMode="auto">
          <a:xfrm>
            <a:off x="70866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6" name="Oval 772"/>
          <p:cNvSpPr>
            <a:spLocks noChangeArrowheads="1"/>
          </p:cNvSpPr>
          <p:nvPr/>
        </p:nvSpPr>
        <p:spPr bwMode="auto">
          <a:xfrm>
            <a:off x="6096000" y="56936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7" name="Oval 773"/>
          <p:cNvSpPr>
            <a:spLocks noChangeArrowheads="1"/>
          </p:cNvSpPr>
          <p:nvPr/>
        </p:nvSpPr>
        <p:spPr bwMode="auto">
          <a:xfrm>
            <a:off x="6096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8" name="Oval 774"/>
          <p:cNvSpPr>
            <a:spLocks noChangeArrowheads="1"/>
          </p:cNvSpPr>
          <p:nvPr/>
        </p:nvSpPr>
        <p:spPr bwMode="auto">
          <a:xfrm>
            <a:off x="63246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9" name="Oval 775"/>
          <p:cNvSpPr>
            <a:spLocks noChangeArrowheads="1"/>
          </p:cNvSpPr>
          <p:nvPr/>
        </p:nvSpPr>
        <p:spPr bwMode="auto">
          <a:xfrm>
            <a:off x="75438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0" name="Oval 776"/>
          <p:cNvSpPr>
            <a:spLocks noChangeArrowheads="1"/>
          </p:cNvSpPr>
          <p:nvPr/>
        </p:nvSpPr>
        <p:spPr bwMode="auto">
          <a:xfrm>
            <a:off x="7162800" y="5436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1" name="Oval 808"/>
          <p:cNvSpPr>
            <a:spLocks noChangeArrowheads="1"/>
          </p:cNvSpPr>
          <p:nvPr/>
        </p:nvSpPr>
        <p:spPr bwMode="auto"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2" name="Oval 809"/>
          <p:cNvSpPr>
            <a:spLocks noChangeArrowheads="1"/>
          </p:cNvSpPr>
          <p:nvPr/>
        </p:nvSpPr>
        <p:spPr bwMode="auto">
          <a:xfrm>
            <a:off x="7162800" y="5512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4724400" y="3886200"/>
            <a:ext cx="4267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>
                <a:solidFill>
                  <a:srgbClr val="FF0000"/>
                </a:solidFill>
              </a:rPr>
              <a:t>NON USARE REGRESSIONE LINEARE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234" name="Freeform 233"/>
          <p:cNvSpPr/>
          <p:nvPr/>
        </p:nvSpPr>
        <p:spPr>
          <a:xfrm>
            <a:off x="5971032" y="5064252"/>
            <a:ext cx="1636776" cy="650748"/>
          </a:xfrm>
          <a:custGeom>
            <a:avLst/>
            <a:gdLst>
              <a:gd name="connsiteX0" fmla="*/ 0 w 1636776"/>
              <a:gd name="connsiteY0" fmla="*/ 1098804 h 1107948"/>
              <a:gd name="connsiteX1" fmla="*/ 768096 w 1636776"/>
              <a:gd name="connsiteY1" fmla="*/ 1524 h 1107948"/>
              <a:gd name="connsiteX2" fmla="*/ 1636776 w 1636776"/>
              <a:gd name="connsiteY2" fmla="*/ 1107948 h 110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776" h="1107948">
                <a:moveTo>
                  <a:pt x="0" y="1098804"/>
                </a:moveTo>
                <a:cubicBezTo>
                  <a:pt x="247650" y="549402"/>
                  <a:pt x="495300" y="0"/>
                  <a:pt x="768096" y="1524"/>
                </a:cubicBezTo>
                <a:cubicBezTo>
                  <a:pt x="1040892" y="3048"/>
                  <a:pt x="1338834" y="555498"/>
                  <a:pt x="1636776" y="110794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5" name="Rectangle 234"/>
          <p:cNvSpPr/>
          <p:nvPr/>
        </p:nvSpPr>
        <p:spPr>
          <a:xfrm>
            <a:off x="4800600" y="3810000"/>
            <a:ext cx="41910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6" name="Rectangle 235"/>
          <p:cNvSpPr/>
          <p:nvPr/>
        </p:nvSpPr>
        <p:spPr>
          <a:xfrm>
            <a:off x="3276600" y="1524000"/>
            <a:ext cx="42671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sz="3800" b="1" dirty="0" smtClean="0">
                <a:solidFill>
                  <a:srgbClr val="00B050"/>
                </a:solidFill>
              </a:rPr>
              <a:t>+</a:t>
            </a:r>
            <a:endParaRPr lang="en-US" sz="3800" b="1" dirty="0">
              <a:solidFill>
                <a:srgbClr val="00B050"/>
              </a:solidFill>
            </a:endParaRPr>
          </a:p>
        </p:txBody>
      </p:sp>
      <p:cxnSp>
        <p:nvCxnSpPr>
          <p:cNvPr id="237" name="Straight Connector 236"/>
          <p:cNvCxnSpPr/>
          <p:nvPr/>
        </p:nvCxnSpPr>
        <p:spPr>
          <a:xfrm>
            <a:off x="2971800" y="46482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09800" y="3017223"/>
            <a:ext cx="4605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3200" dirty="0" smtClean="0"/>
              <a:t>Correlazione e regressione</a:t>
            </a:r>
            <a:endParaRPr lang="it-IT" sz="32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81000" y="152400"/>
            <a:ext cx="439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Regressione lineare semplice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523997" y="1905000"/>
            <a:ext cx="2590803" cy="1855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216967" y="1752600"/>
            <a:ext cx="2233" cy="25123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6967" y="4264968"/>
            <a:ext cx="3507433" cy="22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514600" y="4267200"/>
            <a:ext cx="1061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Fertilità</a:t>
            </a:r>
            <a:endParaRPr lang="it-IT" sz="2200" dirty="0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 rot="16200000">
            <a:off x="280248" y="2767754"/>
            <a:ext cx="1089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Crescita</a:t>
            </a:r>
            <a:endParaRPr lang="it-IT" sz="2200" dirty="0"/>
          </a:p>
        </p:txBody>
      </p:sp>
      <p:sp>
        <p:nvSpPr>
          <p:cNvPr id="91" name="Oval 268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2" name="Oval 273"/>
          <p:cNvSpPr>
            <a:spLocks noChangeArrowheads="1"/>
          </p:cNvSpPr>
          <p:nvPr/>
        </p:nvSpPr>
        <p:spPr bwMode="auto">
          <a:xfrm>
            <a:off x="2514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3" name="Oval 281"/>
          <p:cNvSpPr>
            <a:spLocks noChangeArrowheads="1"/>
          </p:cNvSpPr>
          <p:nvPr/>
        </p:nvSpPr>
        <p:spPr bwMode="auto">
          <a:xfrm>
            <a:off x="3045767" y="3274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4" name="Oval 601"/>
          <p:cNvSpPr>
            <a:spLocks noChangeArrowheads="1"/>
          </p:cNvSpPr>
          <p:nvPr/>
        </p:nvSpPr>
        <p:spPr bwMode="auto">
          <a:xfrm>
            <a:off x="1978967" y="31981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8" name="Oval 607"/>
          <p:cNvSpPr>
            <a:spLocks noChangeArrowheads="1"/>
          </p:cNvSpPr>
          <p:nvPr/>
        </p:nvSpPr>
        <p:spPr bwMode="auto">
          <a:xfrm>
            <a:off x="1978967" y="31981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0" name="Oval 633"/>
          <p:cNvSpPr>
            <a:spLocks noChangeArrowheads="1"/>
          </p:cNvSpPr>
          <p:nvPr/>
        </p:nvSpPr>
        <p:spPr bwMode="auto">
          <a:xfrm>
            <a:off x="1978967" y="2893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1" name="Oval 634"/>
          <p:cNvSpPr>
            <a:spLocks noChangeArrowheads="1"/>
          </p:cNvSpPr>
          <p:nvPr/>
        </p:nvSpPr>
        <p:spPr bwMode="auto">
          <a:xfrm>
            <a:off x="22098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" name="Oval 746"/>
          <p:cNvSpPr>
            <a:spLocks noChangeArrowheads="1"/>
          </p:cNvSpPr>
          <p:nvPr/>
        </p:nvSpPr>
        <p:spPr bwMode="auto">
          <a:xfrm>
            <a:off x="3581400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Oval 753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" name="Oval 756"/>
          <p:cNvSpPr>
            <a:spLocks noChangeArrowheads="1"/>
          </p:cNvSpPr>
          <p:nvPr/>
        </p:nvSpPr>
        <p:spPr bwMode="auto">
          <a:xfrm>
            <a:off x="1447798" y="340765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9" name="Oval 767"/>
          <p:cNvSpPr>
            <a:spLocks noChangeArrowheads="1"/>
          </p:cNvSpPr>
          <p:nvPr/>
        </p:nvSpPr>
        <p:spPr bwMode="auto">
          <a:xfrm>
            <a:off x="35814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5" name="Oval 773"/>
          <p:cNvSpPr>
            <a:spLocks noChangeArrowheads="1"/>
          </p:cNvSpPr>
          <p:nvPr/>
        </p:nvSpPr>
        <p:spPr bwMode="auto">
          <a:xfrm>
            <a:off x="1750367" y="3912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6" name="Oval 774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0" name="Oval 809"/>
          <p:cNvSpPr>
            <a:spLocks noChangeArrowheads="1"/>
          </p:cNvSpPr>
          <p:nvPr/>
        </p:nvSpPr>
        <p:spPr bwMode="auto">
          <a:xfrm>
            <a:off x="41148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241" name="Straight Connector 240"/>
          <p:cNvCxnSpPr/>
          <p:nvPr/>
        </p:nvCxnSpPr>
        <p:spPr>
          <a:xfrm>
            <a:off x="2556600" y="2503441"/>
            <a:ext cx="11159" cy="46835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078600" y="2667000"/>
            <a:ext cx="11159" cy="62075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Oval 809"/>
          <p:cNvSpPr>
            <a:spLocks noChangeArrowheads="1"/>
          </p:cNvSpPr>
          <p:nvPr/>
        </p:nvSpPr>
        <p:spPr bwMode="auto">
          <a:xfrm>
            <a:off x="60960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6553200" y="2133600"/>
            <a:ext cx="5334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8" name="Rectangle 4"/>
          <p:cNvSpPr>
            <a:spLocks noChangeArrowheads="1"/>
          </p:cNvSpPr>
          <p:nvPr/>
        </p:nvSpPr>
        <p:spPr bwMode="auto">
          <a:xfrm>
            <a:off x="1295400" y="48768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a e b sono stimati in modo da ridurre al minimo la somma dei quadrati degli scarti </a:t>
            </a:r>
            <a:endParaRPr lang="it-IT" sz="2200" dirty="0"/>
          </a:p>
        </p:txBody>
      </p:sp>
      <p:sp>
        <p:nvSpPr>
          <p:cNvPr id="249" name="Rectangle 248"/>
          <p:cNvSpPr/>
          <p:nvPr/>
        </p:nvSpPr>
        <p:spPr>
          <a:xfrm>
            <a:off x="3048000" y="2819400"/>
            <a:ext cx="1033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smtClean="0">
                <a:solidFill>
                  <a:srgbClr val="0070C0"/>
                </a:solidFill>
              </a:rPr>
              <a:t>Residui</a:t>
            </a:r>
            <a:endParaRPr lang="sv-SE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6019800" y="1447800"/>
          <a:ext cx="747713" cy="427037"/>
        </p:xfrm>
        <a:graphic>
          <a:graphicData uri="http://schemas.openxmlformats.org/presentationml/2006/ole">
            <p:oleObj spid="_x0000_s34817" name="Ekvation" r:id="rId3" imgW="355320" imgH="203040" progId="Equation.3">
              <p:embed/>
            </p:oleObj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114801" y="1408507"/>
          <a:ext cx="381000" cy="553996"/>
        </p:xfrm>
        <a:graphic>
          <a:graphicData uri="http://schemas.openxmlformats.org/presentationml/2006/ole">
            <p:oleObj spid="_x0000_s34818" name="Ekvation" r:id="rId4" imgW="139680" imgH="20304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95600" y="3352800"/>
          <a:ext cx="382587" cy="452900"/>
        </p:xfrm>
        <a:graphic>
          <a:graphicData uri="http://schemas.openxmlformats.org/presentationml/2006/ole">
            <p:oleObj spid="_x0000_s34819" name="Ekvation" r:id="rId5" imgW="139680" imgH="16488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05000" y="5867400"/>
          <a:ext cx="1520825" cy="587375"/>
        </p:xfrm>
        <a:graphic>
          <a:graphicData uri="http://schemas.openxmlformats.org/presentationml/2006/ole">
            <p:oleObj spid="_x0000_s34820" name="Ekvation" r:id="rId6" imgW="723600" imgH="279360" progId="Equation.3">
              <p:embed/>
            </p:oleObj>
          </a:graphicData>
        </a:graphic>
      </p:graphicFrame>
      <p:sp>
        <p:nvSpPr>
          <p:cNvPr id="250" name="Right Arrow 249"/>
          <p:cNvSpPr/>
          <p:nvPr/>
        </p:nvSpPr>
        <p:spPr>
          <a:xfrm>
            <a:off x="3505200" y="6096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1" name="Rectangle 4"/>
          <p:cNvSpPr>
            <a:spLocks noChangeArrowheads="1"/>
          </p:cNvSpPr>
          <p:nvPr/>
        </p:nvSpPr>
        <p:spPr bwMode="auto">
          <a:xfrm>
            <a:off x="4485920" y="5969913"/>
            <a:ext cx="11528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MINIMA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28600" y="226547"/>
            <a:ext cx="7058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regressione: stimare i  2 parametri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4400" y="990600"/>
            <a:ext cx="79248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library(animation)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###########################################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##Slope changing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# save the animation in HTML pages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ani.options</a:t>
            </a:r>
            <a:r>
              <a:rPr lang="en-US" sz="1600" dirty="0" smtClean="0"/>
              <a:t>(</a:t>
            </a:r>
            <a:r>
              <a:rPr lang="en-US" sz="1600" dirty="0" err="1" smtClean="0"/>
              <a:t>ani.height</a:t>
            </a:r>
            <a:r>
              <a:rPr lang="en-US" sz="1600" dirty="0" smtClean="0"/>
              <a:t> = 450, </a:t>
            </a:r>
            <a:r>
              <a:rPr lang="en-US" sz="1600" dirty="0" err="1" smtClean="0"/>
              <a:t>ani.width</a:t>
            </a:r>
            <a:r>
              <a:rPr lang="en-US" sz="1600" dirty="0" smtClean="0"/>
              <a:t> = 600, </a:t>
            </a:r>
            <a:r>
              <a:rPr lang="en-US" sz="1600" dirty="0" err="1" smtClean="0"/>
              <a:t>outdir</a:t>
            </a:r>
            <a:r>
              <a:rPr lang="en-US" sz="1600" dirty="0" smtClean="0"/>
              <a:t> = </a:t>
            </a:r>
            <a:r>
              <a:rPr lang="en-US" sz="1600" dirty="0" err="1" smtClean="0"/>
              <a:t>getwd</a:t>
            </a:r>
            <a:r>
              <a:rPr lang="en-US" sz="1600" dirty="0" smtClean="0"/>
              <a:t>(),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    title = "Demonstration of Least Squares",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    description = "We want to find an estimate for the slope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    in 50 candidate slopes, so we just compute the </a:t>
            </a:r>
            <a:r>
              <a:rPr lang="en-US" sz="1600" dirty="0" err="1" smtClean="0"/>
              <a:t>RSS</a:t>
            </a:r>
            <a:r>
              <a:rPr lang="en-US" sz="1600" dirty="0" smtClean="0"/>
              <a:t> one by one. ")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ani.start</a:t>
            </a:r>
            <a:r>
              <a:rPr lang="en-US" sz="1600" dirty="0" smtClean="0"/>
              <a:t>()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par(mar = c(4, 4, 0.5, 0.1), </a:t>
            </a:r>
            <a:r>
              <a:rPr lang="en-US" sz="1600" dirty="0" err="1" smtClean="0"/>
              <a:t>mgp</a:t>
            </a:r>
            <a:r>
              <a:rPr lang="en-US" sz="1600" dirty="0" smtClean="0"/>
              <a:t> = c(2, 0.5, 0), </a:t>
            </a:r>
            <a:r>
              <a:rPr lang="en-US" sz="1600" dirty="0" err="1" smtClean="0"/>
              <a:t>tcl</a:t>
            </a:r>
            <a:r>
              <a:rPr lang="en-US" sz="1600" dirty="0" smtClean="0"/>
              <a:t> = -0.3)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least.squares</a:t>
            </a:r>
            <a:r>
              <a:rPr lang="en-US" sz="1600" dirty="0" smtClean="0"/>
              <a:t>()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ani.stop</a:t>
            </a:r>
            <a:r>
              <a:rPr lang="en-US" sz="1600" dirty="0" smtClean="0"/>
              <a:t>()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############################################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# Intercept changing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# save the animation in HTML pages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ani.options</a:t>
            </a:r>
            <a:r>
              <a:rPr lang="en-US" sz="1600" dirty="0" smtClean="0"/>
              <a:t>(</a:t>
            </a:r>
            <a:r>
              <a:rPr lang="en-US" sz="1600" dirty="0" err="1" smtClean="0"/>
              <a:t>ani.height</a:t>
            </a:r>
            <a:r>
              <a:rPr lang="en-US" sz="1600" dirty="0" smtClean="0"/>
              <a:t> = 450, </a:t>
            </a:r>
            <a:r>
              <a:rPr lang="en-US" sz="1600" dirty="0" err="1" smtClean="0"/>
              <a:t>ani.width</a:t>
            </a:r>
            <a:r>
              <a:rPr lang="en-US" sz="1600" dirty="0" smtClean="0"/>
              <a:t> = 600, </a:t>
            </a:r>
            <a:r>
              <a:rPr lang="en-US" sz="1600" dirty="0" err="1" smtClean="0"/>
              <a:t>outdir</a:t>
            </a:r>
            <a:r>
              <a:rPr lang="en-US" sz="1600" dirty="0" smtClean="0"/>
              <a:t> = </a:t>
            </a:r>
            <a:r>
              <a:rPr lang="en-US" sz="1600" dirty="0" err="1" smtClean="0"/>
              <a:t>getwd</a:t>
            </a:r>
            <a:r>
              <a:rPr lang="en-US" sz="1600" dirty="0" smtClean="0"/>
              <a:t>(),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    title = "Demonstration of Least Squares",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    description = "We want to find an estimate for the slope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    in 50 candidate slopes, so we just compute the </a:t>
            </a:r>
            <a:r>
              <a:rPr lang="en-US" sz="1600" dirty="0" err="1" smtClean="0"/>
              <a:t>RSS</a:t>
            </a:r>
            <a:r>
              <a:rPr lang="en-US" sz="1600" dirty="0" smtClean="0"/>
              <a:t> one by one. ")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ani.start</a:t>
            </a:r>
            <a:r>
              <a:rPr lang="en-US" sz="1600" dirty="0" smtClean="0"/>
              <a:t>()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par(mar = c(4, 4, 0.5, 0.1), </a:t>
            </a:r>
            <a:r>
              <a:rPr lang="en-US" sz="1600" dirty="0" err="1" smtClean="0"/>
              <a:t>mgp</a:t>
            </a:r>
            <a:r>
              <a:rPr lang="en-US" sz="1600" dirty="0" smtClean="0"/>
              <a:t> = c(2, 0.5, 0), </a:t>
            </a:r>
            <a:r>
              <a:rPr lang="en-US" sz="1600" dirty="0" err="1" smtClean="0"/>
              <a:t>tcl</a:t>
            </a:r>
            <a:r>
              <a:rPr lang="en-US" sz="1600" dirty="0" smtClean="0"/>
              <a:t> = -0.3)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least.squares</a:t>
            </a:r>
            <a:r>
              <a:rPr lang="en-US" sz="1600" dirty="0" smtClean="0"/>
              <a:t>(</a:t>
            </a:r>
            <a:r>
              <a:rPr lang="en-US" sz="1600" dirty="0" err="1" smtClean="0"/>
              <a:t>ani.type</a:t>
            </a:r>
            <a:r>
              <a:rPr lang="en-US" sz="1600" dirty="0" smtClean="0"/>
              <a:t> = "</a:t>
            </a:r>
            <a:r>
              <a:rPr lang="en-US" sz="1600" dirty="0" err="1" smtClean="0"/>
              <a:t>i</a:t>
            </a:r>
            <a:r>
              <a:rPr lang="en-US" sz="1600" dirty="0" smtClean="0"/>
              <a:t>")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/>
              <a:t>ani.stop</a:t>
            </a:r>
            <a:r>
              <a:rPr lang="en-US" sz="1600" dirty="0" smtClean="0"/>
              <a:t>()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058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regressione: stimare i  2 parametri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000" y="1154668"/>
            <a:ext cx="8001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PENDENZA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2400" dirty="0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y= </a:t>
            </a:r>
            <a:r>
              <a:rPr lang="it-IT" sz="2800" b="1" dirty="0" smtClean="0">
                <a:solidFill>
                  <a:srgbClr val="FF0000"/>
                </a:solidFill>
              </a:rPr>
              <a:t>a</a:t>
            </a:r>
            <a:r>
              <a:rPr lang="it-IT" sz="2800" dirty="0" smtClean="0"/>
              <a:t> + </a:t>
            </a:r>
            <a:r>
              <a:rPr lang="it-IT" sz="2800" b="1" dirty="0" smtClean="0">
                <a:solidFill>
                  <a:srgbClr val="00B050"/>
                </a:solidFill>
              </a:rPr>
              <a:t>b</a:t>
            </a:r>
            <a:r>
              <a:rPr lang="it-IT" sz="2800" dirty="0" smtClean="0"/>
              <a:t>x</a:t>
            </a:r>
            <a:endParaRPr lang="it-IT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0" y="2129135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34000" y="4415135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34000" y="2586335"/>
            <a:ext cx="2667000" cy="990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638800" y="44913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x</a:t>
            </a:r>
            <a:endParaRPr lang="it-IT" sz="2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 rot="16200000">
            <a:off x="4383732" y="2850802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y</a:t>
            </a:r>
            <a:endParaRPr lang="it-IT" sz="2400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410200" y="357693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dirty="0" smtClean="0"/>
              <a:t>Pendenza (b)=</a:t>
            </a:r>
            <a:r>
              <a:rPr lang="el-GR" sz="2400" dirty="0" smtClean="0"/>
              <a:t>Δ</a:t>
            </a:r>
            <a:r>
              <a:rPr lang="sv-SE" sz="2400" dirty="0" smtClean="0"/>
              <a:t>y</a:t>
            </a:r>
            <a:r>
              <a:rPr lang="it-IT" sz="2400" dirty="0" smtClean="0"/>
              <a:t>/</a:t>
            </a:r>
            <a:r>
              <a:rPr lang="el-GR" sz="2400" dirty="0" smtClean="0"/>
              <a:t>Δ</a:t>
            </a:r>
            <a:r>
              <a:rPr lang="sv-SE" sz="2400" dirty="0" smtClean="0"/>
              <a:t>x</a:t>
            </a:r>
            <a:endParaRPr lang="it-IT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57200" y="3151188"/>
          <a:ext cx="3200400" cy="1012825"/>
        </p:xfrm>
        <a:graphic>
          <a:graphicData uri="http://schemas.openxmlformats.org/presentationml/2006/ole">
            <p:oleObj spid="_x0000_s29698" name="Ekvation" r:id="rId3" imgW="1523880" imgH="482400" progId="Equation.3">
              <p:embed/>
            </p:oleObj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371600" y="19812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058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regressione: stimare i  2 parametri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000" y="1154668"/>
            <a:ext cx="8001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INTERCETTA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2400" dirty="0" smtClean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y= </a:t>
            </a:r>
            <a:r>
              <a:rPr lang="it-IT" sz="2800" b="1" dirty="0" smtClean="0">
                <a:solidFill>
                  <a:srgbClr val="FF0000"/>
                </a:solidFill>
              </a:rPr>
              <a:t>a</a:t>
            </a:r>
            <a:r>
              <a:rPr lang="it-IT" sz="2800" dirty="0" smtClean="0"/>
              <a:t> + </a:t>
            </a:r>
            <a:r>
              <a:rPr lang="it-IT" sz="2800" b="1" dirty="0" smtClean="0">
                <a:solidFill>
                  <a:srgbClr val="00B050"/>
                </a:solidFill>
              </a:rPr>
              <a:t>b</a:t>
            </a:r>
            <a:r>
              <a:rPr lang="it-IT" sz="2800" dirty="0" smtClean="0"/>
              <a:t>x</a:t>
            </a:r>
            <a:endParaRPr lang="it-IT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1" y="2129135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81601" y="4415135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81601" y="2586335"/>
            <a:ext cx="2667000" cy="990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486401" y="44913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x</a:t>
            </a:r>
            <a:endParaRPr lang="it-IT" sz="24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 rot="16200000">
            <a:off x="4231333" y="2850802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y</a:t>
            </a:r>
            <a:endParaRPr lang="it-IT" sz="24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791201" y="35769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Intercetta (a)</a:t>
            </a:r>
            <a:endParaRPr lang="it-IT" sz="2400" dirty="0"/>
          </a:p>
        </p:txBody>
      </p:sp>
      <p:sp>
        <p:nvSpPr>
          <p:cNvPr id="28" name="Oval 27"/>
          <p:cNvSpPr/>
          <p:nvPr/>
        </p:nvSpPr>
        <p:spPr>
          <a:xfrm>
            <a:off x="5137201" y="353013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914400" y="35814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sv-SE" sz="2200" dirty="0" err="1" smtClean="0"/>
              <a:t>Sono</a:t>
            </a:r>
            <a:r>
              <a:rPr lang="sv-SE" sz="2200" dirty="0" smtClean="0"/>
              <a:t> le </a:t>
            </a:r>
            <a:r>
              <a:rPr lang="sv-SE" sz="2200" dirty="0" err="1" smtClean="0"/>
              <a:t>medie</a:t>
            </a:r>
            <a:r>
              <a:rPr lang="sv-SE" sz="2200" dirty="0" smtClean="0"/>
              <a:t> di X e Y </a:t>
            </a:r>
            <a:r>
              <a:rPr lang="sv-SE" sz="2200" dirty="0" err="1" smtClean="0"/>
              <a:t>rispettivamente</a:t>
            </a:r>
            <a:endParaRPr lang="it-IT" sz="22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57200" y="2819400"/>
          <a:ext cx="1573213" cy="427037"/>
        </p:xfrm>
        <a:graphic>
          <a:graphicData uri="http://schemas.openxmlformats.org/presentationml/2006/ole">
            <p:oleObj spid="_x0000_s30722" name="Ekvation" r:id="rId3" imgW="749160" imgH="203040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7200" y="3581400"/>
          <a:ext cx="292100" cy="800100"/>
        </p:xfrm>
        <a:graphic>
          <a:graphicData uri="http://schemas.openxmlformats.org/presentationml/2006/ole">
            <p:oleObj spid="_x0000_s30723" name="Ekvation" r:id="rId4" imgW="139680" imgH="380880" progId="Equation.3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5257801" y="3653135"/>
            <a:ext cx="512759" cy="210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38200" y="1981200"/>
            <a:ext cx="304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6477000" y="3048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096000" y="2514600"/>
          <a:ext cx="795338" cy="427038"/>
        </p:xfrm>
        <a:graphic>
          <a:graphicData uri="http://schemas.openxmlformats.org/presentationml/2006/ole">
            <p:oleObj spid="_x0000_s30724" name="Ekvation" r:id="rId5" imgW="380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881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regressione: errore standard delle stime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24000" y="19050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y= </a:t>
            </a:r>
            <a:r>
              <a:rPr lang="it-IT" sz="2800" b="1" dirty="0" smtClean="0">
                <a:solidFill>
                  <a:srgbClr val="FF0000"/>
                </a:solidFill>
              </a:rPr>
              <a:t>a</a:t>
            </a:r>
            <a:r>
              <a:rPr lang="it-IT" sz="2800" dirty="0" smtClean="0"/>
              <a:t> + </a:t>
            </a:r>
            <a:r>
              <a:rPr lang="it-IT" sz="2800" b="1" dirty="0" smtClean="0">
                <a:solidFill>
                  <a:srgbClr val="00B050"/>
                </a:solidFill>
              </a:rPr>
              <a:t>b</a:t>
            </a:r>
            <a:r>
              <a:rPr lang="it-IT" sz="2800" dirty="0" smtClean="0"/>
              <a:t>x</a:t>
            </a:r>
            <a:endParaRPr lang="it-IT" sz="28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210175" y="2693313"/>
          <a:ext cx="2932113" cy="1014413"/>
        </p:xfrm>
        <a:graphic>
          <a:graphicData uri="http://schemas.openxmlformats.org/presentationml/2006/ole">
            <p:oleObj spid="_x0000_s31746" name="Ekvation" r:id="rId3" imgW="1396800" imgH="482400" progId="Equation.3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1523997" y="2693313"/>
            <a:ext cx="2590803" cy="1855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6967" y="2540913"/>
            <a:ext cx="2233" cy="25123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6967" y="5053281"/>
            <a:ext cx="3507433" cy="22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892332" y="5055513"/>
            <a:ext cx="3064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 rot="16200000">
            <a:off x="668592" y="3556067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24" name="Oval 268"/>
          <p:cNvSpPr>
            <a:spLocks noChangeArrowheads="1"/>
          </p:cNvSpPr>
          <p:nvPr/>
        </p:nvSpPr>
        <p:spPr bwMode="auto">
          <a:xfrm>
            <a:off x="3429000" y="3607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Oval 273"/>
          <p:cNvSpPr>
            <a:spLocks noChangeArrowheads="1"/>
          </p:cNvSpPr>
          <p:nvPr/>
        </p:nvSpPr>
        <p:spPr bwMode="auto">
          <a:xfrm>
            <a:off x="2514600" y="3226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Oval 281"/>
          <p:cNvSpPr>
            <a:spLocks noChangeArrowheads="1"/>
          </p:cNvSpPr>
          <p:nvPr/>
        </p:nvSpPr>
        <p:spPr bwMode="auto">
          <a:xfrm>
            <a:off x="3045767" y="40626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Oval 601"/>
          <p:cNvSpPr>
            <a:spLocks noChangeArrowheads="1"/>
          </p:cNvSpPr>
          <p:nvPr/>
        </p:nvSpPr>
        <p:spPr bwMode="auto">
          <a:xfrm>
            <a:off x="1978967" y="39864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Oval 607"/>
          <p:cNvSpPr>
            <a:spLocks noChangeArrowheads="1"/>
          </p:cNvSpPr>
          <p:nvPr/>
        </p:nvSpPr>
        <p:spPr bwMode="auto">
          <a:xfrm>
            <a:off x="1978967" y="39864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Oval 633"/>
          <p:cNvSpPr>
            <a:spLocks noChangeArrowheads="1"/>
          </p:cNvSpPr>
          <p:nvPr/>
        </p:nvSpPr>
        <p:spPr bwMode="auto">
          <a:xfrm>
            <a:off x="1978967" y="36816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Oval 634"/>
          <p:cNvSpPr>
            <a:spLocks noChangeArrowheads="1"/>
          </p:cNvSpPr>
          <p:nvPr/>
        </p:nvSpPr>
        <p:spPr bwMode="auto">
          <a:xfrm>
            <a:off x="2209800" y="4369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Oval 746"/>
          <p:cNvSpPr>
            <a:spLocks noChangeArrowheads="1"/>
          </p:cNvSpPr>
          <p:nvPr/>
        </p:nvSpPr>
        <p:spPr bwMode="auto">
          <a:xfrm>
            <a:off x="3581400" y="2693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" name="Oval 753"/>
          <p:cNvSpPr>
            <a:spLocks noChangeArrowheads="1"/>
          </p:cNvSpPr>
          <p:nvPr/>
        </p:nvSpPr>
        <p:spPr bwMode="auto">
          <a:xfrm>
            <a:off x="2514600" y="4064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Oval 756"/>
          <p:cNvSpPr>
            <a:spLocks noChangeArrowheads="1"/>
          </p:cNvSpPr>
          <p:nvPr/>
        </p:nvSpPr>
        <p:spPr bwMode="auto">
          <a:xfrm>
            <a:off x="1447798" y="419597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Oval 767"/>
          <p:cNvSpPr>
            <a:spLocks noChangeArrowheads="1"/>
          </p:cNvSpPr>
          <p:nvPr/>
        </p:nvSpPr>
        <p:spPr bwMode="auto">
          <a:xfrm>
            <a:off x="3581400" y="3226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" name="Oval 773"/>
          <p:cNvSpPr>
            <a:spLocks noChangeArrowheads="1"/>
          </p:cNvSpPr>
          <p:nvPr/>
        </p:nvSpPr>
        <p:spPr bwMode="auto">
          <a:xfrm>
            <a:off x="1750367" y="470082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" name="Oval 774"/>
          <p:cNvSpPr>
            <a:spLocks noChangeArrowheads="1"/>
          </p:cNvSpPr>
          <p:nvPr/>
        </p:nvSpPr>
        <p:spPr bwMode="auto">
          <a:xfrm>
            <a:off x="3200400" y="2845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" name="Oval 809"/>
          <p:cNvSpPr>
            <a:spLocks noChangeArrowheads="1"/>
          </p:cNvSpPr>
          <p:nvPr/>
        </p:nvSpPr>
        <p:spPr bwMode="auto">
          <a:xfrm>
            <a:off x="4114800" y="3302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43" name="Straight Connector 42"/>
          <p:cNvCxnSpPr/>
          <p:nvPr/>
        </p:nvCxnSpPr>
        <p:spPr>
          <a:xfrm>
            <a:off x="2556600" y="3291754"/>
            <a:ext cx="11159" cy="46835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78600" y="3455313"/>
            <a:ext cx="11159" cy="62075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048000" y="3607713"/>
            <a:ext cx="1033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smtClean="0">
                <a:solidFill>
                  <a:srgbClr val="0070C0"/>
                </a:solidFill>
              </a:rPr>
              <a:t>Residui</a:t>
            </a:r>
            <a:endParaRPr lang="sv-SE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114800" y="2159913"/>
          <a:ext cx="381000" cy="619125"/>
        </p:xfrm>
        <a:graphic>
          <a:graphicData uri="http://schemas.openxmlformats.org/presentationml/2006/ole">
            <p:oleObj spid="_x0000_s31748" name="Ekvation" r:id="rId4" imgW="139680" imgH="20304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895600" y="4141113"/>
          <a:ext cx="381000" cy="503238"/>
        </p:xfrm>
        <a:graphic>
          <a:graphicData uri="http://schemas.openxmlformats.org/presentationml/2006/ole">
            <p:oleObj spid="_x0000_s31749" name="Ekvation" r:id="rId5" imgW="139680" imgH="164880" progId="Equation.3">
              <p:embed/>
            </p:oleObj>
          </a:graphicData>
        </a:graphic>
      </p:graphicFrame>
      <p:sp>
        <p:nvSpPr>
          <p:cNvPr id="46" name="Down Arrow 45"/>
          <p:cNvSpPr/>
          <p:nvPr/>
        </p:nvSpPr>
        <p:spPr>
          <a:xfrm>
            <a:off x="6172200" y="3760113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5181600" y="4596825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≈Deviazione standard dei residui!</a:t>
            </a:r>
            <a:endParaRPr lang="it-IT" sz="2400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57200" y="1099066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Misuro l’incertezza nella stima del modello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it-IT" sz="2800" dirty="0" smtClean="0"/>
              <a:t>Quanta variabilità spiega il modello? R</a:t>
            </a:r>
            <a:r>
              <a:rPr lang="it-IT" sz="2800" baseline="30000" dirty="0" smtClean="0"/>
              <a:t>2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22313" y="4572000"/>
          <a:ext cx="2452687" cy="533400"/>
        </p:xfrm>
        <a:graphic>
          <a:graphicData uri="http://schemas.openxmlformats.org/presentationml/2006/ole">
            <p:oleObj spid="_x0000_s32770" name="Ekvation" r:id="rId3" imgW="1168200" imgH="253800" progId="Equation.3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5638796" y="1550313"/>
            <a:ext cx="2590803" cy="1855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31766" y="1397913"/>
            <a:ext cx="2233" cy="25123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766" y="3910281"/>
            <a:ext cx="3278834" cy="22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07131" y="3912513"/>
            <a:ext cx="3064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 rot="16200000">
            <a:off x="4783391" y="2413067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24" name="Oval 268"/>
          <p:cNvSpPr>
            <a:spLocks noChangeArrowheads="1"/>
          </p:cNvSpPr>
          <p:nvPr/>
        </p:nvSpPr>
        <p:spPr bwMode="auto">
          <a:xfrm>
            <a:off x="7543799" y="2464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Oval 273"/>
          <p:cNvSpPr>
            <a:spLocks noChangeArrowheads="1"/>
          </p:cNvSpPr>
          <p:nvPr/>
        </p:nvSpPr>
        <p:spPr bwMode="auto">
          <a:xfrm>
            <a:off x="6629399" y="2083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Oval 281"/>
          <p:cNvSpPr>
            <a:spLocks noChangeArrowheads="1"/>
          </p:cNvSpPr>
          <p:nvPr/>
        </p:nvSpPr>
        <p:spPr bwMode="auto">
          <a:xfrm>
            <a:off x="7160566" y="2845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Oval 601"/>
          <p:cNvSpPr>
            <a:spLocks noChangeArrowheads="1"/>
          </p:cNvSpPr>
          <p:nvPr/>
        </p:nvSpPr>
        <p:spPr bwMode="auto">
          <a:xfrm>
            <a:off x="6093766" y="28434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Oval 607"/>
          <p:cNvSpPr>
            <a:spLocks noChangeArrowheads="1"/>
          </p:cNvSpPr>
          <p:nvPr/>
        </p:nvSpPr>
        <p:spPr bwMode="auto">
          <a:xfrm>
            <a:off x="6093766" y="28434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Oval 633"/>
          <p:cNvSpPr>
            <a:spLocks noChangeArrowheads="1"/>
          </p:cNvSpPr>
          <p:nvPr/>
        </p:nvSpPr>
        <p:spPr bwMode="auto">
          <a:xfrm>
            <a:off x="6093766" y="25386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Oval 634"/>
          <p:cNvSpPr>
            <a:spLocks noChangeArrowheads="1"/>
          </p:cNvSpPr>
          <p:nvPr/>
        </p:nvSpPr>
        <p:spPr bwMode="auto">
          <a:xfrm>
            <a:off x="6324599" y="3226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Oval 746"/>
          <p:cNvSpPr>
            <a:spLocks noChangeArrowheads="1"/>
          </p:cNvSpPr>
          <p:nvPr/>
        </p:nvSpPr>
        <p:spPr bwMode="auto">
          <a:xfrm>
            <a:off x="7696199" y="155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" name="Oval 753"/>
          <p:cNvSpPr>
            <a:spLocks noChangeArrowheads="1"/>
          </p:cNvSpPr>
          <p:nvPr/>
        </p:nvSpPr>
        <p:spPr bwMode="auto">
          <a:xfrm>
            <a:off x="6629399" y="2921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Oval 756"/>
          <p:cNvSpPr>
            <a:spLocks noChangeArrowheads="1"/>
          </p:cNvSpPr>
          <p:nvPr/>
        </p:nvSpPr>
        <p:spPr bwMode="auto">
          <a:xfrm>
            <a:off x="5638800" y="3074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Oval 767"/>
          <p:cNvSpPr>
            <a:spLocks noChangeArrowheads="1"/>
          </p:cNvSpPr>
          <p:nvPr/>
        </p:nvSpPr>
        <p:spPr bwMode="auto">
          <a:xfrm>
            <a:off x="7696199" y="2083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" name="Oval 773"/>
          <p:cNvSpPr>
            <a:spLocks noChangeArrowheads="1"/>
          </p:cNvSpPr>
          <p:nvPr/>
        </p:nvSpPr>
        <p:spPr bwMode="auto">
          <a:xfrm>
            <a:off x="5865166" y="355782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" name="Oval 774"/>
          <p:cNvSpPr>
            <a:spLocks noChangeArrowheads="1"/>
          </p:cNvSpPr>
          <p:nvPr/>
        </p:nvSpPr>
        <p:spPr bwMode="auto">
          <a:xfrm>
            <a:off x="7315199" y="1702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" name="Oval 809"/>
          <p:cNvSpPr>
            <a:spLocks noChangeArrowheads="1"/>
          </p:cNvSpPr>
          <p:nvPr/>
        </p:nvSpPr>
        <p:spPr bwMode="auto">
          <a:xfrm>
            <a:off x="8208000" y="2159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43" name="Straight Connector 42"/>
          <p:cNvCxnSpPr/>
          <p:nvPr/>
        </p:nvCxnSpPr>
        <p:spPr>
          <a:xfrm>
            <a:off x="6660000" y="2464713"/>
            <a:ext cx="0" cy="1524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8305800" y="1016913"/>
          <a:ext cx="381000" cy="619125"/>
        </p:xfrm>
        <a:graphic>
          <a:graphicData uri="http://schemas.openxmlformats.org/presentationml/2006/ole">
            <p:oleObj spid="_x0000_s32771" name="Ekvation" r:id="rId4" imgW="139680" imgH="203040" progId="Equation.3">
              <p:embed/>
            </p:oleObj>
          </a:graphicData>
        </a:graphic>
      </p:graphicFrame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3505200" y="45720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DEVIANZA TOTALE</a:t>
            </a:r>
            <a:endParaRPr lang="it-IT" sz="2400" baseline="30000" dirty="0" smtClean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62000" y="5257800"/>
          <a:ext cx="2373313" cy="533400"/>
        </p:xfrm>
        <a:graphic>
          <a:graphicData uri="http://schemas.openxmlformats.org/presentationml/2006/ole">
            <p:oleObj spid="_x0000_s32773" name="Ekvation" r:id="rId5" imgW="1130040" imgH="253800" progId="Equation.3">
              <p:embed/>
            </p:oleObj>
          </a:graphicData>
        </a:graphic>
      </p:graphicFrame>
      <p:cxnSp>
        <p:nvCxnSpPr>
          <p:cNvPr id="48" name="Straight Connector 47"/>
          <p:cNvCxnSpPr/>
          <p:nvPr/>
        </p:nvCxnSpPr>
        <p:spPr>
          <a:xfrm>
            <a:off x="5334000" y="2464713"/>
            <a:ext cx="3200400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8610600" y="2178963"/>
          <a:ext cx="381000" cy="581025"/>
        </p:xfrm>
        <a:graphic>
          <a:graphicData uri="http://schemas.openxmlformats.org/presentationml/2006/ole">
            <p:oleObj spid="_x0000_s32775" name="Ekvation" r:id="rId6" imgW="139680" imgH="190440" progId="Equation.3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5904000" y="2464713"/>
            <a:ext cx="0" cy="7620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5334000"/>
            <a:ext cx="0" cy="31595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4648200"/>
            <a:ext cx="0" cy="304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505200" y="52578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DEVIANZA REGRESSIONE</a:t>
            </a:r>
            <a:endParaRPr lang="it-IT" sz="2400" baseline="30000" dirty="0" smtClean="0"/>
          </a:p>
        </p:txBody>
      </p:sp>
      <p:sp>
        <p:nvSpPr>
          <p:cNvPr id="63" name="Rounded Rectangle 62"/>
          <p:cNvSpPr/>
          <p:nvPr/>
        </p:nvSpPr>
        <p:spPr>
          <a:xfrm>
            <a:off x="8610600" y="2159913"/>
            <a:ext cx="381000" cy="609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07366" y="1397913"/>
            <a:ext cx="2233" cy="25123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07366" y="3910281"/>
            <a:ext cx="3278834" cy="22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282731" y="3912513"/>
            <a:ext cx="3064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 rot="16200000">
            <a:off x="58991" y="2413067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70" name="Oval 268"/>
          <p:cNvSpPr>
            <a:spLocks noChangeArrowheads="1"/>
          </p:cNvSpPr>
          <p:nvPr/>
        </p:nvSpPr>
        <p:spPr bwMode="auto">
          <a:xfrm>
            <a:off x="2819399" y="2464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" name="Oval 273"/>
          <p:cNvSpPr>
            <a:spLocks noChangeArrowheads="1"/>
          </p:cNvSpPr>
          <p:nvPr/>
        </p:nvSpPr>
        <p:spPr bwMode="auto">
          <a:xfrm>
            <a:off x="1904999" y="2083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" name="Oval 281"/>
          <p:cNvSpPr>
            <a:spLocks noChangeArrowheads="1"/>
          </p:cNvSpPr>
          <p:nvPr/>
        </p:nvSpPr>
        <p:spPr bwMode="auto">
          <a:xfrm>
            <a:off x="2436166" y="2845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" name="Oval 601"/>
          <p:cNvSpPr>
            <a:spLocks noChangeArrowheads="1"/>
          </p:cNvSpPr>
          <p:nvPr/>
        </p:nvSpPr>
        <p:spPr bwMode="auto">
          <a:xfrm>
            <a:off x="1369366" y="28434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" name="Oval 607"/>
          <p:cNvSpPr>
            <a:spLocks noChangeArrowheads="1"/>
          </p:cNvSpPr>
          <p:nvPr/>
        </p:nvSpPr>
        <p:spPr bwMode="auto">
          <a:xfrm>
            <a:off x="1369366" y="284348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" name="Oval 633"/>
          <p:cNvSpPr>
            <a:spLocks noChangeArrowheads="1"/>
          </p:cNvSpPr>
          <p:nvPr/>
        </p:nvSpPr>
        <p:spPr bwMode="auto">
          <a:xfrm>
            <a:off x="1371600" y="2540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" name="Oval 634"/>
          <p:cNvSpPr>
            <a:spLocks noChangeArrowheads="1"/>
          </p:cNvSpPr>
          <p:nvPr/>
        </p:nvSpPr>
        <p:spPr bwMode="auto">
          <a:xfrm>
            <a:off x="1600199" y="3226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" name="Oval 746"/>
          <p:cNvSpPr>
            <a:spLocks noChangeArrowheads="1"/>
          </p:cNvSpPr>
          <p:nvPr/>
        </p:nvSpPr>
        <p:spPr bwMode="auto">
          <a:xfrm>
            <a:off x="2971799" y="1550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" name="Oval 753"/>
          <p:cNvSpPr>
            <a:spLocks noChangeArrowheads="1"/>
          </p:cNvSpPr>
          <p:nvPr/>
        </p:nvSpPr>
        <p:spPr bwMode="auto">
          <a:xfrm>
            <a:off x="1904999" y="2921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" name="Oval 756"/>
          <p:cNvSpPr>
            <a:spLocks noChangeArrowheads="1"/>
          </p:cNvSpPr>
          <p:nvPr/>
        </p:nvSpPr>
        <p:spPr bwMode="auto">
          <a:xfrm>
            <a:off x="914400" y="3074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" name="Oval 767"/>
          <p:cNvSpPr>
            <a:spLocks noChangeArrowheads="1"/>
          </p:cNvSpPr>
          <p:nvPr/>
        </p:nvSpPr>
        <p:spPr bwMode="auto">
          <a:xfrm>
            <a:off x="2971799" y="2083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" name="Oval 773"/>
          <p:cNvSpPr>
            <a:spLocks noChangeArrowheads="1"/>
          </p:cNvSpPr>
          <p:nvPr/>
        </p:nvSpPr>
        <p:spPr bwMode="auto">
          <a:xfrm>
            <a:off x="1140766" y="355782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Oval 774"/>
          <p:cNvSpPr>
            <a:spLocks noChangeArrowheads="1"/>
          </p:cNvSpPr>
          <p:nvPr/>
        </p:nvSpPr>
        <p:spPr bwMode="auto">
          <a:xfrm>
            <a:off x="2590799" y="1702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" name="Oval 809"/>
          <p:cNvSpPr>
            <a:spLocks noChangeArrowheads="1"/>
          </p:cNvSpPr>
          <p:nvPr/>
        </p:nvSpPr>
        <p:spPr bwMode="auto">
          <a:xfrm>
            <a:off x="3483600" y="2159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84" name="Straight Connector 83"/>
          <p:cNvCxnSpPr>
            <a:endCxn id="78" idx="0"/>
          </p:cNvCxnSpPr>
          <p:nvPr/>
        </p:nvCxnSpPr>
        <p:spPr>
          <a:xfrm flipH="1">
            <a:off x="1943099" y="2148754"/>
            <a:ext cx="3900" cy="77315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Object 5"/>
          <p:cNvGraphicFramePr>
            <a:graphicFrameLocks noChangeAspect="1"/>
          </p:cNvGraphicFramePr>
          <p:nvPr/>
        </p:nvGraphicFramePr>
        <p:xfrm>
          <a:off x="1752600" y="1550313"/>
          <a:ext cx="381000" cy="503238"/>
        </p:xfrm>
        <a:graphic>
          <a:graphicData uri="http://schemas.openxmlformats.org/presentationml/2006/ole">
            <p:oleObj spid="_x0000_s32778" name="Ekvation" r:id="rId7" imgW="139680" imgH="164880" progId="Equation.3">
              <p:embed/>
            </p:oleObj>
          </a:graphicData>
        </a:graphic>
      </p:graphicFrame>
      <p:cxnSp>
        <p:nvCxnSpPr>
          <p:cNvPr id="87" name="Straight Connector 86"/>
          <p:cNvCxnSpPr/>
          <p:nvPr/>
        </p:nvCxnSpPr>
        <p:spPr>
          <a:xfrm>
            <a:off x="609600" y="2464713"/>
            <a:ext cx="3200400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7"/>
          <p:cNvGraphicFramePr>
            <a:graphicFrameLocks noChangeAspect="1"/>
          </p:cNvGraphicFramePr>
          <p:nvPr/>
        </p:nvGraphicFramePr>
        <p:xfrm>
          <a:off x="3886200" y="2178963"/>
          <a:ext cx="381000" cy="581025"/>
        </p:xfrm>
        <a:graphic>
          <a:graphicData uri="http://schemas.openxmlformats.org/presentationml/2006/ole">
            <p:oleObj spid="_x0000_s32779" name="Ekvation" r:id="rId8" imgW="139680" imgH="190440" progId="Equation.3">
              <p:embed/>
            </p:oleObj>
          </a:graphicData>
        </a:graphic>
      </p:graphicFrame>
      <p:cxnSp>
        <p:nvCxnSpPr>
          <p:cNvPr id="89" name="Straight Connector 88"/>
          <p:cNvCxnSpPr>
            <a:endCxn id="81" idx="0"/>
          </p:cNvCxnSpPr>
          <p:nvPr/>
        </p:nvCxnSpPr>
        <p:spPr>
          <a:xfrm flipH="1">
            <a:off x="1178866" y="2464713"/>
            <a:ext cx="0" cy="109311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3886200" y="2159913"/>
            <a:ext cx="381000" cy="609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2" name="Straight Connector 91"/>
          <p:cNvCxnSpPr/>
          <p:nvPr/>
        </p:nvCxnSpPr>
        <p:spPr>
          <a:xfrm>
            <a:off x="5688000" y="2464713"/>
            <a:ext cx="3900" cy="9144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244000" y="1550314"/>
            <a:ext cx="1" cy="914399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138000" y="2464713"/>
            <a:ext cx="0" cy="6096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354000" y="2464713"/>
            <a:ext cx="0" cy="3810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192800" y="2312313"/>
            <a:ext cx="0" cy="1524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353299" y="2159913"/>
            <a:ext cx="0" cy="3048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24" idx="0"/>
          </p:cNvCxnSpPr>
          <p:nvPr/>
        </p:nvCxnSpPr>
        <p:spPr>
          <a:xfrm flipH="1">
            <a:off x="7581899" y="2007513"/>
            <a:ext cx="0" cy="4572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7734299" y="1931313"/>
            <a:ext cx="0" cy="5334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79" idx="7"/>
          </p:cNvCxnSpPr>
          <p:nvPr/>
        </p:nvCxnSpPr>
        <p:spPr>
          <a:xfrm flipH="1">
            <a:off x="979441" y="2464713"/>
            <a:ext cx="11160" cy="62075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76" idx="0"/>
          </p:cNvCxnSpPr>
          <p:nvPr/>
        </p:nvCxnSpPr>
        <p:spPr>
          <a:xfrm flipH="1">
            <a:off x="1638299" y="2464713"/>
            <a:ext cx="0" cy="762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1417800" y="2464713"/>
            <a:ext cx="2234" cy="396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72" idx="5"/>
          </p:cNvCxnSpPr>
          <p:nvPr/>
        </p:nvCxnSpPr>
        <p:spPr>
          <a:xfrm flipH="1">
            <a:off x="2501207" y="2464713"/>
            <a:ext cx="0" cy="44604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82" idx="0"/>
          </p:cNvCxnSpPr>
          <p:nvPr/>
        </p:nvCxnSpPr>
        <p:spPr>
          <a:xfrm>
            <a:off x="2628899" y="1702713"/>
            <a:ext cx="0" cy="762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012600" y="1615354"/>
            <a:ext cx="0" cy="84935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83" idx="7"/>
          </p:cNvCxnSpPr>
          <p:nvPr/>
        </p:nvCxnSpPr>
        <p:spPr>
          <a:xfrm flipH="1">
            <a:off x="3505200" y="2171072"/>
            <a:ext cx="0" cy="29364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715962" y="5943600"/>
          <a:ext cx="4160838" cy="533400"/>
        </p:xfrm>
        <a:graphic>
          <a:graphicData uri="http://schemas.openxmlformats.org/presentationml/2006/ole">
            <p:oleObj spid="_x0000_s32780" name="Ekvation" r:id="rId9" imgW="1981080" imgH="253800" progId="Equation.3">
              <p:embed/>
            </p:oleObj>
          </a:graphicData>
        </a:graphic>
      </p:graphicFrame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51054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DEVIANZA RESIDUI</a:t>
            </a:r>
            <a:endParaRPr lang="it-IT" sz="24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309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regressione: R</a:t>
            </a:r>
            <a:r>
              <a:rPr lang="it-IT" sz="2800" baseline="30000" dirty="0" smtClean="0"/>
              <a:t>2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3804" name="Picture 12" descr="http://upload.wikimedia.org/wikipedia/commons/thumb/8/86/Coefficient_of_Determination.svg/2000px-Coefficient_of_Determin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7315200" cy="3657601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5334000" y="1447800"/>
            <a:ext cx="838200" cy="838200"/>
          </a:xfrm>
          <a:prstGeom prst="rect">
            <a:avLst/>
          </a:prstGeom>
          <a:solidFill>
            <a:srgbClr val="FA7572"/>
          </a:solidFill>
          <a:ln>
            <a:solidFill>
              <a:srgbClr val="FA75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172200" y="1478577"/>
            <a:ext cx="1642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Variabilità</a:t>
            </a:r>
            <a:endParaRPr lang="it-IT" sz="2400" baseline="30000" dirty="0" smtClean="0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838200" y="3048000"/>
            <a:ext cx="1642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SST</a:t>
            </a:r>
            <a:endParaRPr lang="it-IT" sz="2400" baseline="30000" dirty="0" smtClean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4343400" y="3048000"/>
            <a:ext cx="1642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SSE</a:t>
            </a:r>
            <a:endParaRPr lang="it-IT" sz="2400" baseline="30000" dirty="0" smtClean="0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029200" y="30480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DEVIANZA RESIDUI</a:t>
            </a:r>
            <a:endParaRPr lang="it-IT" sz="2400" baseline="30000" dirty="0" smtClean="0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447800" y="30480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DEVIANZA TOTALE</a:t>
            </a:r>
            <a:endParaRPr lang="it-IT" sz="2400" baseline="30000" dirty="0" smtClean="0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685800" y="1219200"/>
          <a:ext cx="3228975" cy="1012825"/>
        </p:xfrm>
        <a:graphic>
          <a:graphicData uri="http://schemas.openxmlformats.org/presentationml/2006/ole">
            <p:oleObj spid="_x0000_s45057" name="Ekvation" r:id="rId4" imgW="1536480" imgH="482400" progId="Equation.3">
              <p:embed/>
            </p:oleObj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334000" y="4724400"/>
          <a:ext cx="293688" cy="425450"/>
        </p:xfrm>
        <a:graphic>
          <a:graphicData uri="http://schemas.openxmlformats.org/presentationml/2006/ole">
            <p:oleObj spid="_x0000_s45058" name="Ekvation" r:id="rId5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5362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coefficiente di determinazione: R</a:t>
            </a:r>
            <a:r>
              <a:rPr lang="it-IT" sz="2800" baseline="30000" dirty="0" smtClean="0"/>
              <a:t>2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3802" name="Picture 10" descr="http://docs.oracle.com/cd/E17236_01/epm.1112/cb_statistical/images/graphics/r_squared_const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028950" cy="114300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685799" y="27432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5800" y="50292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14400" y="3276599"/>
            <a:ext cx="1828804" cy="1295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 rot="16200000">
            <a:off x="287591" y="359861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13" name="Oval 268"/>
          <p:cNvSpPr>
            <a:spLocks noChangeArrowheads="1"/>
          </p:cNvSpPr>
          <p:nvPr/>
        </p:nvSpPr>
        <p:spPr bwMode="auto">
          <a:xfrm>
            <a:off x="2133603" y="36575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Oval 273"/>
          <p:cNvSpPr>
            <a:spLocks noChangeArrowheads="1"/>
          </p:cNvSpPr>
          <p:nvPr/>
        </p:nvSpPr>
        <p:spPr bwMode="auto">
          <a:xfrm>
            <a:off x="1752603" y="39623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Oval 281"/>
          <p:cNvSpPr>
            <a:spLocks noChangeArrowheads="1"/>
          </p:cNvSpPr>
          <p:nvPr/>
        </p:nvSpPr>
        <p:spPr bwMode="auto">
          <a:xfrm>
            <a:off x="2362203" y="35051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" name="Oval 601"/>
          <p:cNvSpPr>
            <a:spLocks noChangeArrowheads="1"/>
          </p:cNvSpPr>
          <p:nvPr/>
        </p:nvSpPr>
        <p:spPr bwMode="auto">
          <a:xfrm>
            <a:off x="1447803" y="41909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" name="Oval 607"/>
          <p:cNvSpPr>
            <a:spLocks noChangeArrowheads="1"/>
          </p:cNvSpPr>
          <p:nvPr/>
        </p:nvSpPr>
        <p:spPr bwMode="auto">
          <a:xfrm>
            <a:off x="1600203" y="39623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" name="Oval 634"/>
          <p:cNvSpPr>
            <a:spLocks noChangeArrowheads="1"/>
          </p:cNvSpPr>
          <p:nvPr/>
        </p:nvSpPr>
        <p:spPr bwMode="auto">
          <a:xfrm>
            <a:off x="1295403" y="42671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Oval 746"/>
          <p:cNvSpPr>
            <a:spLocks noChangeArrowheads="1"/>
          </p:cNvSpPr>
          <p:nvPr/>
        </p:nvSpPr>
        <p:spPr bwMode="auto">
          <a:xfrm>
            <a:off x="26670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" name="Oval 753"/>
          <p:cNvSpPr>
            <a:spLocks noChangeArrowheads="1"/>
          </p:cNvSpPr>
          <p:nvPr/>
        </p:nvSpPr>
        <p:spPr bwMode="auto">
          <a:xfrm>
            <a:off x="1905003" y="38099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Oval 756"/>
          <p:cNvSpPr>
            <a:spLocks noChangeArrowheads="1"/>
          </p:cNvSpPr>
          <p:nvPr/>
        </p:nvSpPr>
        <p:spPr bwMode="auto">
          <a:xfrm>
            <a:off x="914403" y="44957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" name="Oval 773"/>
          <p:cNvSpPr>
            <a:spLocks noChangeArrowheads="1"/>
          </p:cNvSpPr>
          <p:nvPr/>
        </p:nvSpPr>
        <p:spPr bwMode="auto">
          <a:xfrm>
            <a:off x="1066803" y="44195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752600" y="502920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4419600" y="1371600"/>
            <a:ext cx="2673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b="1" dirty="0" smtClean="0">
                <a:solidFill>
                  <a:srgbClr val="0070C0"/>
                </a:solidFill>
              </a:rPr>
              <a:t>R</a:t>
            </a:r>
            <a:r>
              <a:rPr lang="it-IT" sz="2800" b="1" baseline="30000" dirty="0" smtClean="0">
                <a:solidFill>
                  <a:srgbClr val="0070C0"/>
                </a:solidFill>
              </a:rPr>
              <a:t>2</a:t>
            </a:r>
            <a:r>
              <a:rPr lang="it-IT" sz="2800" b="1" dirty="0" smtClean="0">
                <a:solidFill>
                  <a:srgbClr val="0070C0"/>
                </a:solidFill>
              </a:rPr>
              <a:t> varia fra 0 e 1</a:t>
            </a:r>
            <a:endParaRPr lang="it-IT" sz="2800" b="1" baseline="30000" dirty="0" smtClean="0">
              <a:solidFill>
                <a:srgbClr val="0070C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581399" y="27432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581400" y="50292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810000" y="3276599"/>
            <a:ext cx="1828804" cy="1295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ectangle 4"/>
          <p:cNvSpPr>
            <a:spLocks noChangeArrowheads="1"/>
          </p:cNvSpPr>
          <p:nvPr/>
        </p:nvSpPr>
        <p:spPr bwMode="auto">
          <a:xfrm rot="16200000">
            <a:off x="3183191" y="359861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60" name="Oval 268"/>
          <p:cNvSpPr>
            <a:spLocks noChangeArrowheads="1"/>
          </p:cNvSpPr>
          <p:nvPr/>
        </p:nvSpPr>
        <p:spPr bwMode="auto">
          <a:xfrm>
            <a:off x="5029203" y="3886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Oval 273"/>
          <p:cNvSpPr>
            <a:spLocks noChangeArrowheads="1"/>
          </p:cNvSpPr>
          <p:nvPr/>
        </p:nvSpPr>
        <p:spPr bwMode="auto">
          <a:xfrm>
            <a:off x="4648203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Oval 281"/>
          <p:cNvSpPr>
            <a:spLocks noChangeArrowheads="1"/>
          </p:cNvSpPr>
          <p:nvPr/>
        </p:nvSpPr>
        <p:spPr bwMode="auto">
          <a:xfrm>
            <a:off x="5257803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Oval 601"/>
          <p:cNvSpPr>
            <a:spLocks noChangeArrowheads="1"/>
          </p:cNvSpPr>
          <p:nvPr/>
        </p:nvSpPr>
        <p:spPr bwMode="auto">
          <a:xfrm>
            <a:off x="4343403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Oval 607"/>
          <p:cNvSpPr>
            <a:spLocks noChangeArrowheads="1"/>
          </p:cNvSpPr>
          <p:nvPr/>
        </p:nvSpPr>
        <p:spPr bwMode="auto">
          <a:xfrm>
            <a:off x="4495803" y="39623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Oval 634"/>
          <p:cNvSpPr>
            <a:spLocks noChangeArrowheads="1"/>
          </p:cNvSpPr>
          <p:nvPr/>
        </p:nvSpPr>
        <p:spPr bwMode="auto">
          <a:xfrm>
            <a:off x="4191003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6" name="Oval 746"/>
          <p:cNvSpPr>
            <a:spLocks noChangeArrowheads="1"/>
          </p:cNvSpPr>
          <p:nvPr/>
        </p:nvSpPr>
        <p:spPr bwMode="auto">
          <a:xfrm>
            <a:off x="55626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" name="Oval 753"/>
          <p:cNvSpPr>
            <a:spLocks noChangeArrowheads="1"/>
          </p:cNvSpPr>
          <p:nvPr/>
        </p:nvSpPr>
        <p:spPr bwMode="auto">
          <a:xfrm>
            <a:off x="4800603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Oval 756"/>
          <p:cNvSpPr>
            <a:spLocks noChangeArrowheads="1"/>
          </p:cNvSpPr>
          <p:nvPr/>
        </p:nvSpPr>
        <p:spPr bwMode="auto">
          <a:xfrm>
            <a:off x="3810003" y="44957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" name="Oval 773"/>
          <p:cNvSpPr>
            <a:spLocks noChangeArrowheads="1"/>
          </p:cNvSpPr>
          <p:nvPr/>
        </p:nvSpPr>
        <p:spPr bwMode="auto">
          <a:xfrm>
            <a:off x="3962403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cxnSp>
        <p:nvCxnSpPr>
          <p:cNvPr id="70" name="Straight Connector 69"/>
          <p:cNvCxnSpPr/>
          <p:nvPr/>
        </p:nvCxnSpPr>
        <p:spPr>
          <a:xfrm>
            <a:off x="6476999" y="27432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477000" y="50292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705600" y="3276599"/>
            <a:ext cx="1828804" cy="1295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Rectangle 4"/>
          <p:cNvSpPr>
            <a:spLocks noChangeArrowheads="1"/>
          </p:cNvSpPr>
          <p:nvPr/>
        </p:nvSpPr>
        <p:spPr bwMode="auto">
          <a:xfrm rot="16200000">
            <a:off x="6078791" y="359861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74" name="Oval 268"/>
          <p:cNvSpPr>
            <a:spLocks noChangeArrowheads="1"/>
          </p:cNvSpPr>
          <p:nvPr/>
        </p:nvSpPr>
        <p:spPr bwMode="auto">
          <a:xfrm>
            <a:off x="7924803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" name="Oval 273"/>
          <p:cNvSpPr>
            <a:spLocks noChangeArrowheads="1"/>
          </p:cNvSpPr>
          <p:nvPr/>
        </p:nvSpPr>
        <p:spPr bwMode="auto">
          <a:xfrm>
            <a:off x="7543803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" name="Oval 281"/>
          <p:cNvSpPr>
            <a:spLocks noChangeArrowheads="1"/>
          </p:cNvSpPr>
          <p:nvPr/>
        </p:nvSpPr>
        <p:spPr bwMode="auto">
          <a:xfrm>
            <a:off x="8153403" y="3962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" name="Oval 601"/>
          <p:cNvSpPr>
            <a:spLocks noChangeArrowheads="1"/>
          </p:cNvSpPr>
          <p:nvPr/>
        </p:nvSpPr>
        <p:spPr bwMode="auto">
          <a:xfrm>
            <a:off x="7239003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" name="Oval 607"/>
          <p:cNvSpPr>
            <a:spLocks noChangeArrowheads="1"/>
          </p:cNvSpPr>
          <p:nvPr/>
        </p:nvSpPr>
        <p:spPr bwMode="auto">
          <a:xfrm>
            <a:off x="7391403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" name="Oval 634"/>
          <p:cNvSpPr>
            <a:spLocks noChangeArrowheads="1"/>
          </p:cNvSpPr>
          <p:nvPr/>
        </p:nvSpPr>
        <p:spPr bwMode="auto">
          <a:xfrm>
            <a:off x="7086603" y="42671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" name="Oval 746"/>
          <p:cNvSpPr>
            <a:spLocks noChangeArrowheads="1"/>
          </p:cNvSpPr>
          <p:nvPr/>
        </p:nvSpPr>
        <p:spPr bwMode="auto">
          <a:xfrm>
            <a:off x="84582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" name="Oval 753"/>
          <p:cNvSpPr>
            <a:spLocks noChangeArrowheads="1"/>
          </p:cNvSpPr>
          <p:nvPr/>
        </p:nvSpPr>
        <p:spPr bwMode="auto">
          <a:xfrm>
            <a:off x="7696203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Oval 756"/>
          <p:cNvSpPr>
            <a:spLocks noChangeArrowheads="1"/>
          </p:cNvSpPr>
          <p:nvPr/>
        </p:nvSpPr>
        <p:spPr bwMode="auto">
          <a:xfrm>
            <a:off x="6705603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" name="Oval 773"/>
          <p:cNvSpPr>
            <a:spLocks noChangeArrowheads="1"/>
          </p:cNvSpPr>
          <p:nvPr/>
        </p:nvSpPr>
        <p:spPr bwMode="auto">
          <a:xfrm>
            <a:off x="6858003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4716294" y="502920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620000" y="502920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518562" y="5588913"/>
            <a:ext cx="7809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R</a:t>
            </a:r>
            <a:r>
              <a:rPr lang="it-IT" sz="2200" baseline="30000" dirty="0" smtClean="0"/>
              <a:t>2</a:t>
            </a:r>
            <a:r>
              <a:rPr lang="it-IT" sz="2200" dirty="0" smtClean="0"/>
              <a:t>≈ 1</a:t>
            </a:r>
            <a:endParaRPr lang="it-IT" sz="2200" dirty="0"/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4326077" y="5588913"/>
            <a:ext cx="9941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R</a:t>
            </a:r>
            <a:r>
              <a:rPr lang="it-IT" sz="2200" baseline="30000" dirty="0" smtClean="0"/>
              <a:t>2</a:t>
            </a:r>
            <a:r>
              <a:rPr lang="it-IT" sz="2200" dirty="0" smtClean="0"/>
              <a:t>≈ 0.6</a:t>
            </a:r>
            <a:endParaRPr lang="it-IT" sz="2200" dirty="0"/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7297877" y="5588913"/>
            <a:ext cx="9941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R</a:t>
            </a:r>
            <a:r>
              <a:rPr lang="it-IT" sz="2200" baseline="30000" dirty="0" smtClean="0"/>
              <a:t>2</a:t>
            </a:r>
            <a:r>
              <a:rPr lang="it-IT" sz="2200" dirty="0" smtClean="0"/>
              <a:t>≈ 0.3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762000" y="16764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dirty="0" smtClean="0"/>
              <a:t>Pendenza e R</a:t>
            </a:r>
            <a:r>
              <a:rPr lang="it-IT" sz="2800" baseline="30000" dirty="0" smtClean="0"/>
              <a:t>2 </a:t>
            </a:r>
            <a:r>
              <a:rPr lang="it-IT" sz="2800" dirty="0" smtClean="0"/>
              <a:t>non ci dicono se il modello è significativo!</a:t>
            </a:r>
            <a:endParaRPr lang="it-IT" sz="2800" baseline="30000" dirty="0" smtClean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6547"/>
            <a:ext cx="3753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Il modello di regressione</a:t>
            </a:r>
            <a:endParaRPr lang="it-IT" sz="2800" baseline="300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32766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dirty="0" smtClean="0"/>
              <a:t>La regressione si basa su dati campionari: incertezza nella stima di b</a:t>
            </a:r>
            <a:endParaRPr lang="it-IT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066800" y="2680157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Prima di usare il modello di regressione dobbiamo testare se la pendenza è diversa da 0 </a:t>
            </a:r>
            <a:endParaRPr lang="it-IT" sz="2800" baseline="30000" dirty="0" smtClean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293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Indice di correlazione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128"/>
          <p:cNvSpPr>
            <a:spLocks noChangeArrowheads="1"/>
          </p:cNvSpPr>
          <p:nvPr/>
        </p:nvSpPr>
        <p:spPr bwMode="auto">
          <a:xfrm>
            <a:off x="1828800" y="1905000"/>
            <a:ext cx="2209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/>
            <a:r>
              <a:rPr lang="en-US" dirty="0" smtClean="0"/>
              <a:t>No specie</a:t>
            </a:r>
          </a:p>
          <a:p>
            <a:pPr marL="609600" indent="-609600" algn="ctr"/>
            <a:r>
              <a:rPr lang="en-US" dirty="0" err="1" smtClean="0"/>
              <a:t>piante</a:t>
            </a:r>
            <a:endParaRPr lang="en-US" dirty="0"/>
          </a:p>
        </p:txBody>
      </p:sp>
      <p:sp>
        <p:nvSpPr>
          <p:cNvPr id="542" name="Rectangle 739"/>
          <p:cNvSpPr>
            <a:spLocks noChangeArrowheads="1"/>
          </p:cNvSpPr>
          <p:nvPr/>
        </p:nvSpPr>
        <p:spPr bwMode="auto">
          <a:xfrm>
            <a:off x="381000" y="1905000"/>
            <a:ext cx="167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/>
            <a:r>
              <a:rPr lang="en-GB" dirty="0" smtClean="0"/>
              <a:t>No specie </a:t>
            </a:r>
          </a:p>
          <a:p>
            <a:pPr marL="609600" indent="-609600" algn="ctr"/>
            <a:r>
              <a:rPr lang="en-GB" dirty="0" err="1" smtClean="0"/>
              <a:t>farfalle</a:t>
            </a:r>
            <a:endParaRPr lang="en-GB" dirty="0"/>
          </a:p>
        </p:txBody>
      </p:sp>
      <p:sp>
        <p:nvSpPr>
          <p:cNvPr id="543" name="Rectangle 740"/>
          <p:cNvSpPr>
            <a:spLocks noChangeArrowheads="1"/>
          </p:cNvSpPr>
          <p:nvPr/>
        </p:nvSpPr>
        <p:spPr bwMode="auto">
          <a:xfrm>
            <a:off x="1007398" y="2667000"/>
            <a:ext cx="36420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pPr marL="609600" indent="-609600"/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609600" indent="-609600"/>
            <a:r>
              <a:rPr lang="en-US" dirty="0"/>
              <a:t>x</a:t>
            </a:r>
            <a:r>
              <a:rPr lang="en-US" baseline="-25000" dirty="0"/>
              <a:t>3</a:t>
            </a:r>
          </a:p>
          <a:p>
            <a:pPr marL="609600" indent="-609600"/>
            <a:r>
              <a:rPr lang="en-US" dirty="0"/>
              <a:t>x</a:t>
            </a:r>
            <a:r>
              <a:rPr lang="en-US" baseline="-25000" dirty="0"/>
              <a:t>4</a:t>
            </a:r>
          </a:p>
          <a:p>
            <a:pPr marL="609600" indent="-609600"/>
            <a:r>
              <a:rPr lang="en-US" dirty="0"/>
              <a:t>…</a:t>
            </a:r>
          </a:p>
          <a:p>
            <a:pPr marL="609600" indent="-609600"/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544" name="Rectangle 742"/>
          <p:cNvSpPr>
            <a:spLocks noChangeArrowheads="1"/>
          </p:cNvSpPr>
          <p:nvPr/>
        </p:nvSpPr>
        <p:spPr bwMode="auto">
          <a:xfrm>
            <a:off x="2747963" y="2667000"/>
            <a:ext cx="36740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  <a:p>
            <a:pPr marL="609600" indent="-609600"/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marL="609600" indent="-609600"/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endParaRPr lang="en-US" baseline="-25000" dirty="0"/>
          </a:p>
          <a:p>
            <a:pPr marL="609600" indent="-609600"/>
            <a:r>
              <a:rPr lang="en-US" dirty="0" smtClean="0"/>
              <a:t>y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pPr marL="609600" indent="-609600"/>
            <a:r>
              <a:rPr lang="en-US" dirty="0"/>
              <a:t>…</a:t>
            </a:r>
          </a:p>
          <a:p>
            <a:pPr marL="609600" indent="-609600"/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545" name="Rectangle 743"/>
          <p:cNvSpPr>
            <a:spLocks noChangeArrowheads="1"/>
          </p:cNvSpPr>
          <p:nvPr/>
        </p:nvSpPr>
        <p:spPr bwMode="auto">
          <a:xfrm>
            <a:off x="1040735" y="2667000"/>
            <a:ext cx="3048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sv-SE"/>
          </a:p>
        </p:txBody>
      </p:sp>
      <p:sp>
        <p:nvSpPr>
          <p:cNvPr id="604" name="Rectangle 806"/>
          <p:cNvSpPr>
            <a:spLocks noChangeArrowheads="1"/>
          </p:cNvSpPr>
          <p:nvPr/>
        </p:nvSpPr>
        <p:spPr bwMode="auto">
          <a:xfrm>
            <a:off x="2743200" y="2667000"/>
            <a:ext cx="3048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sv-SE"/>
          </a:p>
        </p:txBody>
      </p:sp>
      <p:sp>
        <p:nvSpPr>
          <p:cNvPr id="611" name="Rectangle 4"/>
          <p:cNvSpPr>
            <a:spLocks noChangeArrowheads="1"/>
          </p:cNvSpPr>
          <p:nvPr/>
        </p:nvSpPr>
        <p:spPr bwMode="auto">
          <a:xfrm>
            <a:off x="304800" y="997803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Misura la FORZA e la DIREZIONE (+ o -) di una relazione LINEARE fra due  variabili continue</a:t>
            </a:r>
            <a:endParaRPr lang="it-IT" sz="2400" dirty="0"/>
          </a:p>
        </p:txBody>
      </p:sp>
      <p:cxnSp>
        <p:nvCxnSpPr>
          <p:cNvPr id="613" name="Straight Connector 612"/>
          <p:cNvCxnSpPr/>
          <p:nvPr/>
        </p:nvCxnSpPr>
        <p:spPr>
          <a:xfrm>
            <a:off x="1219200" y="4800600"/>
            <a:ext cx="0" cy="1676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 flipH="1">
            <a:off x="1219200" y="64770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Oval 256"/>
          <p:cNvSpPr>
            <a:spLocks noChangeArrowheads="1"/>
          </p:cNvSpPr>
          <p:nvPr/>
        </p:nvSpPr>
        <p:spPr bwMode="auto">
          <a:xfrm>
            <a:off x="22860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" name="Oval 257"/>
          <p:cNvSpPr>
            <a:spLocks noChangeArrowheads="1"/>
          </p:cNvSpPr>
          <p:nvPr/>
        </p:nvSpPr>
        <p:spPr bwMode="auto">
          <a:xfrm>
            <a:off x="16002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3" name="Oval 266"/>
          <p:cNvSpPr>
            <a:spLocks noChangeArrowheads="1"/>
          </p:cNvSpPr>
          <p:nvPr/>
        </p:nvSpPr>
        <p:spPr bwMode="auto">
          <a:xfrm>
            <a:off x="21336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4" name="Oval 267"/>
          <p:cNvSpPr>
            <a:spLocks noChangeArrowheads="1"/>
          </p:cNvSpPr>
          <p:nvPr/>
        </p:nvSpPr>
        <p:spPr bwMode="auto">
          <a:xfrm>
            <a:off x="21336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5" name="Oval 268"/>
          <p:cNvSpPr>
            <a:spLocks noChangeArrowheads="1"/>
          </p:cNvSpPr>
          <p:nvPr/>
        </p:nvSpPr>
        <p:spPr bwMode="auto">
          <a:xfrm>
            <a:off x="28194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6" name="Oval 269"/>
          <p:cNvSpPr>
            <a:spLocks noChangeArrowheads="1"/>
          </p:cNvSpPr>
          <p:nvPr/>
        </p:nvSpPr>
        <p:spPr bwMode="auto">
          <a:xfrm>
            <a:off x="21336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0" name="Oval 273"/>
          <p:cNvSpPr>
            <a:spLocks noChangeArrowheads="1"/>
          </p:cNvSpPr>
          <p:nvPr/>
        </p:nvSpPr>
        <p:spPr bwMode="auto">
          <a:xfrm>
            <a:off x="24384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4" name="Oval 277"/>
          <p:cNvSpPr>
            <a:spLocks noChangeArrowheads="1"/>
          </p:cNvSpPr>
          <p:nvPr/>
        </p:nvSpPr>
        <p:spPr bwMode="auto">
          <a:xfrm>
            <a:off x="2438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5" name="Oval 278"/>
          <p:cNvSpPr>
            <a:spLocks noChangeArrowheads="1"/>
          </p:cNvSpPr>
          <p:nvPr/>
        </p:nvSpPr>
        <p:spPr bwMode="auto">
          <a:xfrm>
            <a:off x="2133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6" name="Oval 279"/>
          <p:cNvSpPr>
            <a:spLocks noChangeArrowheads="1"/>
          </p:cNvSpPr>
          <p:nvPr/>
        </p:nvSpPr>
        <p:spPr bwMode="auto">
          <a:xfrm>
            <a:off x="2362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7" name="Oval 280"/>
          <p:cNvSpPr>
            <a:spLocks noChangeArrowheads="1"/>
          </p:cNvSpPr>
          <p:nvPr/>
        </p:nvSpPr>
        <p:spPr bwMode="auto">
          <a:xfrm>
            <a:off x="22098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8" name="Oval 281"/>
          <p:cNvSpPr>
            <a:spLocks noChangeArrowheads="1"/>
          </p:cNvSpPr>
          <p:nvPr/>
        </p:nvSpPr>
        <p:spPr bwMode="auto">
          <a:xfrm>
            <a:off x="3048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7" name="Oval 599"/>
          <p:cNvSpPr>
            <a:spLocks noChangeArrowheads="1"/>
          </p:cNvSpPr>
          <p:nvPr/>
        </p:nvSpPr>
        <p:spPr bwMode="auto">
          <a:xfrm>
            <a:off x="2133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8" name="Oval 600"/>
          <p:cNvSpPr>
            <a:spLocks noChangeArrowheads="1"/>
          </p:cNvSpPr>
          <p:nvPr/>
        </p:nvSpPr>
        <p:spPr bwMode="auto">
          <a:xfrm>
            <a:off x="21336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9" name="Oval 601"/>
          <p:cNvSpPr>
            <a:spLocks noChangeArrowheads="1"/>
          </p:cNvSpPr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0" name="Oval 602"/>
          <p:cNvSpPr>
            <a:spLocks noChangeArrowheads="1"/>
          </p:cNvSpPr>
          <p:nvPr/>
        </p:nvSpPr>
        <p:spPr bwMode="auto">
          <a:xfrm>
            <a:off x="2667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1" name="Oval 603"/>
          <p:cNvSpPr>
            <a:spLocks noChangeArrowheads="1"/>
          </p:cNvSpPr>
          <p:nvPr/>
        </p:nvSpPr>
        <p:spPr bwMode="auto">
          <a:xfrm>
            <a:off x="22860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2" name="Oval 604"/>
          <p:cNvSpPr>
            <a:spLocks noChangeArrowheads="1"/>
          </p:cNvSpPr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3" name="Oval 605"/>
          <p:cNvSpPr>
            <a:spLocks noChangeArrowheads="1"/>
          </p:cNvSpPr>
          <p:nvPr/>
        </p:nvSpPr>
        <p:spPr bwMode="auto">
          <a:xfrm>
            <a:off x="19812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4" name="Oval 606"/>
          <p:cNvSpPr>
            <a:spLocks noChangeArrowheads="1"/>
          </p:cNvSpPr>
          <p:nvPr/>
        </p:nvSpPr>
        <p:spPr bwMode="auto">
          <a:xfrm>
            <a:off x="2667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5" name="Oval 607"/>
          <p:cNvSpPr>
            <a:spLocks noChangeArrowheads="1"/>
          </p:cNvSpPr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" name="Oval 632"/>
          <p:cNvSpPr>
            <a:spLocks noChangeArrowheads="1"/>
          </p:cNvSpPr>
          <p:nvPr/>
        </p:nvSpPr>
        <p:spPr bwMode="auto">
          <a:xfrm>
            <a:off x="19812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1" name="Oval 633"/>
          <p:cNvSpPr>
            <a:spLocks noChangeArrowheads="1"/>
          </p:cNvSpPr>
          <p:nvPr/>
        </p:nvSpPr>
        <p:spPr bwMode="auto">
          <a:xfrm>
            <a:off x="2057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2" name="Oval 634"/>
          <p:cNvSpPr>
            <a:spLocks noChangeArrowheads="1"/>
          </p:cNvSpPr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1" name="Oval 643"/>
          <p:cNvSpPr>
            <a:spLocks noChangeArrowheads="1"/>
          </p:cNvSpPr>
          <p:nvPr/>
        </p:nvSpPr>
        <p:spPr bwMode="auto">
          <a:xfrm>
            <a:off x="27432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2" name="Oval 644"/>
          <p:cNvSpPr>
            <a:spLocks noChangeArrowheads="1"/>
          </p:cNvSpPr>
          <p:nvPr/>
        </p:nvSpPr>
        <p:spPr bwMode="auto">
          <a:xfrm>
            <a:off x="24384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3" name="Oval 645"/>
          <p:cNvSpPr>
            <a:spLocks noChangeArrowheads="1"/>
          </p:cNvSpPr>
          <p:nvPr/>
        </p:nvSpPr>
        <p:spPr bwMode="auto">
          <a:xfrm>
            <a:off x="22860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5" name="Oval 647"/>
          <p:cNvSpPr>
            <a:spLocks noChangeArrowheads="1"/>
          </p:cNvSpPr>
          <p:nvPr/>
        </p:nvSpPr>
        <p:spPr bwMode="auto">
          <a:xfrm>
            <a:off x="2438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6" name="Oval 648"/>
          <p:cNvSpPr>
            <a:spLocks noChangeArrowheads="1"/>
          </p:cNvSpPr>
          <p:nvPr/>
        </p:nvSpPr>
        <p:spPr bwMode="auto">
          <a:xfrm>
            <a:off x="2438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7" name="Oval 649"/>
          <p:cNvSpPr>
            <a:spLocks noChangeArrowheads="1"/>
          </p:cNvSpPr>
          <p:nvPr/>
        </p:nvSpPr>
        <p:spPr bwMode="auto">
          <a:xfrm>
            <a:off x="24384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9" name="Oval 651"/>
          <p:cNvSpPr>
            <a:spLocks noChangeArrowheads="1"/>
          </p:cNvSpPr>
          <p:nvPr/>
        </p:nvSpPr>
        <p:spPr bwMode="auto">
          <a:xfrm>
            <a:off x="2133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0" name="Oval 652"/>
          <p:cNvSpPr>
            <a:spLocks noChangeArrowheads="1"/>
          </p:cNvSpPr>
          <p:nvPr/>
        </p:nvSpPr>
        <p:spPr bwMode="auto">
          <a:xfrm>
            <a:off x="21336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1" name="Oval 653"/>
          <p:cNvSpPr>
            <a:spLocks noChangeArrowheads="1"/>
          </p:cNvSpPr>
          <p:nvPr/>
        </p:nvSpPr>
        <p:spPr bwMode="auto">
          <a:xfrm>
            <a:off x="25908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4" name="Oval 744"/>
          <p:cNvSpPr>
            <a:spLocks noChangeArrowheads="1"/>
          </p:cNvSpPr>
          <p:nvPr/>
        </p:nvSpPr>
        <p:spPr bwMode="auto">
          <a:xfrm>
            <a:off x="1828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5" name="Oval 745"/>
          <p:cNvSpPr>
            <a:spLocks noChangeArrowheads="1"/>
          </p:cNvSpPr>
          <p:nvPr/>
        </p:nvSpPr>
        <p:spPr bwMode="auto">
          <a:xfrm>
            <a:off x="18288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6" name="Oval 746"/>
          <p:cNvSpPr>
            <a:spLocks noChangeArrowheads="1"/>
          </p:cNvSpPr>
          <p:nvPr/>
        </p:nvSpPr>
        <p:spPr bwMode="auto">
          <a:xfrm>
            <a:off x="15240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7" name="Oval 747"/>
          <p:cNvSpPr>
            <a:spLocks noChangeArrowheads="1"/>
          </p:cNvSpPr>
          <p:nvPr/>
        </p:nvSpPr>
        <p:spPr bwMode="auto">
          <a:xfrm>
            <a:off x="19812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8" name="Oval 748"/>
          <p:cNvSpPr>
            <a:spLocks noChangeArrowheads="1"/>
          </p:cNvSpPr>
          <p:nvPr/>
        </p:nvSpPr>
        <p:spPr bwMode="auto">
          <a:xfrm>
            <a:off x="16002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9" name="Oval 749"/>
          <p:cNvSpPr>
            <a:spLocks noChangeArrowheads="1"/>
          </p:cNvSpPr>
          <p:nvPr/>
        </p:nvSpPr>
        <p:spPr bwMode="auto">
          <a:xfrm>
            <a:off x="19812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0" name="Oval 750"/>
          <p:cNvSpPr>
            <a:spLocks noChangeArrowheads="1"/>
          </p:cNvSpPr>
          <p:nvPr/>
        </p:nvSpPr>
        <p:spPr bwMode="auto">
          <a:xfrm>
            <a:off x="18288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1" name="Oval 751"/>
          <p:cNvSpPr>
            <a:spLocks noChangeArrowheads="1"/>
          </p:cNvSpPr>
          <p:nvPr/>
        </p:nvSpPr>
        <p:spPr bwMode="auto">
          <a:xfrm>
            <a:off x="18288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2" name="Oval 752"/>
          <p:cNvSpPr>
            <a:spLocks noChangeArrowheads="1"/>
          </p:cNvSpPr>
          <p:nvPr/>
        </p:nvSpPr>
        <p:spPr bwMode="auto">
          <a:xfrm>
            <a:off x="18288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3" name="Oval 753"/>
          <p:cNvSpPr>
            <a:spLocks noChangeArrowheads="1"/>
          </p:cNvSpPr>
          <p:nvPr/>
        </p:nvSpPr>
        <p:spPr bwMode="auto">
          <a:xfrm>
            <a:off x="18288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4" name="Oval 754"/>
          <p:cNvSpPr>
            <a:spLocks noChangeArrowheads="1"/>
          </p:cNvSpPr>
          <p:nvPr/>
        </p:nvSpPr>
        <p:spPr bwMode="auto">
          <a:xfrm>
            <a:off x="17526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5" name="Oval 755"/>
          <p:cNvSpPr>
            <a:spLocks noChangeArrowheads="1"/>
          </p:cNvSpPr>
          <p:nvPr/>
        </p:nvSpPr>
        <p:spPr bwMode="auto">
          <a:xfrm>
            <a:off x="1828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6" name="Oval 756"/>
          <p:cNvSpPr>
            <a:spLocks noChangeArrowheads="1"/>
          </p:cNvSpPr>
          <p:nvPr/>
        </p:nvSpPr>
        <p:spPr bwMode="auto">
          <a:xfrm>
            <a:off x="18288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7" name="Oval 757"/>
          <p:cNvSpPr>
            <a:spLocks noChangeArrowheads="1"/>
          </p:cNvSpPr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" name="Oval 758"/>
          <p:cNvSpPr>
            <a:spLocks noChangeArrowheads="1"/>
          </p:cNvSpPr>
          <p:nvPr/>
        </p:nvSpPr>
        <p:spPr bwMode="auto">
          <a:xfrm>
            <a:off x="2362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1" name="Oval 761"/>
          <p:cNvSpPr>
            <a:spLocks noChangeArrowheads="1"/>
          </p:cNvSpPr>
          <p:nvPr/>
        </p:nvSpPr>
        <p:spPr bwMode="auto">
          <a:xfrm>
            <a:off x="15240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2" name="Oval 762"/>
          <p:cNvSpPr>
            <a:spLocks noChangeArrowheads="1"/>
          </p:cNvSpPr>
          <p:nvPr/>
        </p:nvSpPr>
        <p:spPr bwMode="auto">
          <a:xfrm>
            <a:off x="17526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3" name="Oval 763"/>
          <p:cNvSpPr>
            <a:spLocks noChangeArrowheads="1"/>
          </p:cNvSpPr>
          <p:nvPr/>
        </p:nvSpPr>
        <p:spPr bwMode="auto">
          <a:xfrm>
            <a:off x="14478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4" name="Oval 764"/>
          <p:cNvSpPr>
            <a:spLocks noChangeArrowheads="1"/>
          </p:cNvSpPr>
          <p:nvPr/>
        </p:nvSpPr>
        <p:spPr bwMode="auto">
          <a:xfrm>
            <a:off x="19050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5" name="Oval 765"/>
          <p:cNvSpPr>
            <a:spLocks noChangeArrowheads="1"/>
          </p:cNvSpPr>
          <p:nvPr/>
        </p:nvSpPr>
        <p:spPr bwMode="auto">
          <a:xfrm>
            <a:off x="29718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6" name="Oval 766"/>
          <p:cNvSpPr>
            <a:spLocks noChangeArrowheads="1"/>
          </p:cNvSpPr>
          <p:nvPr/>
        </p:nvSpPr>
        <p:spPr bwMode="auto">
          <a:xfrm>
            <a:off x="12954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7" name="Oval 767"/>
          <p:cNvSpPr>
            <a:spLocks noChangeArrowheads="1"/>
          </p:cNvSpPr>
          <p:nvPr/>
        </p:nvSpPr>
        <p:spPr bwMode="auto">
          <a:xfrm>
            <a:off x="1981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" name="Oval 768"/>
          <p:cNvSpPr>
            <a:spLocks noChangeArrowheads="1"/>
          </p:cNvSpPr>
          <p:nvPr/>
        </p:nvSpPr>
        <p:spPr bwMode="auto">
          <a:xfrm>
            <a:off x="1981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9" name="Oval 769"/>
          <p:cNvSpPr>
            <a:spLocks noChangeArrowheads="1"/>
          </p:cNvSpPr>
          <p:nvPr/>
        </p:nvSpPr>
        <p:spPr bwMode="auto">
          <a:xfrm>
            <a:off x="1676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0" name="Oval 770"/>
          <p:cNvSpPr>
            <a:spLocks noChangeArrowheads="1"/>
          </p:cNvSpPr>
          <p:nvPr/>
        </p:nvSpPr>
        <p:spPr bwMode="auto">
          <a:xfrm>
            <a:off x="1828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1" name="Oval 771"/>
          <p:cNvSpPr>
            <a:spLocks noChangeArrowheads="1"/>
          </p:cNvSpPr>
          <p:nvPr/>
        </p:nvSpPr>
        <p:spPr bwMode="auto">
          <a:xfrm>
            <a:off x="1752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2" name="Oval 772"/>
          <p:cNvSpPr>
            <a:spLocks noChangeArrowheads="1"/>
          </p:cNvSpPr>
          <p:nvPr/>
        </p:nvSpPr>
        <p:spPr bwMode="auto">
          <a:xfrm>
            <a:off x="18288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3" name="Oval 773"/>
          <p:cNvSpPr>
            <a:spLocks noChangeArrowheads="1"/>
          </p:cNvSpPr>
          <p:nvPr/>
        </p:nvSpPr>
        <p:spPr bwMode="auto">
          <a:xfrm>
            <a:off x="19812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4" name="Oval 774"/>
          <p:cNvSpPr>
            <a:spLocks noChangeArrowheads="1"/>
          </p:cNvSpPr>
          <p:nvPr/>
        </p:nvSpPr>
        <p:spPr bwMode="auto">
          <a:xfrm>
            <a:off x="1676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5" name="Oval 775"/>
          <p:cNvSpPr>
            <a:spLocks noChangeArrowheads="1"/>
          </p:cNvSpPr>
          <p:nvPr/>
        </p:nvSpPr>
        <p:spPr bwMode="auto">
          <a:xfrm>
            <a:off x="2590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6" name="Oval 776"/>
          <p:cNvSpPr>
            <a:spLocks noChangeArrowheads="1"/>
          </p:cNvSpPr>
          <p:nvPr/>
        </p:nvSpPr>
        <p:spPr bwMode="auto">
          <a:xfrm>
            <a:off x="28194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7" name="Oval 777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0" name="Oval 780"/>
          <p:cNvSpPr>
            <a:spLocks noChangeArrowheads="1"/>
          </p:cNvSpPr>
          <p:nvPr/>
        </p:nvSpPr>
        <p:spPr bwMode="auto">
          <a:xfrm>
            <a:off x="23622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3" name="Oval 808"/>
          <p:cNvSpPr>
            <a:spLocks noChangeArrowheads="1"/>
          </p:cNvSpPr>
          <p:nvPr/>
        </p:nvSpPr>
        <p:spPr bwMode="auto">
          <a:xfrm>
            <a:off x="2590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4" name="Oval 809"/>
          <p:cNvSpPr>
            <a:spLocks noChangeArrowheads="1"/>
          </p:cNvSpPr>
          <p:nvPr/>
        </p:nvSpPr>
        <p:spPr bwMode="auto">
          <a:xfrm>
            <a:off x="25908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5" name="Oval 810"/>
          <p:cNvSpPr>
            <a:spLocks noChangeArrowheads="1"/>
          </p:cNvSpPr>
          <p:nvPr/>
        </p:nvSpPr>
        <p:spPr bwMode="auto">
          <a:xfrm>
            <a:off x="29718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" name="Rectangle 808"/>
          <p:cNvSpPr/>
          <p:nvPr/>
        </p:nvSpPr>
        <p:spPr>
          <a:xfrm>
            <a:off x="1590696" y="6488668"/>
            <a:ext cx="110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piante</a:t>
            </a:r>
            <a:endParaRPr lang="en-US" dirty="0"/>
          </a:p>
        </p:txBody>
      </p:sp>
      <p:sp>
        <p:nvSpPr>
          <p:cNvPr id="810" name="Rectangle 809"/>
          <p:cNvSpPr/>
          <p:nvPr/>
        </p:nvSpPr>
        <p:spPr>
          <a:xfrm rot="16200000">
            <a:off x="441297" y="5396224"/>
            <a:ext cx="116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farfalle</a:t>
            </a:r>
            <a:endParaRPr lang="en-US" dirty="0"/>
          </a:p>
        </p:txBody>
      </p:sp>
      <p:pic>
        <p:nvPicPr>
          <p:cNvPr id="672" name="Picture 12" descr="Geranium sibiric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8223"/>
            <a:ext cx="4648200" cy="3879777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49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Test sulla pendenza (b)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053405"/>
            <a:ext cx="13276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Test t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Ho: b=0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Ha: b≠0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42913" y="2971800"/>
          <a:ext cx="2135187" cy="976313"/>
        </p:xfrm>
        <a:graphic>
          <a:graphicData uri="http://schemas.openxmlformats.org/presentationml/2006/ole">
            <p:oleObj spid="_x0000_s38914" name="Ekvation" r:id="rId3" imgW="939600" imgH="43164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30625" y="3052763"/>
          <a:ext cx="3059113" cy="1119187"/>
        </p:xfrm>
        <a:graphic>
          <a:graphicData uri="http://schemas.openxmlformats.org/presentationml/2006/ole">
            <p:oleObj spid="_x0000_s38915" name="Ekvation" r:id="rId4" imgW="1346040" imgH="49500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934200" y="2209800"/>
          <a:ext cx="2193105" cy="758741"/>
        </p:xfrm>
        <a:graphic>
          <a:graphicData uri="http://schemas.openxmlformats.org/presentationml/2006/ole">
            <p:oleObj spid="_x0000_s38916" name="Ekvation" r:id="rId5" imgW="1396800" imgH="4824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096000" y="27432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4734580"/>
            <a:ext cx="4418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</a:rPr>
              <a:t>t critico per g.d.l. n-2 e alpha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5657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Assunzioni della regressione semplice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609600" y="1524000"/>
            <a:ext cx="411997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buAutoNum type="arabicPeriod"/>
            </a:pPr>
            <a:r>
              <a:rPr lang="it-IT" sz="2400" dirty="0" smtClean="0"/>
              <a:t>Indipendenza dei casi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endParaRPr lang="it-IT" sz="2400" dirty="0" smtClean="0"/>
          </a:p>
          <a:p>
            <a:pPr marL="342900" indent="-342900">
              <a:spcBef>
                <a:spcPct val="0"/>
              </a:spcBef>
              <a:buFontTx/>
              <a:buAutoNum type="arabicPeriod" startAt="2"/>
            </a:pPr>
            <a:r>
              <a:rPr lang="it-IT" sz="2400" dirty="0" smtClean="0"/>
              <a:t>Linearità della relazione</a:t>
            </a:r>
          </a:p>
          <a:p>
            <a:pPr marL="342900" indent="-342900">
              <a:spcBef>
                <a:spcPct val="0"/>
              </a:spcBef>
              <a:buAutoNum type="arabicPeriod" startAt="2"/>
            </a:pPr>
            <a:endParaRPr lang="it-IT" sz="2400" dirty="0" smtClean="0"/>
          </a:p>
          <a:p>
            <a:pPr marL="342900" indent="-342900">
              <a:spcBef>
                <a:spcPct val="0"/>
              </a:spcBef>
              <a:buAutoNum type="arabicPeriod" startAt="2"/>
            </a:pPr>
            <a:r>
              <a:rPr lang="it-IT" sz="2400" dirty="0" smtClean="0"/>
              <a:t>Normalità dei residui</a:t>
            </a:r>
          </a:p>
          <a:p>
            <a:pPr marL="342900" indent="-342900">
              <a:spcBef>
                <a:spcPct val="0"/>
              </a:spcBef>
              <a:buAutoNum type="arabicPeriod" startAt="2"/>
            </a:pPr>
            <a:endParaRPr lang="it-IT" sz="2400" dirty="0" smtClean="0"/>
          </a:p>
          <a:p>
            <a:pPr marL="342900" indent="-342900">
              <a:spcBef>
                <a:spcPct val="0"/>
              </a:spcBef>
              <a:buAutoNum type="arabicPeriod" startAt="2"/>
            </a:pPr>
            <a:r>
              <a:rPr lang="it-IT" sz="2400" dirty="0" smtClean="0"/>
              <a:t>Omoschedasticità dei residui</a:t>
            </a:r>
          </a:p>
          <a:p>
            <a:pPr marL="342900" indent="-342900">
              <a:spcBef>
                <a:spcPct val="0"/>
              </a:spcBef>
              <a:buAutoNum type="arabicPeriod" startAt="2"/>
            </a:pPr>
            <a:endParaRPr lang="it-IT" sz="2400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4800600" y="3048000"/>
            <a:ext cx="304800" cy="1066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10200" y="3352800"/>
            <a:ext cx="2814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b="1" dirty="0" smtClean="0"/>
              <a:t>Analisi dei residui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93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Assunzioni regressione (normalità, omoschedasticità)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1506" name="Picture 2" descr="http://www.sciencedirect.com/cache/MiamiImageURL/1-s2.0-S0895435608002783-gr1_lrg.jpg/0?wchp=dGLbVlB-zSk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02267"/>
            <a:ext cx="7527681" cy="543665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295400" y="1143000"/>
            <a:ext cx="7086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7543800" y="1524000"/>
            <a:ext cx="15658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/>
              <a:t>Regressione</a:t>
            </a:r>
            <a:endParaRPr lang="sv-SE" sz="2200" dirty="0"/>
          </a:p>
        </p:txBody>
      </p:sp>
      <p:sp>
        <p:nvSpPr>
          <p:cNvPr id="16" name="Rectangle 15"/>
          <p:cNvSpPr/>
          <p:nvPr/>
        </p:nvSpPr>
        <p:spPr>
          <a:xfrm>
            <a:off x="1451092" y="1254204"/>
            <a:ext cx="4775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/>
              <a:t>Per ogni valore di x normalità dei residui</a:t>
            </a:r>
          </a:p>
          <a:p>
            <a:r>
              <a:rPr lang="it-IT" sz="2200" dirty="0" smtClean="0"/>
              <a:t>e uguale varianza</a:t>
            </a:r>
          </a:p>
          <a:p>
            <a:endParaRPr lang="sv-S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93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Assunzioni regressione (normalità, omoschedasticità)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295400" y="1143000"/>
            <a:ext cx="7086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85800" y="1254204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Per ogni valore di x normalità dei residui</a:t>
            </a:r>
          </a:p>
          <a:p>
            <a:endParaRPr lang="sv-SE" sz="22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838200" y="2057400"/>
          <a:ext cx="3810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93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Assunzioni regressione (normalità, omoschedasticità)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295400" y="1143000"/>
            <a:ext cx="7086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85800" y="1254204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Per ogni valore di x uguale varianza</a:t>
            </a:r>
          </a:p>
          <a:p>
            <a:endParaRPr lang="sv-SE" sz="2200" dirty="0"/>
          </a:p>
        </p:txBody>
      </p:sp>
      <p:pic>
        <p:nvPicPr>
          <p:cNvPr id="11" name="Picture 2" descr="https://statistics.laerd.com/statistical-guides/img/pearson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00300"/>
            <a:ext cx="5172075" cy="27813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flipV="1">
            <a:off x="4648200" y="2476500"/>
            <a:ext cx="1219200" cy="1981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24400" y="3238500"/>
            <a:ext cx="2057400" cy="1295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33600" y="2857500"/>
            <a:ext cx="1447800" cy="12192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14600" y="3352800"/>
            <a:ext cx="1600200" cy="1295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95400" y="4762500"/>
            <a:ext cx="18528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Omoschedasticità</a:t>
            </a:r>
            <a:endParaRPr lang="sv-SE" dirty="0"/>
          </a:p>
        </p:txBody>
      </p:sp>
      <p:sp>
        <p:nvSpPr>
          <p:cNvPr id="25" name="Rectangle 24"/>
          <p:cNvSpPr/>
          <p:nvPr/>
        </p:nvSpPr>
        <p:spPr>
          <a:xfrm>
            <a:off x="3886200" y="4774168"/>
            <a:ext cx="18966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Eteroschedasticità</a:t>
            </a:r>
            <a:endParaRPr lang="sv-SE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286000" y="2971800"/>
            <a:ext cx="17526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24400" y="2819400"/>
            <a:ext cx="160020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V="1">
            <a:off x="5105400" y="2838600"/>
            <a:ext cx="2895600" cy="20382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216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Errori comuni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905000"/>
            <a:ext cx="674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/>
              <a:t>2. Estrapolare informazioni oltre il range osservato della x</a:t>
            </a:r>
            <a:endParaRPr lang="sv-SE" sz="2200" dirty="0"/>
          </a:p>
        </p:txBody>
      </p:sp>
      <p:sp>
        <p:nvSpPr>
          <p:cNvPr id="16" name="Rectangle 15"/>
          <p:cNvSpPr/>
          <p:nvPr/>
        </p:nvSpPr>
        <p:spPr>
          <a:xfrm>
            <a:off x="260401" y="1219200"/>
            <a:ext cx="4616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1. Violazione delle assunzioni</a:t>
            </a:r>
          </a:p>
          <a:p>
            <a:endParaRPr lang="sv-SE" sz="2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7432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14401" y="49530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9196" y="3352800"/>
            <a:ext cx="1828804" cy="1295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268"/>
          <p:cNvSpPr>
            <a:spLocks noChangeArrowheads="1"/>
          </p:cNvSpPr>
          <p:nvPr/>
        </p:nvSpPr>
        <p:spPr bwMode="auto">
          <a:xfrm>
            <a:off x="2362204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Oval 273"/>
          <p:cNvSpPr>
            <a:spLocks noChangeArrowheads="1"/>
          </p:cNvSpPr>
          <p:nvPr/>
        </p:nvSpPr>
        <p:spPr bwMode="auto">
          <a:xfrm>
            <a:off x="1981204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" name="Oval 281"/>
          <p:cNvSpPr>
            <a:spLocks noChangeArrowheads="1"/>
          </p:cNvSpPr>
          <p:nvPr/>
        </p:nvSpPr>
        <p:spPr bwMode="auto">
          <a:xfrm>
            <a:off x="2590804" y="3886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" name="Oval 601"/>
          <p:cNvSpPr>
            <a:spLocks noChangeArrowheads="1"/>
          </p:cNvSpPr>
          <p:nvPr/>
        </p:nvSpPr>
        <p:spPr bwMode="auto">
          <a:xfrm>
            <a:off x="16002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" name="Oval 607"/>
          <p:cNvSpPr>
            <a:spLocks noChangeArrowheads="1"/>
          </p:cNvSpPr>
          <p:nvPr/>
        </p:nvSpPr>
        <p:spPr bwMode="auto">
          <a:xfrm>
            <a:off x="1828804" y="41147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Oval 634"/>
          <p:cNvSpPr>
            <a:spLocks noChangeArrowheads="1"/>
          </p:cNvSpPr>
          <p:nvPr/>
        </p:nvSpPr>
        <p:spPr bwMode="auto">
          <a:xfrm>
            <a:off x="1524004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" name="Oval 746"/>
          <p:cNvSpPr>
            <a:spLocks noChangeArrowheads="1"/>
          </p:cNvSpPr>
          <p:nvPr/>
        </p:nvSpPr>
        <p:spPr bwMode="auto">
          <a:xfrm>
            <a:off x="2895601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Oval 753"/>
          <p:cNvSpPr>
            <a:spLocks noChangeArrowheads="1"/>
          </p:cNvSpPr>
          <p:nvPr/>
        </p:nvSpPr>
        <p:spPr bwMode="auto">
          <a:xfrm>
            <a:off x="2133604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Oval 756"/>
          <p:cNvSpPr>
            <a:spLocks noChangeArrowheads="1"/>
          </p:cNvSpPr>
          <p:nvPr/>
        </p:nvSpPr>
        <p:spPr bwMode="auto">
          <a:xfrm>
            <a:off x="1143004" y="46481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" name="Oval 773"/>
          <p:cNvSpPr>
            <a:spLocks noChangeArrowheads="1"/>
          </p:cNvSpPr>
          <p:nvPr/>
        </p:nvSpPr>
        <p:spPr bwMode="auto">
          <a:xfrm>
            <a:off x="12954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49295" y="495300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 rot="16200000">
            <a:off x="439991" y="3598609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876800" y="2743200"/>
            <a:ext cx="1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76800" y="4953000"/>
            <a:ext cx="327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00000" y="3366000"/>
            <a:ext cx="1828804" cy="129540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240294" y="4953000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x</a:t>
            </a:r>
            <a:endParaRPr lang="it-IT" sz="2200" dirty="0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 rot="16200000">
            <a:off x="4326191" y="3598609"/>
            <a:ext cx="3129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it-IT" sz="2200" dirty="0" smtClean="0"/>
              <a:t>y</a:t>
            </a:r>
            <a:endParaRPr lang="it-IT" sz="2200" dirty="0"/>
          </a:p>
        </p:txBody>
      </p:sp>
      <p:sp>
        <p:nvSpPr>
          <p:cNvPr id="49" name="Rectangle 48"/>
          <p:cNvSpPr/>
          <p:nvPr/>
        </p:nvSpPr>
        <p:spPr>
          <a:xfrm>
            <a:off x="7620000" y="3276600"/>
            <a:ext cx="99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NO!!!</a:t>
            </a:r>
            <a:endParaRPr lang="sv-SE" sz="2200" b="1" dirty="0">
              <a:solidFill>
                <a:srgbClr val="FF0000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>
            <a:off x="2362200" y="5486400"/>
            <a:ext cx="4038600" cy="838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057400" y="6350913"/>
            <a:ext cx="4616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Stima del modello</a:t>
            </a:r>
            <a:endParaRPr lang="sv-S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216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Errori comuni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228600" y="1219200"/>
            <a:ext cx="827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3. Usare il modello al di fuori della popolazione di riferimento</a:t>
            </a:r>
          </a:p>
          <a:p>
            <a:endParaRPr lang="sv-SE" sz="2200" dirty="0"/>
          </a:p>
        </p:txBody>
      </p:sp>
      <p:pic>
        <p:nvPicPr>
          <p:cNvPr id="3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1865313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4" name="Oval 84"/>
          <p:cNvSpPr>
            <a:spLocks noChangeArrowheads="1"/>
          </p:cNvSpPr>
          <p:nvPr/>
        </p:nvSpPr>
        <p:spPr bwMode="auto">
          <a:xfrm>
            <a:off x="990600" y="2514600"/>
            <a:ext cx="76200" cy="76200"/>
          </a:xfrm>
          <a:prstGeom prst="ellipse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pic>
        <p:nvPicPr>
          <p:cNvPr id="164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87" y="2286000"/>
            <a:ext cx="1865313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5" name="Oval 116"/>
          <p:cNvSpPr>
            <a:spLocks noChangeArrowheads="1"/>
          </p:cNvSpPr>
          <p:nvPr/>
        </p:nvSpPr>
        <p:spPr bwMode="auto">
          <a:xfrm>
            <a:off x="4306887" y="2667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207" name="Oval 116"/>
          <p:cNvSpPr>
            <a:spLocks noChangeArrowheads="1"/>
          </p:cNvSpPr>
          <p:nvPr/>
        </p:nvSpPr>
        <p:spPr bwMode="auto">
          <a:xfrm>
            <a:off x="4267200" y="2971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208" name="Oval 116"/>
          <p:cNvSpPr>
            <a:spLocks noChangeArrowheads="1"/>
          </p:cNvSpPr>
          <p:nvPr/>
        </p:nvSpPr>
        <p:spPr bwMode="auto">
          <a:xfrm>
            <a:off x="4078287" y="2667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cxnSp>
        <p:nvCxnSpPr>
          <p:cNvPr id="210" name="Straight Arrow Connector 209"/>
          <p:cNvCxnSpPr/>
          <p:nvPr/>
        </p:nvCxnSpPr>
        <p:spPr>
          <a:xfrm>
            <a:off x="1066800" y="27432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2286000" y="2743200"/>
            <a:ext cx="1752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381000" y="4876800"/>
            <a:ext cx="23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Stimo il modello</a:t>
            </a:r>
          </a:p>
          <a:p>
            <a:r>
              <a:rPr lang="it-IT" sz="2200" dirty="0" smtClean="0"/>
              <a:t>y=a+bx</a:t>
            </a:r>
            <a:endParaRPr lang="sv-SE" sz="2200" dirty="0"/>
          </a:p>
        </p:txBody>
      </p:sp>
      <p:cxnSp>
        <p:nvCxnSpPr>
          <p:cNvPr id="220" name="Straight Arrow Connector 219"/>
          <p:cNvCxnSpPr/>
          <p:nvPr/>
        </p:nvCxnSpPr>
        <p:spPr>
          <a:xfrm flipV="1">
            <a:off x="2286000" y="3048000"/>
            <a:ext cx="1981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2286000" y="2743200"/>
            <a:ext cx="1981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4876800" y="4267200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1. Raccolgo nuovi valori di x</a:t>
            </a:r>
          </a:p>
          <a:p>
            <a:r>
              <a:rPr lang="it-IT" sz="2200" dirty="0" smtClean="0"/>
              <a:t>2. Ottengo valori stimati di y</a:t>
            </a:r>
          </a:p>
          <a:p>
            <a:r>
              <a:rPr lang="it-IT" sz="2200" dirty="0" smtClean="0"/>
              <a:t>3. Confronto i valori stimati con i valori osservati</a:t>
            </a:r>
            <a:endParaRPr lang="sv-SE" sz="2200" dirty="0"/>
          </a:p>
        </p:txBody>
      </p:sp>
      <p:sp>
        <p:nvSpPr>
          <p:cNvPr id="228" name="Rectangle 227"/>
          <p:cNvSpPr/>
          <p:nvPr/>
        </p:nvSpPr>
        <p:spPr>
          <a:xfrm>
            <a:off x="4876800" y="5943600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Validare il modello</a:t>
            </a:r>
            <a:endParaRPr lang="sv-SE" sz="2200" b="1" dirty="0">
              <a:solidFill>
                <a:srgbClr val="FF0000"/>
              </a:solidFill>
            </a:endParaRPr>
          </a:p>
        </p:txBody>
      </p:sp>
      <p:sp>
        <p:nvSpPr>
          <p:cNvPr id="230" name="Oval 116"/>
          <p:cNvSpPr>
            <a:spLocks noChangeArrowheads="1"/>
          </p:cNvSpPr>
          <p:nvPr/>
        </p:nvSpPr>
        <p:spPr bwMode="auto">
          <a:xfrm>
            <a:off x="4800600" y="3962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cxnSp>
        <p:nvCxnSpPr>
          <p:cNvPr id="231" name="Straight Arrow Connector 230"/>
          <p:cNvCxnSpPr>
            <a:endCxn id="230" idx="3"/>
          </p:cNvCxnSpPr>
          <p:nvPr/>
        </p:nvCxnSpPr>
        <p:spPr>
          <a:xfrm flipV="1">
            <a:off x="2286000" y="4027441"/>
            <a:ext cx="2525759" cy="925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216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Errori comuni</a:t>
            </a:r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260401" y="1219200"/>
            <a:ext cx="827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Dobbiamo validare il modello!</a:t>
            </a:r>
          </a:p>
          <a:p>
            <a:endParaRPr lang="sv-SE" sz="2200" dirty="0"/>
          </a:p>
        </p:txBody>
      </p:sp>
      <p:pic>
        <p:nvPicPr>
          <p:cNvPr id="3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1865313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" name="Oval 116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66" name="Line 142"/>
          <p:cNvSpPr>
            <a:spLocks noChangeShapeType="1"/>
          </p:cNvSpPr>
          <p:nvPr/>
        </p:nvSpPr>
        <p:spPr bwMode="auto">
          <a:xfrm>
            <a:off x="3631567" y="22098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167" name="Line 143"/>
          <p:cNvSpPr>
            <a:spLocks noChangeShapeType="1"/>
          </p:cNvSpPr>
          <p:nvPr/>
        </p:nvSpPr>
        <p:spPr bwMode="auto">
          <a:xfrm flipH="1">
            <a:off x="3479167" y="41148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68" name="Oval 144"/>
          <p:cNvSpPr>
            <a:spLocks noChangeArrowheads="1"/>
          </p:cNvSpPr>
          <p:nvPr/>
        </p:nvSpPr>
        <p:spPr bwMode="auto">
          <a:xfrm>
            <a:off x="4850767" y="29591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69" name="Oval 145"/>
          <p:cNvSpPr>
            <a:spLocks noChangeArrowheads="1"/>
          </p:cNvSpPr>
          <p:nvPr/>
        </p:nvSpPr>
        <p:spPr bwMode="auto">
          <a:xfrm>
            <a:off x="5307967" y="2743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0" name="Oval 146"/>
          <p:cNvSpPr>
            <a:spLocks noChangeArrowheads="1"/>
          </p:cNvSpPr>
          <p:nvPr/>
        </p:nvSpPr>
        <p:spPr bwMode="auto">
          <a:xfrm>
            <a:off x="4317367" y="3429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1" name="Oval 147"/>
          <p:cNvSpPr>
            <a:spLocks noChangeArrowheads="1"/>
          </p:cNvSpPr>
          <p:nvPr/>
        </p:nvSpPr>
        <p:spPr bwMode="auto">
          <a:xfrm>
            <a:off x="4469767" y="33401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2" name="Oval 148"/>
          <p:cNvSpPr>
            <a:spLocks noChangeArrowheads="1"/>
          </p:cNvSpPr>
          <p:nvPr/>
        </p:nvSpPr>
        <p:spPr bwMode="auto">
          <a:xfrm>
            <a:off x="4698367" y="2895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3" name="Oval 149"/>
          <p:cNvSpPr>
            <a:spLocks noChangeArrowheads="1"/>
          </p:cNvSpPr>
          <p:nvPr/>
        </p:nvSpPr>
        <p:spPr bwMode="auto">
          <a:xfrm>
            <a:off x="4926967" y="2895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4" name="Oval 150"/>
          <p:cNvSpPr>
            <a:spLocks noChangeArrowheads="1"/>
          </p:cNvSpPr>
          <p:nvPr/>
        </p:nvSpPr>
        <p:spPr bwMode="auto">
          <a:xfrm>
            <a:off x="4698367" y="3200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5" name="Oval 151"/>
          <p:cNvSpPr>
            <a:spLocks noChangeArrowheads="1"/>
          </p:cNvSpPr>
          <p:nvPr/>
        </p:nvSpPr>
        <p:spPr bwMode="auto">
          <a:xfrm>
            <a:off x="4088767" y="3657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6" name="Oval 152"/>
          <p:cNvSpPr>
            <a:spLocks noChangeArrowheads="1"/>
          </p:cNvSpPr>
          <p:nvPr/>
        </p:nvSpPr>
        <p:spPr bwMode="auto">
          <a:xfrm>
            <a:off x="4698367" y="30353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7" name="Oval 153"/>
          <p:cNvSpPr>
            <a:spLocks noChangeArrowheads="1"/>
          </p:cNvSpPr>
          <p:nvPr/>
        </p:nvSpPr>
        <p:spPr bwMode="auto">
          <a:xfrm>
            <a:off x="4622167" y="3276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8" name="Oval 154"/>
          <p:cNvSpPr>
            <a:spLocks noChangeArrowheads="1"/>
          </p:cNvSpPr>
          <p:nvPr/>
        </p:nvSpPr>
        <p:spPr bwMode="auto">
          <a:xfrm>
            <a:off x="5079367" y="2743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79" name="Oval 155"/>
          <p:cNvSpPr>
            <a:spLocks noChangeArrowheads="1"/>
          </p:cNvSpPr>
          <p:nvPr/>
        </p:nvSpPr>
        <p:spPr bwMode="auto">
          <a:xfrm>
            <a:off x="4850767" y="3048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0" name="Oval 156"/>
          <p:cNvSpPr>
            <a:spLocks noChangeArrowheads="1"/>
          </p:cNvSpPr>
          <p:nvPr/>
        </p:nvSpPr>
        <p:spPr bwMode="auto">
          <a:xfrm>
            <a:off x="4317367" y="34163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1" name="Oval 157"/>
          <p:cNvSpPr>
            <a:spLocks noChangeArrowheads="1"/>
          </p:cNvSpPr>
          <p:nvPr/>
        </p:nvSpPr>
        <p:spPr bwMode="auto">
          <a:xfrm>
            <a:off x="4164967" y="35687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2" name="Oval 158"/>
          <p:cNvSpPr>
            <a:spLocks noChangeArrowheads="1"/>
          </p:cNvSpPr>
          <p:nvPr/>
        </p:nvSpPr>
        <p:spPr bwMode="auto">
          <a:xfrm>
            <a:off x="4241167" y="3276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3" name="Oval 159"/>
          <p:cNvSpPr>
            <a:spLocks noChangeArrowheads="1"/>
          </p:cNvSpPr>
          <p:nvPr/>
        </p:nvSpPr>
        <p:spPr bwMode="auto">
          <a:xfrm>
            <a:off x="4457067" y="3200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4" name="Oval 160"/>
          <p:cNvSpPr>
            <a:spLocks noChangeArrowheads="1"/>
          </p:cNvSpPr>
          <p:nvPr/>
        </p:nvSpPr>
        <p:spPr bwMode="auto">
          <a:xfrm>
            <a:off x="5079367" y="2590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5" name="Oval 161"/>
          <p:cNvSpPr>
            <a:spLocks noChangeArrowheads="1"/>
          </p:cNvSpPr>
          <p:nvPr/>
        </p:nvSpPr>
        <p:spPr bwMode="auto">
          <a:xfrm>
            <a:off x="4012567" y="3505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6" name="Oval 162"/>
          <p:cNvSpPr>
            <a:spLocks noChangeArrowheads="1"/>
          </p:cNvSpPr>
          <p:nvPr/>
        </p:nvSpPr>
        <p:spPr bwMode="auto">
          <a:xfrm>
            <a:off x="4622167" y="32639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7" name="Oval 163"/>
          <p:cNvSpPr>
            <a:spLocks noChangeArrowheads="1"/>
          </p:cNvSpPr>
          <p:nvPr/>
        </p:nvSpPr>
        <p:spPr bwMode="auto">
          <a:xfrm>
            <a:off x="5155567" y="2590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8" name="Oval 164"/>
          <p:cNvSpPr>
            <a:spLocks noChangeArrowheads="1"/>
          </p:cNvSpPr>
          <p:nvPr/>
        </p:nvSpPr>
        <p:spPr bwMode="auto">
          <a:xfrm>
            <a:off x="4164967" y="3429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89" name="Oval 165"/>
          <p:cNvSpPr>
            <a:spLocks noChangeArrowheads="1"/>
          </p:cNvSpPr>
          <p:nvPr/>
        </p:nvSpPr>
        <p:spPr bwMode="auto">
          <a:xfrm>
            <a:off x="4241167" y="3657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0" name="Oval 166"/>
          <p:cNvSpPr>
            <a:spLocks noChangeArrowheads="1"/>
          </p:cNvSpPr>
          <p:nvPr/>
        </p:nvSpPr>
        <p:spPr bwMode="auto">
          <a:xfrm>
            <a:off x="4469767" y="3200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1" name="Oval 167"/>
          <p:cNvSpPr>
            <a:spLocks noChangeArrowheads="1"/>
          </p:cNvSpPr>
          <p:nvPr/>
        </p:nvSpPr>
        <p:spPr bwMode="auto">
          <a:xfrm>
            <a:off x="4698367" y="3200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2" name="Oval 168"/>
          <p:cNvSpPr>
            <a:spLocks noChangeArrowheads="1"/>
          </p:cNvSpPr>
          <p:nvPr/>
        </p:nvSpPr>
        <p:spPr bwMode="auto">
          <a:xfrm>
            <a:off x="4393567" y="3505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3" name="Oval 169"/>
          <p:cNvSpPr>
            <a:spLocks noChangeArrowheads="1"/>
          </p:cNvSpPr>
          <p:nvPr/>
        </p:nvSpPr>
        <p:spPr bwMode="auto">
          <a:xfrm>
            <a:off x="4012567" y="3733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4" name="Oval 170"/>
          <p:cNvSpPr>
            <a:spLocks noChangeArrowheads="1"/>
          </p:cNvSpPr>
          <p:nvPr/>
        </p:nvSpPr>
        <p:spPr bwMode="auto">
          <a:xfrm>
            <a:off x="5307967" y="2590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5" name="Oval 171"/>
          <p:cNvSpPr>
            <a:spLocks noChangeArrowheads="1"/>
          </p:cNvSpPr>
          <p:nvPr/>
        </p:nvSpPr>
        <p:spPr bwMode="auto">
          <a:xfrm>
            <a:off x="4774567" y="3048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6" name="Oval 172"/>
          <p:cNvSpPr>
            <a:spLocks noChangeArrowheads="1"/>
          </p:cNvSpPr>
          <p:nvPr/>
        </p:nvSpPr>
        <p:spPr bwMode="auto">
          <a:xfrm>
            <a:off x="5079367" y="27305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7" name="Oval 173"/>
          <p:cNvSpPr>
            <a:spLocks noChangeArrowheads="1"/>
          </p:cNvSpPr>
          <p:nvPr/>
        </p:nvSpPr>
        <p:spPr bwMode="auto">
          <a:xfrm>
            <a:off x="5079367" y="2895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8" name="Oval 174"/>
          <p:cNvSpPr>
            <a:spLocks noChangeArrowheads="1"/>
          </p:cNvSpPr>
          <p:nvPr/>
        </p:nvSpPr>
        <p:spPr bwMode="auto">
          <a:xfrm>
            <a:off x="5003167" y="2819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9" name="Line 175"/>
          <p:cNvSpPr>
            <a:spLocks noChangeShapeType="1"/>
          </p:cNvSpPr>
          <p:nvPr/>
        </p:nvSpPr>
        <p:spPr bwMode="auto">
          <a:xfrm flipH="1">
            <a:off x="3936367" y="2590800"/>
            <a:ext cx="1447800" cy="12192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200" name="Rectangle 176"/>
          <p:cNvSpPr>
            <a:spLocks noChangeArrowheads="1"/>
          </p:cNvSpPr>
          <p:nvPr/>
        </p:nvSpPr>
        <p:spPr bwMode="auto">
          <a:xfrm>
            <a:off x="3479167" y="4267200"/>
            <a:ext cx="24384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</a:pPr>
            <a:r>
              <a:rPr lang="en-US" dirty="0" smtClean="0"/>
              <a:t>Y </a:t>
            </a:r>
            <a:r>
              <a:rPr lang="en-US" dirty="0" err="1" smtClean="0"/>
              <a:t>stimato</a:t>
            </a:r>
            <a:endParaRPr lang="en-US" dirty="0"/>
          </a:p>
        </p:txBody>
      </p:sp>
      <p:sp>
        <p:nvSpPr>
          <p:cNvPr id="201" name="Rectangle 177"/>
          <p:cNvSpPr>
            <a:spLocks noChangeArrowheads="1"/>
          </p:cNvSpPr>
          <p:nvPr/>
        </p:nvSpPr>
        <p:spPr bwMode="auto">
          <a:xfrm rot="16200000">
            <a:off x="2228217" y="2953384"/>
            <a:ext cx="24384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</a:pPr>
            <a:r>
              <a:rPr lang="en-US" dirty="0" smtClean="0"/>
              <a:t>Y </a:t>
            </a:r>
            <a:r>
              <a:rPr lang="en-US" dirty="0" err="1" smtClean="0"/>
              <a:t>osservato</a:t>
            </a:r>
            <a:endParaRPr lang="en-US" dirty="0"/>
          </a:p>
        </p:txBody>
      </p:sp>
      <p:sp>
        <p:nvSpPr>
          <p:cNvPr id="203" name="Line 301"/>
          <p:cNvSpPr>
            <a:spLocks noChangeShapeType="1"/>
          </p:cNvSpPr>
          <p:nvPr/>
        </p:nvSpPr>
        <p:spPr bwMode="auto">
          <a:xfrm flipH="1">
            <a:off x="6222367" y="3048000"/>
            <a:ext cx="990600" cy="838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204" name="Oval 302"/>
          <p:cNvSpPr>
            <a:spLocks noChangeArrowheads="1"/>
          </p:cNvSpPr>
          <p:nvPr/>
        </p:nvSpPr>
        <p:spPr bwMode="auto">
          <a:xfrm>
            <a:off x="6679567" y="2514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205" name="Line 303"/>
          <p:cNvSpPr>
            <a:spLocks noChangeShapeType="1"/>
          </p:cNvSpPr>
          <p:nvPr/>
        </p:nvSpPr>
        <p:spPr bwMode="auto">
          <a:xfrm flipH="1">
            <a:off x="6755767" y="266700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206" name="Oval 304"/>
          <p:cNvSpPr>
            <a:spLocks noChangeArrowheads="1"/>
          </p:cNvSpPr>
          <p:nvPr/>
        </p:nvSpPr>
        <p:spPr bwMode="auto">
          <a:xfrm>
            <a:off x="6679567" y="3352800"/>
            <a:ext cx="152400" cy="1524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214" name="Oval 84"/>
          <p:cNvSpPr>
            <a:spLocks noChangeArrowheads="1"/>
          </p:cNvSpPr>
          <p:nvPr/>
        </p:nvSpPr>
        <p:spPr bwMode="auto">
          <a:xfrm>
            <a:off x="990600" y="2514600"/>
            <a:ext cx="76200" cy="76200"/>
          </a:xfrm>
          <a:prstGeom prst="ellipse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217" name="Oval 116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218" name="Oval 116"/>
          <p:cNvSpPr>
            <a:spLocks noChangeArrowheads="1"/>
          </p:cNvSpPr>
          <p:nvPr/>
        </p:nvSpPr>
        <p:spPr bwMode="auto">
          <a:xfrm>
            <a:off x="838200" y="2667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219" name="Rectangle 176"/>
          <p:cNvSpPr>
            <a:spLocks noChangeArrowheads="1"/>
          </p:cNvSpPr>
          <p:nvPr/>
        </p:nvSpPr>
        <p:spPr bwMode="auto">
          <a:xfrm>
            <a:off x="6705600" y="2667000"/>
            <a:ext cx="24384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</a:pPr>
            <a:r>
              <a:rPr lang="en-US" dirty="0" err="1" smtClean="0"/>
              <a:t>Errore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predizione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1219200" y="5029200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/>
              <a:t>Confronto i valori stimati con i valori osservati</a:t>
            </a:r>
            <a:endParaRPr lang="sv-S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197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Indici di correlazione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613" name="Straight Connector 612"/>
          <p:cNvCxnSpPr/>
          <p:nvPr/>
        </p:nvCxnSpPr>
        <p:spPr>
          <a:xfrm>
            <a:off x="990600" y="2209800"/>
            <a:ext cx="0" cy="1676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 flipH="1">
            <a:off x="990600" y="38862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Oval 256"/>
          <p:cNvSpPr>
            <a:spLocks noChangeArrowheads="1"/>
          </p:cNvSpPr>
          <p:nvPr/>
        </p:nvSpPr>
        <p:spPr bwMode="auto">
          <a:xfrm>
            <a:off x="20574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" name="Oval 257"/>
          <p:cNvSpPr>
            <a:spLocks noChangeArrowheads="1"/>
          </p:cNvSpPr>
          <p:nvPr/>
        </p:nvSpPr>
        <p:spPr bwMode="auto">
          <a:xfrm>
            <a:off x="13716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3" name="Oval 266"/>
          <p:cNvSpPr>
            <a:spLocks noChangeArrowheads="1"/>
          </p:cNvSpPr>
          <p:nvPr/>
        </p:nvSpPr>
        <p:spPr bwMode="auto">
          <a:xfrm>
            <a:off x="19050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4" name="Oval 267"/>
          <p:cNvSpPr>
            <a:spLocks noChangeArrowheads="1"/>
          </p:cNvSpPr>
          <p:nvPr/>
        </p:nvSpPr>
        <p:spPr bwMode="auto">
          <a:xfrm>
            <a:off x="19050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5" name="Oval 268"/>
          <p:cNvSpPr>
            <a:spLocks noChangeArrowheads="1"/>
          </p:cNvSpPr>
          <p:nvPr/>
        </p:nvSpPr>
        <p:spPr bwMode="auto">
          <a:xfrm>
            <a:off x="25908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6" name="Oval 269"/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0" name="Oval 273"/>
          <p:cNvSpPr>
            <a:spLocks noChangeArrowheads="1"/>
          </p:cNvSpPr>
          <p:nvPr/>
        </p:nvSpPr>
        <p:spPr bwMode="auto">
          <a:xfrm>
            <a:off x="22098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4" name="Oval 277"/>
          <p:cNvSpPr>
            <a:spLocks noChangeArrowheads="1"/>
          </p:cNvSpPr>
          <p:nvPr/>
        </p:nvSpPr>
        <p:spPr bwMode="auto">
          <a:xfrm>
            <a:off x="2209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5" name="Oval 278"/>
          <p:cNvSpPr>
            <a:spLocks noChangeArrowheads="1"/>
          </p:cNvSpPr>
          <p:nvPr/>
        </p:nvSpPr>
        <p:spPr bwMode="auto">
          <a:xfrm>
            <a:off x="19050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6" name="Oval 279"/>
          <p:cNvSpPr>
            <a:spLocks noChangeArrowheads="1"/>
          </p:cNvSpPr>
          <p:nvPr/>
        </p:nvSpPr>
        <p:spPr bwMode="auto">
          <a:xfrm>
            <a:off x="21336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7" name="Oval 280"/>
          <p:cNvSpPr>
            <a:spLocks noChangeArrowheads="1"/>
          </p:cNvSpPr>
          <p:nvPr/>
        </p:nvSpPr>
        <p:spPr bwMode="auto">
          <a:xfrm>
            <a:off x="19812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8" name="Oval 281"/>
          <p:cNvSpPr>
            <a:spLocks noChangeArrowheads="1"/>
          </p:cNvSpPr>
          <p:nvPr/>
        </p:nvSpPr>
        <p:spPr bwMode="auto">
          <a:xfrm>
            <a:off x="28194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7" name="Oval 599"/>
          <p:cNvSpPr>
            <a:spLocks noChangeArrowheads="1"/>
          </p:cNvSpPr>
          <p:nvPr/>
        </p:nvSpPr>
        <p:spPr bwMode="auto">
          <a:xfrm>
            <a:off x="1905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8" name="Oval 600"/>
          <p:cNvSpPr>
            <a:spLocks noChangeArrowheads="1"/>
          </p:cNvSpPr>
          <p:nvPr/>
        </p:nvSpPr>
        <p:spPr bwMode="auto">
          <a:xfrm>
            <a:off x="19050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9" name="Oval 601"/>
          <p:cNvSpPr>
            <a:spLocks noChangeArrowheads="1"/>
          </p:cNvSpPr>
          <p:nvPr/>
        </p:nvSpPr>
        <p:spPr bwMode="auto">
          <a:xfrm>
            <a:off x="1905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0" name="Oval 602"/>
          <p:cNvSpPr>
            <a:spLocks noChangeArrowheads="1"/>
          </p:cNvSpPr>
          <p:nvPr/>
        </p:nvSpPr>
        <p:spPr bwMode="auto">
          <a:xfrm>
            <a:off x="24384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1" name="Oval 603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2" name="Oval 60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3" name="Oval 605"/>
          <p:cNvSpPr>
            <a:spLocks noChangeArrowheads="1"/>
          </p:cNvSpPr>
          <p:nvPr/>
        </p:nvSpPr>
        <p:spPr bwMode="auto">
          <a:xfrm>
            <a:off x="1752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4" name="Oval 606"/>
          <p:cNvSpPr>
            <a:spLocks noChangeArrowheads="1"/>
          </p:cNvSpPr>
          <p:nvPr/>
        </p:nvSpPr>
        <p:spPr bwMode="auto">
          <a:xfrm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5" name="Oval 607"/>
          <p:cNvSpPr>
            <a:spLocks noChangeArrowheads="1"/>
          </p:cNvSpPr>
          <p:nvPr/>
        </p:nvSpPr>
        <p:spPr bwMode="auto">
          <a:xfrm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" name="Oval 632"/>
          <p:cNvSpPr>
            <a:spLocks noChangeArrowheads="1"/>
          </p:cNvSpPr>
          <p:nvPr/>
        </p:nvSpPr>
        <p:spPr bwMode="auto">
          <a:xfrm>
            <a:off x="1752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1" name="Oval 633"/>
          <p:cNvSpPr>
            <a:spLocks noChangeArrowheads="1"/>
          </p:cNvSpPr>
          <p:nvPr/>
        </p:nvSpPr>
        <p:spPr bwMode="auto">
          <a:xfrm>
            <a:off x="1828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2" name="Oval 634"/>
          <p:cNvSpPr>
            <a:spLocks noChangeArrowheads="1"/>
          </p:cNvSpPr>
          <p:nvPr/>
        </p:nvSpPr>
        <p:spPr bwMode="auto">
          <a:xfrm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1" name="Oval 643"/>
          <p:cNvSpPr>
            <a:spLocks noChangeArrowheads="1"/>
          </p:cNvSpPr>
          <p:nvPr/>
        </p:nvSpPr>
        <p:spPr bwMode="auto">
          <a:xfrm>
            <a:off x="2514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2" name="Oval 644"/>
          <p:cNvSpPr>
            <a:spLocks noChangeArrowheads="1"/>
          </p:cNvSpPr>
          <p:nvPr/>
        </p:nvSpPr>
        <p:spPr bwMode="auto">
          <a:xfrm>
            <a:off x="22098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3" name="Oval 645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5" name="Oval 64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6" name="Oval 648"/>
          <p:cNvSpPr>
            <a:spLocks noChangeArrowheads="1"/>
          </p:cNvSpPr>
          <p:nvPr/>
        </p:nvSpPr>
        <p:spPr bwMode="auto">
          <a:xfrm>
            <a:off x="2209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7" name="Oval 649"/>
          <p:cNvSpPr>
            <a:spLocks noChangeArrowheads="1"/>
          </p:cNvSpPr>
          <p:nvPr/>
        </p:nvSpPr>
        <p:spPr bwMode="auto">
          <a:xfrm>
            <a:off x="2209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9" name="Oval 651"/>
          <p:cNvSpPr>
            <a:spLocks noChangeArrowheads="1"/>
          </p:cNvSpPr>
          <p:nvPr/>
        </p:nvSpPr>
        <p:spPr bwMode="auto">
          <a:xfrm>
            <a:off x="1905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0" name="Oval 652"/>
          <p:cNvSpPr>
            <a:spLocks noChangeArrowheads="1"/>
          </p:cNvSpPr>
          <p:nvPr/>
        </p:nvSpPr>
        <p:spPr bwMode="auto">
          <a:xfrm>
            <a:off x="19050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1" name="Oval 653"/>
          <p:cNvSpPr>
            <a:spLocks noChangeArrowheads="1"/>
          </p:cNvSpPr>
          <p:nvPr/>
        </p:nvSpPr>
        <p:spPr bwMode="auto">
          <a:xfrm>
            <a:off x="23622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4" name="Oval 744"/>
          <p:cNvSpPr>
            <a:spLocks noChangeArrowheads="1"/>
          </p:cNvSpPr>
          <p:nvPr/>
        </p:nvSpPr>
        <p:spPr bwMode="auto">
          <a:xfrm>
            <a:off x="16002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5" name="Oval 745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6" name="Oval 746"/>
          <p:cNvSpPr>
            <a:spLocks noChangeArrowheads="1"/>
          </p:cNvSpPr>
          <p:nvPr/>
        </p:nvSpPr>
        <p:spPr bwMode="auto">
          <a:xfrm>
            <a:off x="12954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7" name="Oval 747"/>
          <p:cNvSpPr>
            <a:spLocks noChangeArrowheads="1"/>
          </p:cNvSpPr>
          <p:nvPr/>
        </p:nvSpPr>
        <p:spPr bwMode="auto">
          <a:xfrm>
            <a:off x="17526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8" name="Oval 748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9" name="Oval 749"/>
          <p:cNvSpPr>
            <a:spLocks noChangeArrowheads="1"/>
          </p:cNvSpPr>
          <p:nvPr/>
        </p:nvSpPr>
        <p:spPr bwMode="auto">
          <a:xfrm>
            <a:off x="1752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0" name="Oval 750"/>
          <p:cNvSpPr>
            <a:spLocks noChangeArrowheads="1"/>
          </p:cNvSpPr>
          <p:nvPr/>
        </p:nvSpPr>
        <p:spPr bwMode="auto">
          <a:xfrm>
            <a:off x="16002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1" name="Oval 751"/>
          <p:cNvSpPr>
            <a:spLocks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2" name="Oval 752"/>
          <p:cNvSpPr>
            <a:spLocks noChangeArrowheads="1"/>
          </p:cNvSpPr>
          <p:nvPr/>
        </p:nvSpPr>
        <p:spPr bwMode="auto">
          <a:xfrm>
            <a:off x="1600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3" name="Oval 753"/>
          <p:cNvSpPr>
            <a:spLocks noChangeArrowheads="1"/>
          </p:cNvSpPr>
          <p:nvPr/>
        </p:nvSpPr>
        <p:spPr bwMode="auto">
          <a:xfrm>
            <a:off x="1600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4" name="Oval 754"/>
          <p:cNvSpPr>
            <a:spLocks noChangeArrowheads="1"/>
          </p:cNvSpPr>
          <p:nvPr/>
        </p:nvSpPr>
        <p:spPr bwMode="auto">
          <a:xfrm>
            <a:off x="15240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5" name="Oval 755"/>
          <p:cNvSpPr>
            <a:spLocks noChangeArrowheads="1"/>
          </p:cNvSpPr>
          <p:nvPr/>
        </p:nvSpPr>
        <p:spPr bwMode="auto">
          <a:xfrm>
            <a:off x="16002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6" name="Oval 756"/>
          <p:cNvSpPr>
            <a:spLocks noChangeArrowheads="1"/>
          </p:cNvSpPr>
          <p:nvPr/>
        </p:nvSpPr>
        <p:spPr bwMode="auto">
          <a:xfrm>
            <a:off x="1600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7" name="Oval 757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" name="Oval 758"/>
          <p:cNvSpPr>
            <a:spLocks noChangeArrowheads="1"/>
          </p:cNvSpPr>
          <p:nvPr/>
        </p:nvSpPr>
        <p:spPr bwMode="auto">
          <a:xfrm>
            <a:off x="21336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1" name="Oval 761"/>
          <p:cNvSpPr>
            <a:spLocks noChangeArrowheads="1"/>
          </p:cNvSpPr>
          <p:nvPr/>
        </p:nvSpPr>
        <p:spPr bwMode="auto">
          <a:xfrm>
            <a:off x="12954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2" name="Oval 762"/>
          <p:cNvSpPr>
            <a:spLocks noChangeArrowheads="1"/>
          </p:cNvSpPr>
          <p:nvPr/>
        </p:nvSpPr>
        <p:spPr bwMode="auto">
          <a:xfrm>
            <a:off x="15240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3" name="Oval 763"/>
          <p:cNvSpPr>
            <a:spLocks noChangeArrowheads="1"/>
          </p:cNvSpPr>
          <p:nvPr/>
        </p:nvSpPr>
        <p:spPr bwMode="auto">
          <a:xfrm>
            <a:off x="1219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4" name="Oval 764"/>
          <p:cNvSpPr>
            <a:spLocks noChangeArrowheads="1"/>
          </p:cNvSpPr>
          <p:nvPr/>
        </p:nvSpPr>
        <p:spPr bwMode="auto">
          <a:xfrm>
            <a:off x="16764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5" name="Oval 765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6" name="Oval 766"/>
          <p:cNvSpPr>
            <a:spLocks noChangeArrowheads="1"/>
          </p:cNvSpPr>
          <p:nvPr/>
        </p:nvSpPr>
        <p:spPr bwMode="auto">
          <a:xfrm>
            <a:off x="10668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7" name="Oval 767"/>
          <p:cNvSpPr>
            <a:spLocks noChangeArrowheads="1"/>
          </p:cNvSpPr>
          <p:nvPr/>
        </p:nvSpPr>
        <p:spPr bwMode="auto">
          <a:xfrm>
            <a:off x="1752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" name="Oval 768"/>
          <p:cNvSpPr>
            <a:spLocks noChangeArrowheads="1"/>
          </p:cNvSpPr>
          <p:nvPr/>
        </p:nvSpPr>
        <p:spPr bwMode="auto">
          <a:xfrm>
            <a:off x="17526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9" name="Oval 769"/>
          <p:cNvSpPr>
            <a:spLocks noChangeArrowheads="1"/>
          </p:cNvSpPr>
          <p:nvPr/>
        </p:nvSpPr>
        <p:spPr bwMode="auto">
          <a:xfrm>
            <a:off x="14478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0" name="Oval 770"/>
          <p:cNvSpPr>
            <a:spLocks noChangeArrowheads="1"/>
          </p:cNvSpPr>
          <p:nvPr/>
        </p:nvSpPr>
        <p:spPr bwMode="auto">
          <a:xfrm>
            <a:off x="16002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1" name="Oval 771"/>
          <p:cNvSpPr>
            <a:spLocks noChangeArrowheads="1"/>
          </p:cNvSpPr>
          <p:nvPr/>
        </p:nvSpPr>
        <p:spPr bwMode="auto">
          <a:xfrm>
            <a:off x="1524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2" name="Oval 772"/>
          <p:cNvSpPr>
            <a:spLocks noChangeArrowheads="1"/>
          </p:cNvSpPr>
          <p:nvPr/>
        </p:nvSpPr>
        <p:spPr bwMode="auto">
          <a:xfrm>
            <a:off x="16002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3" name="Oval 773"/>
          <p:cNvSpPr>
            <a:spLocks noChangeArrowheads="1"/>
          </p:cNvSpPr>
          <p:nvPr/>
        </p:nvSpPr>
        <p:spPr bwMode="auto">
          <a:xfrm>
            <a:off x="17526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4" name="Oval 774"/>
          <p:cNvSpPr>
            <a:spLocks noChangeArrowheads="1"/>
          </p:cNvSpPr>
          <p:nvPr/>
        </p:nvSpPr>
        <p:spPr bwMode="auto">
          <a:xfrm>
            <a:off x="1447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5" name="Oval 775"/>
          <p:cNvSpPr>
            <a:spLocks noChangeArrowheads="1"/>
          </p:cNvSpPr>
          <p:nvPr/>
        </p:nvSpPr>
        <p:spPr bwMode="auto">
          <a:xfrm>
            <a:off x="23622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6" name="Oval 776"/>
          <p:cNvSpPr>
            <a:spLocks noChangeArrowheads="1"/>
          </p:cNvSpPr>
          <p:nvPr/>
        </p:nvSpPr>
        <p:spPr bwMode="auto">
          <a:xfrm>
            <a:off x="2590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7" name="Oval 777"/>
          <p:cNvSpPr>
            <a:spLocks noChangeArrowheads="1"/>
          </p:cNvSpPr>
          <p:nvPr/>
        </p:nvSpPr>
        <p:spPr bwMode="auto">
          <a:xfrm>
            <a:off x="13716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0" name="Oval 780"/>
          <p:cNvSpPr>
            <a:spLocks noChangeArrowheads="1"/>
          </p:cNvSpPr>
          <p:nvPr/>
        </p:nvSpPr>
        <p:spPr bwMode="auto">
          <a:xfrm>
            <a:off x="2133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3" name="Oval 808"/>
          <p:cNvSpPr>
            <a:spLocks noChangeArrowheads="1"/>
          </p:cNvSpPr>
          <p:nvPr/>
        </p:nvSpPr>
        <p:spPr bwMode="auto">
          <a:xfrm>
            <a:off x="23622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4" name="Oval 809"/>
          <p:cNvSpPr>
            <a:spLocks noChangeArrowheads="1"/>
          </p:cNvSpPr>
          <p:nvPr/>
        </p:nvSpPr>
        <p:spPr bwMode="auto">
          <a:xfrm>
            <a:off x="23622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5" name="Oval 810"/>
          <p:cNvSpPr>
            <a:spLocks noChangeArrowheads="1"/>
          </p:cNvSpPr>
          <p:nvPr/>
        </p:nvSpPr>
        <p:spPr bwMode="auto">
          <a:xfrm>
            <a:off x="27432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" name="Rectangle 808"/>
          <p:cNvSpPr/>
          <p:nvPr/>
        </p:nvSpPr>
        <p:spPr>
          <a:xfrm>
            <a:off x="1362096" y="3897868"/>
            <a:ext cx="110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piante</a:t>
            </a:r>
            <a:endParaRPr lang="en-US" dirty="0"/>
          </a:p>
        </p:txBody>
      </p:sp>
      <p:sp>
        <p:nvSpPr>
          <p:cNvPr id="810" name="Rectangle 809"/>
          <p:cNvSpPr/>
          <p:nvPr/>
        </p:nvSpPr>
        <p:spPr>
          <a:xfrm rot="16200000">
            <a:off x="212697" y="2805424"/>
            <a:ext cx="116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farfalle</a:t>
            </a:r>
            <a:endParaRPr lang="en-US" dirty="0"/>
          </a:p>
        </p:txBody>
      </p:sp>
      <p:cxnSp>
        <p:nvCxnSpPr>
          <p:cNvPr id="672" name="Straight Connector 671"/>
          <p:cNvCxnSpPr/>
          <p:nvPr/>
        </p:nvCxnSpPr>
        <p:spPr>
          <a:xfrm>
            <a:off x="3657600" y="2209800"/>
            <a:ext cx="0" cy="1676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 flipH="1">
            <a:off x="3657600" y="38862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Oval 256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5" name="Oval 257"/>
          <p:cNvSpPr>
            <a:spLocks noChangeArrowheads="1"/>
          </p:cNvSpPr>
          <p:nvPr/>
        </p:nvSpPr>
        <p:spPr bwMode="auto">
          <a:xfrm>
            <a:off x="41148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6" name="Oval 266"/>
          <p:cNvSpPr>
            <a:spLocks noChangeArrowheads="1"/>
          </p:cNvSpPr>
          <p:nvPr/>
        </p:nvSpPr>
        <p:spPr bwMode="auto">
          <a:xfrm>
            <a:off x="48006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7" name="Oval 267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8" name="Oval 268"/>
          <p:cNvSpPr>
            <a:spLocks noChangeArrowheads="1"/>
          </p:cNvSpPr>
          <p:nvPr/>
        </p:nvSpPr>
        <p:spPr bwMode="auto">
          <a:xfrm>
            <a:off x="5181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9" name="Oval 269"/>
          <p:cNvSpPr>
            <a:spLocks noChangeArrowheads="1"/>
          </p:cNvSpPr>
          <p:nvPr/>
        </p:nvSpPr>
        <p:spPr bwMode="auto">
          <a:xfrm>
            <a:off x="4648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0" name="Oval 273"/>
          <p:cNvSpPr>
            <a:spLocks noChangeArrowheads="1"/>
          </p:cNvSpPr>
          <p:nvPr/>
        </p:nvSpPr>
        <p:spPr bwMode="auto">
          <a:xfrm>
            <a:off x="49530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1" name="Oval 277"/>
          <p:cNvSpPr>
            <a:spLocks noChangeArrowheads="1"/>
          </p:cNvSpPr>
          <p:nvPr/>
        </p:nvSpPr>
        <p:spPr bwMode="auto">
          <a:xfrm>
            <a:off x="49530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2" name="Oval 278"/>
          <p:cNvSpPr>
            <a:spLocks noChangeArrowheads="1"/>
          </p:cNvSpPr>
          <p:nvPr/>
        </p:nvSpPr>
        <p:spPr bwMode="auto">
          <a:xfrm>
            <a:off x="46482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3" name="Oval 279"/>
          <p:cNvSpPr>
            <a:spLocks noChangeArrowheads="1"/>
          </p:cNvSpPr>
          <p:nvPr/>
        </p:nvSpPr>
        <p:spPr bwMode="auto">
          <a:xfrm>
            <a:off x="4876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4" name="Oval 280"/>
          <p:cNvSpPr>
            <a:spLocks noChangeArrowheads="1"/>
          </p:cNvSpPr>
          <p:nvPr/>
        </p:nvSpPr>
        <p:spPr bwMode="auto">
          <a:xfrm>
            <a:off x="47244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5" name="Oval 281"/>
          <p:cNvSpPr>
            <a:spLocks noChangeArrowheads="1"/>
          </p:cNvSpPr>
          <p:nvPr/>
        </p:nvSpPr>
        <p:spPr bwMode="auto">
          <a:xfrm>
            <a:off x="5410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6" name="Oval 599"/>
          <p:cNvSpPr>
            <a:spLocks noChangeArrowheads="1"/>
          </p:cNvSpPr>
          <p:nvPr/>
        </p:nvSpPr>
        <p:spPr bwMode="auto">
          <a:xfrm>
            <a:off x="46482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6" name="Oval 600"/>
          <p:cNvSpPr>
            <a:spLocks noChangeArrowheads="1"/>
          </p:cNvSpPr>
          <p:nvPr/>
        </p:nvSpPr>
        <p:spPr bwMode="auto">
          <a:xfrm>
            <a:off x="46482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7" name="Oval 601"/>
          <p:cNvSpPr>
            <a:spLocks noChangeArrowheads="1"/>
          </p:cNvSpPr>
          <p:nvPr/>
        </p:nvSpPr>
        <p:spPr bwMode="auto">
          <a:xfrm>
            <a:off x="5029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8" name="Oval 602"/>
          <p:cNvSpPr>
            <a:spLocks noChangeArrowheads="1"/>
          </p:cNvSpPr>
          <p:nvPr/>
        </p:nvSpPr>
        <p:spPr bwMode="auto">
          <a:xfrm>
            <a:off x="51816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9" name="Oval 603"/>
          <p:cNvSpPr>
            <a:spLocks noChangeArrowheads="1"/>
          </p:cNvSpPr>
          <p:nvPr/>
        </p:nvSpPr>
        <p:spPr bwMode="auto">
          <a:xfrm>
            <a:off x="4800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0" name="Oval 604"/>
          <p:cNvSpPr>
            <a:spLocks noChangeArrowheads="1"/>
          </p:cNvSpPr>
          <p:nvPr/>
        </p:nvSpPr>
        <p:spPr bwMode="auto">
          <a:xfrm>
            <a:off x="48006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1" name="Oval 605"/>
          <p:cNvSpPr>
            <a:spLocks noChangeArrowheads="1"/>
          </p:cNvSpPr>
          <p:nvPr/>
        </p:nvSpPr>
        <p:spPr bwMode="auto">
          <a:xfrm>
            <a:off x="48768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2" name="Oval 606"/>
          <p:cNvSpPr>
            <a:spLocks noChangeArrowheads="1"/>
          </p:cNvSpPr>
          <p:nvPr/>
        </p:nvSpPr>
        <p:spPr bwMode="auto">
          <a:xfrm>
            <a:off x="51054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3" name="Oval 607"/>
          <p:cNvSpPr>
            <a:spLocks noChangeArrowheads="1"/>
          </p:cNvSpPr>
          <p:nvPr/>
        </p:nvSpPr>
        <p:spPr bwMode="auto">
          <a:xfrm>
            <a:off x="48768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4" name="Oval 632"/>
          <p:cNvSpPr>
            <a:spLocks noChangeArrowheads="1"/>
          </p:cNvSpPr>
          <p:nvPr/>
        </p:nvSpPr>
        <p:spPr bwMode="auto">
          <a:xfrm>
            <a:off x="48768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5" name="Oval 633"/>
          <p:cNvSpPr>
            <a:spLocks noChangeArrowheads="1"/>
          </p:cNvSpPr>
          <p:nvPr/>
        </p:nvSpPr>
        <p:spPr bwMode="auto">
          <a:xfrm>
            <a:off x="49530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6" name="Oval 634"/>
          <p:cNvSpPr>
            <a:spLocks noChangeArrowheads="1"/>
          </p:cNvSpPr>
          <p:nvPr/>
        </p:nvSpPr>
        <p:spPr bwMode="auto">
          <a:xfrm>
            <a:off x="48768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7" name="Oval 643"/>
          <p:cNvSpPr>
            <a:spLocks noChangeArrowheads="1"/>
          </p:cNvSpPr>
          <p:nvPr/>
        </p:nvSpPr>
        <p:spPr bwMode="auto">
          <a:xfrm>
            <a:off x="5257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8" name="Oval 644"/>
          <p:cNvSpPr>
            <a:spLocks noChangeArrowheads="1"/>
          </p:cNvSpPr>
          <p:nvPr/>
        </p:nvSpPr>
        <p:spPr bwMode="auto">
          <a:xfrm>
            <a:off x="4953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9" name="Oval 645"/>
          <p:cNvSpPr>
            <a:spLocks noChangeArrowheads="1"/>
          </p:cNvSpPr>
          <p:nvPr/>
        </p:nvSpPr>
        <p:spPr bwMode="auto">
          <a:xfrm>
            <a:off x="48006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0" name="Oval 647"/>
          <p:cNvSpPr>
            <a:spLocks noChangeArrowheads="1"/>
          </p:cNvSpPr>
          <p:nvPr/>
        </p:nvSpPr>
        <p:spPr bwMode="auto">
          <a:xfrm>
            <a:off x="4953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1" name="Oval 648"/>
          <p:cNvSpPr>
            <a:spLocks noChangeArrowheads="1"/>
          </p:cNvSpPr>
          <p:nvPr/>
        </p:nvSpPr>
        <p:spPr bwMode="auto">
          <a:xfrm>
            <a:off x="49530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2" name="Oval 649"/>
          <p:cNvSpPr>
            <a:spLocks noChangeArrowheads="1"/>
          </p:cNvSpPr>
          <p:nvPr/>
        </p:nvSpPr>
        <p:spPr bwMode="auto">
          <a:xfrm>
            <a:off x="49530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3" name="Oval 651"/>
          <p:cNvSpPr>
            <a:spLocks noChangeArrowheads="1"/>
          </p:cNvSpPr>
          <p:nvPr/>
        </p:nvSpPr>
        <p:spPr bwMode="auto">
          <a:xfrm>
            <a:off x="46482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4" name="Oval 652"/>
          <p:cNvSpPr>
            <a:spLocks noChangeArrowheads="1"/>
          </p:cNvSpPr>
          <p:nvPr/>
        </p:nvSpPr>
        <p:spPr bwMode="auto">
          <a:xfrm>
            <a:off x="50292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5" name="Oval 653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6" name="Oval 744"/>
          <p:cNvSpPr>
            <a:spLocks noChangeArrowheads="1"/>
          </p:cNvSpPr>
          <p:nvPr/>
        </p:nvSpPr>
        <p:spPr bwMode="auto">
          <a:xfrm>
            <a:off x="43434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7" name="Oval 745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" name="Oval 746"/>
          <p:cNvSpPr>
            <a:spLocks noChangeArrowheads="1"/>
          </p:cNvSpPr>
          <p:nvPr/>
        </p:nvSpPr>
        <p:spPr bwMode="auto">
          <a:xfrm>
            <a:off x="40386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9" name="Oval 747"/>
          <p:cNvSpPr>
            <a:spLocks noChangeArrowheads="1"/>
          </p:cNvSpPr>
          <p:nvPr/>
        </p:nvSpPr>
        <p:spPr bwMode="auto">
          <a:xfrm>
            <a:off x="44958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3" name="Oval 748"/>
          <p:cNvSpPr>
            <a:spLocks noChangeArrowheads="1"/>
          </p:cNvSpPr>
          <p:nvPr/>
        </p:nvSpPr>
        <p:spPr bwMode="auto">
          <a:xfrm>
            <a:off x="41148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4" name="Oval 749"/>
          <p:cNvSpPr>
            <a:spLocks noChangeArrowheads="1"/>
          </p:cNvSpPr>
          <p:nvPr/>
        </p:nvSpPr>
        <p:spPr bwMode="auto">
          <a:xfrm>
            <a:off x="44958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5" name="Oval 750"/>
          <p:cNvSpPr>
            <a:spLocks noChangeArrowheads="1"/>
          </p:cNvSpPr>
          <p:nvPr/>
        </p:nvSpPr>
        <p:spPr bwMode="auto">
          <a:xfrm>
            <a:off x="43434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6" name="Oval 751"/>
          <p:cNvSpPr>
            <a:spLocks noChangeArrowheads="1"/>
          </p:cNvSpPr>
          <p:nvPr/>
        </p:nvSpPr>
        <p:spPr bwMode="auto">
          <a:xfrm>
            <a:off x="43434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7" name="Oval 752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8" name="Oval 753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9" name="Oval 754"/>
          <p:cNvSpPr>
            <a:spLocks noChangeArrowheads="1"/>
          </p:cNvSpPr>
          <p:nvPr/>
        </p:nvSpPr>
        <p:spPr bwMode="auto">
          <a:xfrm>
            <a:off x="42672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0" name="Oval 755"/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4" name="Oval 756"/>
          <p:cNvSpPr>
            <a:spLocks noChangeArrowheads="1"/>
          </p:cNvSpPr>
          <p:nvPr/>
        </p:nvSpPr>
        <p:spPr bwMode="auto">
          <a:xfrm>
            <a:off x="4495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8" name="Oval 757"/>
          <p:cNvSpPr>
            <a:spLocks noChangeArrowheads="1"/>
          </p:cNvSpPr>
          <p:nvPr/>
        </p:nvSpPr>
        <p:spPr bwMode="auto">
          <a:xfrm>
            <a:off x="43434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2" name="Oval 758"/>
          <p:cNvSpPr>
            <a:spLocks noChangeArrowheads="1"/>
          </p:cNvSpPr>
          <p:nvPr/>
        </p:nvSpPr>
        <p:spPr bwMode="auto">
          <a:xfrm>
            <a:off x="48768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3" name="Oval 761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4" name="Oval 762"/>
          <p:cNvSpPr>
            <a:spLocks noChangeArrowheads="1"/>
          </p:cNvSpPr>
          <p:nvPr/>
        </p:nvSpPr>
        <p:spPr bwMode="auto">
          <a:xfrm>
            <a:off x="4267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5" name="Oval 763"/>
          <p:cNvSpPr>
            <a:spLocks noChangeArrowheads="1"/>
          </p:cNvSpPr>
          <p:nvPr/>
        </p:nvSpPr>
        <p:spPr bwMode="auto">
          <a:xfrm>
            <a:off x="39624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6" name="Oval 764"/>
          <p:cNvSpPr>
            <a:spLocks noChangeArrowheads="1"/>
          </p:cNvSpPr>
          <p:nvPr/>
        </p:nvSpPr>
        <p:spPr bwMode="auto">
          <a:xfrm>
            <a:off x="4419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" name="Oval 765"/>
          <p:cNvSpPr>
            <a:spLocks noChangeArrowheads="1"/>
          </p:cNvSpPr>
          <p:nvPr/>
        </p:nvSpPr>
        <p:spPr bwMode="auto">
          <a:xfrm>
            <a:off x="54864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8" name="Oval 766"/>
          <p:cNvSpPr>
            <a:spLocks noChangeArrowheads="1"/>
          </p:cNvSpPr>
          <p:nvPr/>
        </p:nvSpPr>
        <p:spPr bwMode="auto">
          <a:xfrm>
            <a:off x="51816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9" name="Oval 767"/>
          <p:cNvSpPr>
            <a:spLocks noChangeArrowheads="1"/>
          </p:cNvSpPr>
          <p:nvPr/>
        </p:nvSpPr>
        <p:spPr bwMode="auto">
          <a:xfrm>
            <a:off x="44958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0" name="Oval 768"/>
          <p:cNvSpPr>
            <a:spLocks noChangeArrowheads="1"/>
          </p:cNvSpPr>
          <p:nvPr/>
        </p:nvSpPr>
        <p:spPr bwMode="auto">
          <a:xfrm>
            <a:off x="4495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1" name="Oval 769"/>
          <p:cNvSpPr>
            <a:spLocks noChangeArrowheads="1"/>
          </p:cNvSpPr>
          <p:nvPr/>
        </p:nvSpPr>
        <p:spPr bwMode="auto">
          <a:xfrm>
            <a:off x="41910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2" name="Oval 770"/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3" name="Oval 771"/>
          <p:cNvSpPr>
            <a:spLocks noChangeArrowheads="1"/>
          </p:cNvSpPr>
          <p:nvPr/>
        </p:nvSpPr>
        <p:spPr bwMode="auto">
          <a:xfrm>
            <a:off x="46482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4" name="Oval 772"/>
          <p:cNvSpPr>
            <a:spLocks noChangeArrowheads="1"/>
          </p:cNvSpPr>
          <p:nvPr/>
        </p:nvSpPr>
        <p:spPr bwMode="auto">
          <a:xfrm>
            <a:off x="43434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5" name="Oval 773"/>
          <p:cNvSpPr>
            <a:spLocks noChangeArrowheads="1"/>
          </p:cNvSpPr>
          <p:nvPr/>
        </p:nvSpPr>
        <p:spPr bwMode="auto">
          <a:xfrm>
            <a:off x="44958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6" name="Oval 774"/>
          <p:cNvSpPr>
            <a:spLocks noChangeArrowheads="1"/>
          </p:cNvSpPr>
          <p:nvPr/>
        </p:nvSpPr>
        <p:spPr bwMode="auto">
          <a:xfrm>
            <a:off x="45720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" name="Oval 775"/>
          <p:cNvSpPr>
            <a:spLocks noChangeArrowheads="1"/>
          </p:cNvSpPr>
          <p:nvPr/>
        </p:nvSpPr>
        <p:spPr bwMode="auto">
          <a:xfrm>
            <a:off x="51054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8" name="Oval 776"/>
          <p:cNvSpPr>
            <a:spLocks noChangeArrowheads="1"/>
          </p:cNvSpPr>
          <p:nvPr/>
        </p:nvSpPr>
        <p:spPr bwMode="auto">
          <a:xfrm>
            <a:off x="48006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9" name="Oval 777"/>
          <p:cNvSpPr>
            <a:spLocks noChangeArrowheads="1"/>
          </p:cNvSpPr>
          <p:nvPr/>
        </p:nvSpPr>
        <p:spPr bwMode="auto">
          <a:xfrm>
            <a:off x="4114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0" name="Oval 780"/>
          <p:cNvSpPr>
            <a:spLocks noChangeArrowheads="1"/>
          </p:cNvSpPr>
          <p:nvPr/>
        </p:nvSpPr>
        <p:spPr bwMode="auto">
          <a:xfrm>
            <a:off x="48768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1" name="Oval 808"/>
          <p:cNvSpPr>
            <a:spLocks noChangeArrowheads="1"/>
          </p:cNvSpPr>
          <p:nvPr/>
        </p:nvSpPr>
        <p:spPr bwMode="auto">
          <a:xfrm>
            <a:off x="51054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2" name="Oval 809"/>
          <p:cNvSpPr>
            <a:spLocks noChangeArrowheads="1"/>
          </p:cNvSpPr>
          <p:nvPr/>
        </p:nvSpPr>
        <p:spPr bwMode="auto">
          <a:xfrm>
            <a:off x="51054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3" name="Oval 810"/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9" name="Rectangle 778"/>
          <p:cNvSpPr/>
          <p:nvPr/>
        </p:nvSpPr>
        <p:spPr>
          <a:xfrm>
            <a:off x="4029096" y="3897868"/>
            <a:ext cx="110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piante</a:t>
            </a:r>
            <a:endParaRPr lang="en-US" dirty="0"/>
          </a:p>
        </p:txBody>
      </p:sp>
      <p:sp>
        <p:nvSpPr>
          <p:cNvPr id="780" name="Rectangle 779"/>
          <p:cNvSpPr/>
          <p:nvPr/>
        </p:nvSpPr>
        <p:spPr>
          <a:xfrm rot="16200000">
            <a:off x="2879697" y="2805424"/>
            <a:ext cx="116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farfalle</a:t>
            </a:r>
            <a:endParaRPr lang="en-US" dirty="0"/>
          </a:p>
        </p:txBody>
      </p:sp>
      <p:cxnSp>
        <p:nvCxnSpPr>
          <p:cNvPr id="798" name="Straight Connector 797"/>
          <p:cNvCxnSpPr/>
          <p:nvPr/>
        </p:nvCxnSpPr>
        <p:spPr>
          <a:xfrm>
            <a:off x="6400800" y="2209800"/>
            <a:ext cx="0" cy="1676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 flipH="1">
            <a:off x="6400800" y="3886200"/>
            <a:ext cx="198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1" name="Oval 256"/>
          <p:cNvSpPr>
            <a:spLocks noChangeArrowheads="1"/>
          </p:cNvSpPr>
          <p:nvPr/>
        </p:nvSpPr>
        <p:spPr bwMode="auto">
          <a:xfrm>
            <a:off x="74676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2" name="Oval 257"/>
          <p:cNvSpPr>
            <a:spLocks noChangeArrowheads="1"/>
          </p:cNvSpPr>
          <p:nvPr/>
        </p:nvSpPr>
        <p:spPr bwMode="auto">
          <a:xfrm>
            <a:off x="6858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6" name="Oval 266"/>
          <p:cNvSpPr>
            <a:spLocks noChangeArrowheads="1"/>
          </p:cNvSpPr>
          <p:nvPr/>
        </p:nvSpPr>
        <p:spPr bwMode="auto">
          <a:xfrm>
            <a:off x="76962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7" name="Oval 267"/>
          <p:cNvSpPr>
            <a:spLocks noChangeArrowheads="1"/>
          </p:cNvSpPr>
          <p:nvPr/>
        </p:nvSpPr>
        <p:spPr bwMode="auto">
          <a:xfrm>
            <a:off x="76962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8" name="Oval 268"/>
          <p:cNvSpPr>
            <a:spLocks noChangeArrowheads="1"/>
          </p:cNvSpPr>
          <p:nvPr/>
        </p:nvSpPr>
        <p:spPr bwMode="auto">
          <a:xfrm>
            <a:off x="80010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1" name="Oval 269"/>
          <p:cNvSpPr>
            <a:spLocks noChangeArrowheads="1"/>
          </p:cNvSpPr>
          <p:nvPr/>
        </p:nvSpPr>
        <p:spPr bwMode="auto">
          <a:xfrm>
            <a:off x="74676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2" name="Oval 273"/>
          <p:cNvSpPr>
            <a:spLocks noChangeArrowheads="1"/>
          </p:cNvSpPr>
          <p:nvPr/>
        </p:nvSpPr>
        <p:spPr bwMode="auto">
          <a:xfrm>
            <a:off x="77724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3" name="Oval 277"/>
          <p:cNvSpPr>
            <a:spLocks noChangeArrowheads="1"/>
          </p:cNvSpPr>
          <p:nvPr/>
        </p:nvSpPr>
        <p:spPr bwMode="auto">
          <a:xfrm>
            <a:off x="7620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4" name="Oval 278"/>
          <p:cNvSpPr>
            <a:spLocks noChangeArrowheads="1"/>
          </p:cNvSpPr>
          <p:nvPr/>
        </p:nvSpPr>
        <p:spPr bwMode="auto">
          <a:xfrm>
            <a:off x="74676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5" name="Oval 279"/>
          <p:cNvSpPr>
            <a:spLocks noChangeArrowheads="1"/>
          </p:cNvSpPr>
          <p:nvPr/>
        </p:nvSpPr>
        <p:spPr bwMode="auto">
          <a:xfrm>
            <a:off x="75438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6" name="Oval 280"/>
          <p:cNvSpPr>
            <a:spLocks noChangeArrowheads="1"/>
          </p:cNvSpPr>
          <p:nvPr/>
        </p:nvSpPr>
        <p:spPr bwMode="auto">
          <a:xfrm>
            <a:off x="73914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7" name="Oval 281"/>
          <p:cNvSpPr>
            <a:spLocks noChangeArrowheads="1"/>
          </p:cNvSpPr>
          <p:nvPr/>
        </p:nvSpPr>
        <p:spPr bwMode="auto">
          <a:xfrm>
            <a:off x="82296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8" name="Oval 599"/>
          <p:cNvSpPr>
            <a:spLocks noChangeArrowheads="1"/>
          </p:cNvSpPr>
          <p:nvPr/>
        </p:nvSpPr>
        <p:spPr bwMode="auto">
          <a:xfrm>
            <a:off x="7315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9" name="Oval 600"/>
          <p:cNvSpPr>
            <a:spLocks noChangeArrowheads="1"/>
          </p:cNvSpPr>
          <p:nvPr/>
        </p:nvSpPr>
        <p:spPr bwMode="auto">
          <a:xfrm>
            <a:off x="73152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" name="Oval 601"/>
          <p:cNvSpPr>
            <a:spLocks noChangeArrowheads="1"/>
          </p:cNvSpPr>
          <p:nvPr/>
        </p:nvSpPr>
        <p:spPr bwMode="auto">
          <a:xfrm>
            <a:off x="73152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" name="Oval 602"/>
          <p:cNvSpPr>
            <a:spLocks noChangeArrowheads="1"/>
          </p:cNvSpPr>
          <p:nvPr/>
        </p:nvSpPr>
        <p:spPr bwMode="auto">
          <a:xfrm>
            <a:off x="7848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" name="Oval 603"/>
          <p:cNvSpPr>
            <a:spLocks noChangeArrowheads="1"/>
          </p:cNvSpPr>
          <p:nvPr/>
        </p:nvSpPr>
        <p:spPr bwMode="auto">
          <a:xfrm>
            <a:off x="74676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" name="Oval 604"/>
          <p:cNvSpPr>
            <a:spLocks noChangeArrowheads="1"/>
          </p:cNvSpPr>
          <p:nvPr/>
        </p:nvSpPr>
        <p:spPr bwMode="auto">
          <a:xfrm>
            <a:off x="7467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" name="Oval 605"/>
          <p:cNvSpPr>
            <a:spLocks noChangeArrowheads="1"/>
          </p:cNvSpPr>
          <p:nvPr/>
        </p:nvSpPr>
        <p:spPr bwMode="auto">
          <a:xfrm>
            <a:off x="7086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5" name="Oval 606"/>
          <p:cNvSpPr>
            <a:spLocks noChangeArrowheads="1"/>
          </p:cNvSpPr>
          <p:nvPr/>
        </p:nvSpPr>
        <p:spPr bwMode="auto">
          <a:xfrm>
            <a:off x="7848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6" name="Oval 607"/>
          <p:cNvSpPr>
            <a:spLocks noChangeArrowheads="1"/>
          </p:cNvSpPr>
          <p:nvPr/>
        </p:nvSpPr>
        <p:spPr bwMode="auto">
          <a:xfrm>
            <a:off x="7162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7" name="Oval 632"/>
          <p:cNvSpPr>
            <a:spLocks noChangeArrowheads="1"/>
          </p:cNvSpPr>
          <p:nvPr/>
        </p:nvSpPr>
        <p:spPr bwMode="auto">
          <a:xfrm>
            <a:off x="7086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8" name="Oval 633"/>
          <p:cNvSpPr>
            <a:spLocks noChangeArrowheads="1"/>
          </p:cNvSpPr>
          <p:nvPr/>
        </p:nvSpPr>
        <p:spPr bwMode="auto">
          <a:xfrm>
            <a:off x="71628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9" name="Oval 634"/>
          <p:cNvSpPr>
            <a:spLocks noChangeArrowheads="1"/>
          </p:cNvSpPr>
          <p:nvPr/>
        </p:nvSpPr>
        <p:spPr bwMode="auto">
          <a:xfrm>
            <a:off x="7162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0" name="Oval 643"/>
          <p:cNvSpPr>
            <a:spLocks noChangeArrowheads="1"/>
          </p:cNvSpPr>
          <p:nvPr/>
        </p:nvSpPr>
        <p:spPr bwMode="auto">
          <a:xfrm>
            <a:off x="79248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1" name="Oval 644"/>
          <p:cNvSpPr>
            <a:spLocks noChangeArrowheads="1"/>
          </p:cNvSpPr>
          <p:nvPr/>
        </p:nvSpPr>
        <p:spPr bwMode="auto">
          <a:xfrm>
            <a:off x="76200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2" name="Oval 645"/>
          <p:cNvSpPr>
            <a:spLocks noChangeArrowheads="1"/>
          </p:cNvSpPr>
          <p:nvPr/>
        </p:nvSpPr>
        <p:spPr bwMode="auto">
          <a:xfrm>
            <a:off x="7467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3" name="Oval 647"/>
          <p:cNvSpPr>
            <a:spLocks noChangeArrowheads="1"/>
          </p:cNvSpPr>
          <p:nvPr/>
        </p:nvSpPr>
        <p:spPr bwMode="auto">
          <a:xfrm>
            <a:off x="7620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4" name="Oval 648"/>
          <p:cNvSpPr>
            <a:spLocks noChangeArrowheads="1"/>
          </p:cNvSpPr>
          <p:nvPr/>
        </p:nvSpPr>
        <p:spPr bwMode="auto">
          <a:xfrm>
            <a:off x="7620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5" name="Oval 649"/>
          <p:cNvSpPr>
            <a:spLocks noChangeArrowheads="1"/>
          </p:cNvSpPr>
          <p:nvPr/>
        </p:nvSpPr>
        <p:spPr bwMode="auto">
          <a:xfrm>
            <a:off x="7620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6" name="Oval 651"/>
          <p:cNvSpPr>
            <a:spLocks noChangeArrowheads="1"/>
          </p:cNvSpPr>
          <p:nvPr/>
        </p:nvSpPr>
        <p:spPr bwMode="auto">
          <a:xfrm>
            <a:off x="7315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7" name="Oval 652"/>
          <p:cNvSpPr>
            <a:spLocks noChangeArrowheads="1"/>
          </p:cNvSpPr>
          <p:nvPr/>
        </p:nvSpPr>
        <p:spPr bwMode="auto">
          <a:xfrm>
            <a:off x="73152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8" name="Oval 653"/>
          <p:cNvSpPr>
            <a:spLocks noChangeArrowheads="1"/>
          </p:cNvSpPr>
          <p:nvPr/>
        </p:nvSpPr>
        <p:spPr bwMode="auto">
          <a:xfrm>
            <a:off x="7848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9" name="Oval 744"/>
          <p:cNvSpPr>
            <a:spLocks noChangeArrowheads="1"/>
          </p:cNvSpPr>
          <p:nvPr/>
        </p:nvSpPr>
        <p:spPr bwMode="auto">
          <a:xfrm>
            <a:off x="70866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0" name="Oval 745"/>
          <p:cNvSpPr>
            <a:spLocks noChangeArrowheads="1"/>
          </p:cNvSpPr>
          <p:nvPr/>
        </p:nvSpPr>
        <p:spPr bwMode="auto">
          <a:xfrm>
            <a:off x="70866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1" name="Oval 746"/>
          <p:cNvSpPr>
            <a:spLocks noChangeArrowheads="1"/>
          </p:cNvSpPr>
          <p:nvPr/>
        </p:nvSpPr>
        <p:spPr bwMode="auto">
          <a:xfrm>
            <a:off x="6781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2" name="Oval 747"/>
          <p:cNvSpPr>
            <a:spLocks noChangeArrowheads="1"/>
          </p:cNvSpPr>
          <p:nvPr/>
        </p:nvSpPr>
        <p:spPr bwMode="auto">
          <a:xfrm>
            <a:off x="72390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3" name="Oval 748"/>
          <p:cNvSpPr>
            <a:spLocks noChangeArrowheads="1"/>
          </p:cNvSpPr>
          <p:nvPr/>
        </p:nvSpPr>
        <p:spPr bwMode="auto">
          <a:xfrm>
            <a:off x="68580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4" name="Oval 749"/>
          <p:cNvSpPr>
            <a:spLocks noChangeArrowheads="1"/>
          </p:cNvSpPr>
          <p:nvPr/>
        </p:nvSpPr>
        <p:spPr bwMode="auto">
          <a:xfrm>
            <a:off x="7239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5" name="Oval 750"/>
          <p:cNvSpPr>
            <a:spLocks noChangeArrowheads="1"/>
          </p:cNvSpPr>
          <p:nvPr/>
        </p:nvSpPr>
        <p:spPr bwMode="auto">
          <a:xfrm>
            <a:off x="69342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6" name="Oval 751"/>
          <p:cNvSpPr>
            <a:spLocks noChangeArrowheads="1"/>
          </p:cNvSpPr>
          <p:nvPr/>
        </p:nvSpPr>
        <p:spPr bwMode="auto">
          <a:xfrm>
            <a:off x="69342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7" name="Oval 752"/>
          <p:cNvSpPr>
            <a:spLocks noChangeArrowheads="1"/>
          </p:cNvSpPr>
          <p:nvPr/>
        </p:nvSpPr>
        <p:spPr bwMode="auto">
          <a:xfrm>
            <a:off x="69342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8" name="Oval 753"/>
          <p:cNvSpPr>
            <a:spLocks noChangeArrowheads="1"/>
          </p:cNvSpPr>
          <p:nvPr/>
        </p:nvSpPr>
        <p:spPr bwMode="auto">
          <a:xfrm>
            <a:off x="69342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9" name="Oval 75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0" name="Oval 755"/>
          <p:cNvSpPr>
            <a:spLocks noChangeArrowheads="1"/>
          </p:cNvSpPr>
          <p:nvPr/>
        </p:nvSpPr>
        <p:spPr bwMode="auto">
          <a:xfrm>
            <a:off x="69342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1" name="Oval 756"/>
          <p:cNvSpPr>
            <a:spLocks noChangeArrowheads="1"/>
          </p:cNvSpPr>
          <p:nvPr/>
        </p:nvSpPr>
        <p:spPr bwMode="auto">
          <a:xfrm>
            <a:off x="69342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2" name="Oval 757"/>
          <p:cNvSpPr>
            <a:spLocks noChangeArrowheads="1"/>
          </p:cNvSpPr>
          <p:nvPr/>
        </p:nvSpPr>
        <p:spPr bwMode="auto">
          <a:xfrm>
            <a:off x="693420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3" name="Oval 758"/>
          <p:cNvSpPr>
            <a:spLocks noChangeArrowheads="1"/>
          </p:cNvSpPr>
          <p:nvPr/>
        </p:nvSpPr>
        <p:spPr bwMode="auto">
          <a:xfrm>
            <a:off x="7696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4" name="Oval 761"/>
          <p:cNvSpPr>
            <a:spLocks noChangeArrowheads="1"/>
          </p:cNvSpPr>
          <p:nvPr/>
        </p:nvSpPr>
        <p:spPr bwMode="auto">
          <a:xfrm>
            <a:off x="66294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5" name="Oval 762"/>
          <p:cNvSpPr>
            <a:spLocks noChangeArrowheads="1"/>
          </p:cNvSpPr>
          <p:nvPr/>
        </p:nvSpPr>
        <p:spPr bwMode="auto">
          <a:xfrm>
            <a:off x="6858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6" name="Oval 763"/>
          <p:cNvSpPr>
            <a:spLocks noChangeArrowheads="1"/>
          </p:cNvSpPr>
          <p:nvPr/>
        </p:nvSpPr>
        <p:spPr bwMode="auto">
          <a:xfrm>
            <a:off x="65532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7" name="Oval 764"/>
          <p:cNvSpPr>
            <a:spLocks noChangeArrowheads="1"/>
          </p:cNvSpPr>
          <p:nvPr/>
        </p:nvSpPr>
        <p:spPr bwMode="auto">
          <a:xfrm>
            <a:off x="70104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8" name="Oval 765"/>
          <p:cNvSpPr>
            <a:spLocks noChangeArrowheads="1"/>
          </p:cNvSpPr>
          <p:nvPr/>
        </p:nvSpPr>
        <p:spPr bwMode="auto">
          <a:xfrm>
            <a:off x="81534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9" name="Oval 766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0" name="Oval 767"/>
          <p:cNvSpPr>
            <a:spLocks noChangeArrowheads="1"/>
          </p:cNvSpPr>
          <p:nvPr/>
        </p:nvSpPr>
        <p:spPr bwMode="auto">
          <a:xfrm>
            <a:off x="70866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1" name="Oval 768"/>
          <p:cNvSpPr>
            <a:spLocks noChangeArrowheads="1"/>
          </p:cNvSpPr>
          <p:nvPr/>
        </p:nvSpPr>
        <p:spPr bwMode="auto">
          <a:xfrm>
            <a:off x="70866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2" name="Oval 769"/>
          <p:cNvSpPr>
            <a:spLocks noChangeArrowheads="1"/>
          </p:cNvSpPr>
          <p:nvPr/>
        </p:nvSpPr>
        <p:spPr bwMode="auto">
          <a:xfrm>
            <a:off x="67818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3" name="Oval 770"/>
          <p:cNvSpPr>
            <a:spLocks noChangeArrowheads="1"/>
          </p:cNvSpPr>
          <p:nvPr/>
        </p:nvSpPr>
        <p:spPr bwMode="auto">
          <a:xfrm>
            <a:off x="69342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4" name="Oval 771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5" name="Oval 772"/>
          <p:cNvSpPr>
            <a:spLocks noChangeArrowheads="1"/>
          </p:cNvSpPr>
          <p:nvPr/>
        </p:nvSpPr>
        <p:spPr bwMode="auto">
          <a:xfrm>
            <a:off x="6934200" y="236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6" name="Oval 773"/>
          <p:cNvSpPr>
            <a:spLocks noChangeArrowheads="1"/>
          </p:cNvSpPr>
          <p:nvPr/>
        </p:nvSpPr>
        <p:spPr bwMode="auto">
          <a:xfrm>
            <a:off x="70866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7" name="Oval 774"/>
          <p:cNvSpPr>
            <a:spLocks noChangeArrowheads="1"/>
          </p:cNvSpPr>
          <p:nvPr/>
        </p:nvSpPr>
        <p:spPr bwMode="auto">
          <a:xfrm>
            <a:off x="67818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8" name="Oval 775"/>
          <p:cNvSpPr>
            <a:spLocks noChangeArrowheads="1"/>
          </p:cNvSpPr>
          <p:nvPr/>
        </p:nvSpPr>
        <p:spPr bwMode="auto">
          <a:xfrm>
            <a:off x="80010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9" name="Oval 776"/>
          <p:cNvSpPr>
            <a:spLocks noChangeArrowheads="1"/>
          </p:cNvSpPr>
          <p:nvPr/>
        </p:nvSpPr>
        <p:spPr bwMode="auto">
          <a:xfrm>
            <a:off x="8001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0" name="Oval 777"/>
          <p:cNvSpPr>
            <a:spLocks noChangeArrowheads="1"/>
          </p:cNvSpPr>
          <p:nvPr/>
        </p:nvSpPr>
        <p:spPr bwMode="auto">
          <a:xfrm>
            <a:off x="67056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1" name="Oval 780"/>
          <p:cNvSpPr>
            <a:spLocks noChangeArrowheads="1"/>
          </p:cNvSpPr>
          <p:nvPr/>
        </p:nvSpPr>
        <p:spPr bwMode="auto">
          <a:xfrm>
            <a:off x="75438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2" name="Oval 808"/>
          <p:cNvSpPr>
            <a:spLocks noChangeArrowheads="1"/>
          </p:cNvSpPr>
          <p:nvPr/>
        </p:nvSpPr>
        <p:spPr bwMode="auto">
          <a:xfrm>
            <a:off x="77724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3" name="Oval 809"/>
          <p:cNvSpPr>
            <a:spLocks noChangeArrowheads="1"/>
          </p:cNvSpPr>
          <p:nvPr/>
        </p:nvSpPr>
        <p:spPr bwMode="auto">
          <a:xfrm>
            <a:off x="77724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4" name="Oval 810"/>
          <p:cNvSpPr>
            <a:spLocks noChangeArrowheads="1"/>
          </p:cNvSpPr>
          <p:nvPr/>
        </p:nvSpPr>
        <p:spPr bwMode="auto">
          <a:xfrm>
            <a:off x="8153400" y="3352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5" name="Rectangle 874"/>
          <p:cNvSpPr/>
          <p:nvPr/>
        </p:nvSpPr>
        <p:spPr>
          <a:xfrm>
            <a:off x="6772296" y="3897868"/>
            <a:ext cx="110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piante</a:t>
            </a:r>
            <a:endParaRPr lang="en-US" dirty="0"/>
          </a:p>
        </p:txBody>
      </p:sp>
      <p:sp>
        <p:nvSpPr>
          <p:cNvPr id="876" name="Rectangle 875"/>
          <p:cNvSpPr/>
          <p:nvPr/>
        </p:nvSpPr>
        <p:spPr>
          <a:xfrm rot="16200000">
            <a:off x="5622897" y="2805424"/>
            <a:ext cx="116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dirty="0" smtClean="0"/>
              <a:t>No </a:t>
            </a:r>
            <a:r>
              <a:rPr lang="en-US" dirty="0" err="1" smtClean="0"/>
              <a:t>farfalle</a:t>
            </a:r>
            <a:endParaRPr lang="en-US" dirty="0"/>
          </a:p>
        </p:txBody>
      </p:sp>
      <p:sp>
        <p:nvSpPr>
          <p:cNvPr id="877" name="Rectangle 4"/>
          <p:cNvSpPr>
            <a:spLocks noChangeArrowheads="1"/>
          </p:cNvSpPr>
          <p:nvPr/>
        </p:nvSpPr>
        <p:spPr bwMode="auto">
          <a:xfrm>
            <a:off x="304800" y="12192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L’indice di correlazione varia fra -1 e 1  </a:t>
            </a:r>
            <a:endParaRPr lang="it-IT" sz="2400" dirty="0"/>
          </a:p>
        </p:txBody>
      </p:sp>
      <p:sp>
        <p:nvSpPr>
          <p:cNvPr id="878" name="Rectangle 102"/>
          <p:cNvSpPr>
            <a:spLocks noChangeArrowheads="1"/>
          </p:cNvSpPr>
          <p:nvPr/>
        </p:nvSpPr>
        <p:spPr bwMode="auto">
          <a:xfrm>
            <a:off x="304800" y="4462046"/>
            <a:ext cx="8839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-</a:t>
            </a:r>
            <a:r>
              <a:rPr lang="en-US" sz="2200" dirty="0" smtClean="0"/>
              <a:t>1 </a:t>
            </a:r>
            <a:r>
              <a:rPr lang="en-US" sz="2200" dirty="0" err="1" smtClean="0"/>
              <a:t>indica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perfetta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relazione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lineare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positiva</a:t>
            </a:r>
            <a:endParaRPr lang="en-US" sz="2200" b="1" dirty="0" smtClean="0">
              <a:solidFill>
                <a:schemeClr val="hlink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sz="2200" dirty="0"/>
          </a:p>
          <a:p>
            <a:pPr>
              <a:spcBef>
                <a:spcPct val="0"/>
              </a:spcBef>
              <a:defRPr/>
            </a:pPr>
            <a:r>
              <a:rPr lang="en-US" sz="2200" dirty="0" smtClean="0"/>
              <a:t>-</a:t>
            </a:r>
            <a:r>
              <a:rPr lang="en-US" sz="2200" dirty="0"/>
              <a:t>1 </a:t>
            </a:r>
            <a:r>
              <a:rPr lang="en-US" sz="2200" dirty="0" err="1" smtClean="0"/>
              <a:t>indica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perfetta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relazione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lineare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negativa</a:t>
            </a:r>
            <a:endParaRPr lang="en-US" sz="2200" b="1" dirty="0" smtClean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200" dirty="0"/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-</a:t>
            </a:r>
            <a:r>
              <a:rPr lang="en-US" sz="2200" dirty="0" smtClean="0"/>
              <a:t>0 </a:t>
            </a:r>
            <a:r>
              <a:rPr lang="en-US" sz="2200" dirty="0" err="1" smtClean="0"/>
              <a:t>indica</a:t>
            </a:r>
            <a:r>
              <a:rPr lang="en-US" sz="2200" dirty="0" smtClean="0"/>
              <a:t> </a:t>
            </a:r>
            <a:r>
              <a:rPr lang="en-US" sz="2200" dirty="0" err="1" smtClean="0"/>
              <a:t>che</a:t>
            </a:r>
            <a:r>
              <a:rPr lang="en-US" sz="2200" dirty="0" smtClean="0"/>
              <a:t> non </a:t>
            </a:r>
            <a:r>
              <a:rPr lang="en-US" sz="2200" dirty="0" err="1" smtClean="0"/>
              <a:t>esiste</a:t>
            </a:r>
            <a:r>
              <a:rPr lang="en-US" sz="2200" dirty="0" smtClean="0"/>
              <a:t> </a:t>
            </a:r>
            <a:r>
              <a:rPr lang="en-US" sz="2200" dirty="0" err="1" smtClean="0"/>
              <a:t>nessuna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relazione</a:t>
            </a:r>
            <a:r>
              <a:rPr lang="en-US" sz="2200" b="1" dirty="0" smtClean="0">
                <a:solidFill>
                  <a:schemeClr val="hlink"/>
                </a:solidFill>
              </a:rPr>
              <a:t> </a:t>
            </a:r>
            <a:r>
              <a:rPr lang="en-US" sz="2200" b="1" dirty="0" err="1" smtClean="0">
                <a:solidFill>
                  <a:schemeClr val="hlink"/>
                </a:solidFill>
              </a:rPr>
              <a:t>lineare</a:t>
            </a:r>
            <a:endParaRPr lang="en-US" sz="2200" b="1" dirty="0">
              <a:solidFill>
                <a:schemeClr val="hlink"/>
              </a:solidFill>
            </a:endParaRPr>
          </a:p>
        </p:txBody>
      </p:sp>
      <p:sp>
        <p:nvSpPr>
          <p:cNvPr id="879" name="Rectangle 878"/>
          <p:cNvSpPr/>
          <p:nvPr/>
        </p:nvSpPr>
        <p:spPr>
          <a:xfrm>
            <a:off x="1905000" y="1752600"/>
            <a:ext cx="42671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en-US" sz="3800" b="1" dirty="0" smtClean="0">
                <a:solidFill>
                  <a:srgbClr val="00B050"/>
                </a:solidFill>
              </a:rPr>
              <a:t>+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880" name="Rectangle 879"/>
          <p:cNvSpPr/>
          <p:nvPr/>
        </p:nvSpPr>
        <p:spPr>
          <a:xfrm>
            <a:off x="7315200" y="1761292"/>
            <a:ext cx="380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US" sz="3800" b="1" dirty="0" smtClean="0">
                <a:solidFill>
                  <a:srgbClr val="FF0000"/>
                </a:solidFill>
              </a:rPr>
              <a:t>−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881" name="Rectangle 880"/>
          <p:cNvSpPr/>
          <p:nvPr/>
        </p:nvSpPr>
        <p:spPr>
          <a:xfrm>
            <a:off x="4572000" y="1828800"/>
            <a:ext cx="38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116" descr="Corr-examp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848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119"/>
          <p:cNvSpPr>
            <a:spLocks noChangeArrowheads="1"/>
          </p:cNvSpPr>
          <p:nvPr/>
        </p:nvSpPr>
        <p:spPr bwMode="auto">
          <a:xfrm>
            <a:off x="533400" y="1138535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dirty="0" err="1" smtClean="0"/>
              <a:t>Interpretazione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dell’indice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correlazione</a:t>
            </a:r>
            <a:endParaRPr lang="en-US" sz="2400" dirty="0"/>
          </a:p>
        </p:txBody>
      </p:sp>
      <p:sp>
        <p:nvSpPr>
          <p:cNvPr id="13435" name="Rectangle 123"/>
          <p:cNvSpPr>
            <a:spLocks noChangeArrowheads="1"/>
          </p:cNvSpPr>
          <p:nvPr/>
        </p:nvSpPr>
        <p:spPr bwMode="auto">
          <a:xfrm>
            <a:off x="609600" y="2057400"/>
            <a:ext cx="76200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3436" name="Rectangle 124"/>
          <p:cNvSpPr>
            <a:spLocks noChangeArrowheads="1"/>
          </p:cNvSpPr>
          <p:nvPr/>
        </p:nvSpPr>
        <p:spPr bwMode="auto">
          <a:xfrm>
            <a:off x="762000" y="3200400"/>
            <a:ext cx="7620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3437" name="Rectangle 125"/>
          <p:cNvSpPr>
            <a:spLocks noChangeArrowheads="1"/>
          </p:cNvSpPr>
          <p:nvPr/>
        </p:nvSpPr>
        <p:spPr bwMode="auto">
          <a:xfrm>
            <a:off x="838200" y="4343400"/>
            <a:ext cx="76200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8600" y="226547"/>
            <a:ext cx="3418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Indice di correlazione</a:t>
            </a:r>
            <a:endParaRPr lang="it-IT" sz="2800" dirty="0"/>
          </a:p>
        </p:txBody>
      </p:sp>
      <p:sp>
        <p:nvSpPr>
          <p:cNvPr id="15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Rectangle 119"/>
          <p:cNvSpPr>
            <a:spLocks noChangeArrowheads="1"/>
          </p:cNvSpPr>
          <p:nvPr/>
        </p:nvSpPr>
        <p:spPr bwMode="auto">
          <a:xfrm>
            <a:off x="533400" y="5758934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/>
              <a:t>Il </a:t>
            </a:r>
            <a:r>
              <a:rPr lang="en-US" sz="2400" dirty="0" err="1" smtClean="0"/>
              <a:t>valore</a:t>
            </a:r>
            <a:r>
              <a:rPr lang="en-US" sz="2400" dirty="0" smtClean="0"/>
              <a:t> </a:t>
            </a:r>
            <a:r>
              <a:rPr lang="en-US" sz="2400" dirty="0" err="1" smtClean="0"/>
              <a:t>assoluto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correlazione</a:t>
            </a:r>
            <a:r>
              <a:rPr lang="en-US" sz="2400" dirty="0" smtClean="0"/>
              <a:t> non </a:t>
            </a:r>
            <a:r>
              <a:rPr lang="en-US" sz="2400" dirty="0" err="1" smtClean="0"/>
              <a:t>dipende</a:t>
            </a:r>
            <a:r>
              <a:rPr lang="en-US" sz="2400" dirty="0" smtClean="0"/>
              <a:t> </a:t>
            </a:r>
            <a:r>
              <a:rPr lang="en-US" sz="2400" dirty="0" err="1" smtClean="0"/>
              <a:t>dalla</a:t>
            </a:r>
            <a:r>
              <a:rPr lang="en-US" sz="2400" dirty="0" smtClean="0"/>
              <a:t> </a:t>
            </a:r>
            <a:r>
              <a:rPr lang="en-US" sz="2400" dirty="0" err="1" smtClean="0"/>
              <a:t>pendenza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5" grpId="0" animBg="1"/>
      <p:bldP spid="13436" grpId="0" animBg="1"/>
      <p:bldP spid="134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533400" y="973594"/>
            <a:ext cx="754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200" dirty="0" smtClean="0"/>
              <a:t>I 4 plot </a:t>
            </a:r>
            <a:r>
              <a:rPr lang="en-US" sz="2200" dirty="0" err="1" smtClean="0"/>
              <a:t>presentano</a:t>
            </a:r>
            <a:r>
              <a:rPr lang="en-US" sz="2200" dirty="0" smtClean="0"/>
              <a:t> lo </a:t>
            </a:r>
            <a:r>
              <a:rPr lang="en-US" sz="2200" dirty="0" err="1" smtClean="0"/>
              <a:t>stesso</a:t>
            </a:r>
            <a:r>
              <a:rPr lang="en-US" sz="2200" dirty="0" smtClean="0"/>
              <a:t> </a:t>
            </a:r>
            <a:r>
              <a:rPr lang="en-US" sz="2200" dirty="0" err="1" smtClean="0"/>
              <a:t>indice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correlazione</a:t>
            </a:r>
            <a:endParaRPr lang="en-US" sz="2200" dirty="0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381000" y="1371600"/>
            <a:ext cx="76200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sv-SE"/>
          </a:p>
        </p:txBody>
      </p:sp>
      <p:pic>
        <p:nvPicPr>
          <p:cNvPr id="44039" name="Picture 14" descr="800px-Anscom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2667000" y="3805535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dirty="0" err="1" smtClean="0"/>
              <a:t>Indice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correlazione</a:t>
            </a:r>
            <a:r>
              <a:rPr lang="en-US" sz="2400" b="1" dirty="0" smtClean="0"/>
              <a:t>= </a:t>
            </a:r>
            <a:r>
              <a:rPr lang="en-US" sz="2400" b="1" dirty="0"/>
              <a:t>0.816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226547"/>
            <a:ext cx="3418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Indice di correlazione</a:t>
            </a:r>
            <a:endParaRPr lang="it-IT" sz="2800" dirty="0"/>
          </a:p>
        </p:txBody>
      </p:sp>
      <p:sp>
        <p:nvSpPr>
          <p:cNvPr id="10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7067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Calcolo dell’indice di correlazione di Pearson (r)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57200" y="3787775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Deviazione standard x</a:t>
            </a:r>
          </a:p>
        </p:txBody>
      </p:sp>
      <p:graphicFrame>
        <p:nvGraphicFramePr>
          <p:cNvPr id="1026" name="Object 99"/>
          <p:cNvGraphicFramePr>
            <a:graphicFrameLocks noChangeAspect="1"/>
          </p:cNvGraphicFramePr>
          <p:nvPr/>
        </p:nvGraphicFramePr>
        <p:xfrm>
          <a:off x="457200" y="1143000"/>
          <a:ext cx="1832469" cy="970249"/>
        </p:xfrm>
        <a:graphic>
          <a:graphicData uri="http://schemas.openxmlformats.org/presentationml/2006/ole">
            <p:oleObj spid="_x0000_s1026" name="Ekvation" r:id="rId3" imgW="838080" imgH="444240" progId="Equation.3">
              <p:embed/>
            </p:oleObj>
          </a:graphicData>
        </a:graphic>
      </p:graphicFrame>
      <p:graphicFrame>
        <p:nvGraphicFramePr>
          <p:cNvPr id="1027" name="Object 99"/>
          <p:cNvGraphicFramePr>
            <a:graphicFrameLocks noChangeAspect="1"/>
          </p:cNvGraphicFramePr>
          <p:nvPr/>
        </p:nvGraphicFramePr>
        <p:xfrm>
          <a:off x="4481513" y="1619250"/>
          <a:ext cx="3159125" cy="747713"/>
        </p:xfrm>
        <a:graphic>
          <a:graphicData uri="http://schemas.openxmlformats.org/presentationml/2006/ole">
            <p:oleObj spid="_x0000_s1027" name="Ekvation" r:id="rId4" imgW="1815840" imgH="431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721225" y="4222750"/>
          <a:ext cx="2060575" cy="860425"/>
        </p:xfrm>
        <a:graphic>
          <a:graphicData uri="http://schemas.openxmlformats.org/presentationml/2006/ole">
            <p:oleObj spid="_x0000_s1029" name="Ekvation" r:id="rId5" imgW="1155600" imgH="4824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61975" y="4244975"/>
          <a:ext cx="2105025" cy="860425"/>
        </p:xfrm>
        <a:graphic>
          <a:graphicData uri="http://schemas.openxmlformats.org/presentationml/2006/ole">
            <p:oleObj spid="_x0000_s1030" name="Ekvation" r:id="rId6" imgW="1180800" imgH="482400" progId="Equation.3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2362200" y="12954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4648200" y="378331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Deviazione standard 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11430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Covarianza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1066800" y="2438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457200" y="304800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Prodotto fra le due deviazioni standard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990600"/>
            <a:ext cx="26670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2871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Esempio di calcolo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10636" y="1066800"/>
          <a:ext cx="5878036" cy="3999790"/>
        </p:xfrm>
        <a:graphic>
          <a:graphicData uri="http://schemas.openxmlformats.org/drawingml/2006/table">
            <a:tbl>
              <a:tblPr/>
              <a:tblGrid>
                <a:gridCol w="2193433"/>
                <a:gridCol w="895484"/>
                <a:gridCol w="895484"/>
                <a:gridCol w="1028336"/>
                <a:gridCol w="865299"/>
              </a:tblGrid>
              <a:tr h="267237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 </a:t>
                      </a:r>
                      <a:r>
                        <a:rPr lang="sv-SE" sz="18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birre</a:t>
                      </a:r>
                      <a:r>
                        <a:rPr lang="sv-SE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Voto</a:t>
                      </a:r>
                      <a:r>
                        <a:rPr lang="sv-SE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Studente 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XY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4213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 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25" marR="7025" marT="7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S=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2.22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2.94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Σ</a:t>
                      </a:r>
                      <a:r>
                        <a:rPr lang="sv-SE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xy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Media=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2.75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n-1=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n=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cov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x,y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)=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-6.0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8">
                <a:tc>
                  <a:txBody>
                    <a:bodyPr/>
                    <a:lstStyle/>
                    <a:p>
                      <a:pPr algn="r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r" fontAlgn="b"/>
                      <a:r>
                        <a:rPr lang="sv-SE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r=cov</a:t>
                      </a:r>
                      <a:r>
                        <a:rPr lang="sv-SE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sv-SE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x,y</a:t>
                      </a:r>
                      <a:r>
                        <a:rPr lang="sv-SE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)/(</a:t>
                      </a:r>
                      <a:r>
                        <a:rPr lang="sv-SE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sv-SE" sz="22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sv-SE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sv-SE" sz="22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r>
                        <a:rPr lang="sv-SE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)=</a:t>
                      </a:r>
                      <a:endParaRPr lang="sv-SE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-0.919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638800" y="3124200"/>
          <a:ext cx="3241963" cy="303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own Arrow 8"/>
          <p:cNvSpPr/>
          <p:nvPr/>
        </p:nvSpPr>
        <p:spPr>
          <a:xfrm>
            <a:off x="2438400" y="5181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0600" y="6019800"/>
            <a:ext cx="2994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Cosa concludiamo?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354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La relazione non è perfetta...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Down Arrow 8"/>
          <p:cNvSpPr/>
          <p:nvPr/>
        </p:nvSpPr>
        <p:spPr>
          <a:xfrm>
            <a:off x="685800" y="2057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1600200"/>
            <a:ext cx="4747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Dobbiamo testare se r è diverso da 0</a:t>
            </a:r>
            <a:endParaRPr lang="it-IT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066800"/>
          <a:ext cx="1269049" cy="372785"/>
        </p:xfrm>
        <a:graphic>
          <a:graphicData uri="http://schemas.openxmlformats.org/drawingml/2006/table">
            <a:tbl>
              <a:tblPr/>
              <a:tblGrid>
                <a:gridCol w="342663"/>
                <a:gridCol w="926386"/>
              </a:tblGrid>
              <a:tr h="246308">
                <a:tc>
                  <a:txBody>
                    <a:bodyPr/>
                    <a:lstStyle/>
                    <a:p>
                      <a:pPr algn="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sv-S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sv-S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-0.919</a:t>
                      </a:r>
                    </a:p>
                  </a:txBody>
                  <a:tcPr marL="7025" marR="7025" marT="7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000" y="2819400"/>
            <a:ext cx="11480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t TEST: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Ho: r=0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Ha: r≠0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486400" y="2895252"/>
          <a:ext cx="2133600" cy="1275111"/>
        </p:xfrm>
        <a:graphic>
          <a:graphicData uri="http://schemas.openxmlformats.org/presentationml/2006/ole">
            <p:oleObj spid="_x0000_s20482" name="Ekvation" r:id="rId3" imgW="1079280" imgH="64764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67000" y="2895600"/>
          <a:ext cx="1828800" cy="847801"/>
        </p:xfrm>
        <a:graphic>
          <a:graphicData uri="http://schemas.openxmlformats.org/presentationml/2006/ole">
            <p:oleObj spid="_x0000_s20483" name="Ekvation" r:id="rId4" imgW="927000" imgH="431640" progId="Equation.3">
              <p:embed/>
            </p:oleObj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4812269"/>
            <a:ext cx="4923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t critico dipende da alpha e g.d.l. (n-2)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400" dirty="0" smtClean="0"/>
              <a:t>Se t calcolato &gt; t critico rifiuto H0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2400" dirty="0" smtClean="0"/>
          </a:p>
          <a:p>
            <a:pPr>
              <a:spcBef>
                <a:spcPct val="0"/>
              </a:spcBef>
            </a:pPr>
            <a:r>
              <a:rPr lang="it-IT" sz="2400" dirty="0" smtClean="0"/>
              <a:t>La correlazione </a:t>
            </a:r>
            <a:r>
              <a:rPr lang="sv-SE" sz="2400" b="1" dirty="0" smtClean="0">
                <a:solidFill>
                  <a:srgbClr val="000000"/>
                </a:solidFill>
              </a:rPr>
              <a:t>-0.919 </a:t>
            </a:r>
            <a:r>
              <a:rPr lang="it-IT" sz="2400" dirty="0" smtClean="0"/>
              <a:t>è significativa?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066800"/>
            <a:ext cx="1371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1331</Words>
  <Application>Microsoft Office PowerPoint</Application>
  <PresentationFormat>On-screen Show (4:3)</PresentationFormat>
  <Paragraphs>386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Ekvation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158</cp:revision>
  <dcterms:created xsi:type="dcterms:W3CDTF">2006-08-16T00:00:00Z</dcterms:created>
  <dcterms:modified xsi:type="dcterms:W3CDTF">2013-11-17T16:38:33Z</dcterms:modified>
</cp:coreProperties>
</file>