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4" r:id="rId5"/>
    <p:sldId id="260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8" r:id="rId17"/>
    <p:sldId id="289" r:id="rId18"/>
    <p:sldId id="274" r:id="rId19"/>
    <p:sldId id="276" r:id="rId20"/>
    <p:sldId id="287" r:id="rId21"/>
    <p:sldId id="292" r:id="rId22"/>
    <p:sldId id="293" r:id="rId23"/>
    <p:sldId id="294" r:id="rId24"/>
    <p:sldId id="291" r:id="rId25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8" y="-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zzoli\Desktop\allevatori%20insieme%202013\tab_vit_allev_insie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zzoli\Desktop\allevatori%20insieme%202013\tab_vit_allev_insiem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zzoli\Desktop\allevatori%20insieme%202013\tab_vit_allev_insiem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zzoli\Desktop\allevatori%20insieme%202013\tab_vit_allev_insiem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zzoli\Desktop\allevatori%20insieme%202013\tab_vit_allev_insiem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bazzoli\Desktop\allevatori%20insieme%202013\tab_vit_allev_insie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>
        <c:manualLayout>
          <c:layoutTarget val="inner"/>
          <c:xMode val="edge"/>
          <c:yMode val="edge"/>
          <c:x val="8.607174103237096E-2"/>
          <c:y val="5.5236416343479464E-2"/>
          <c:w val="0.88337270341207363"/>
          <c:h val="0.58533513534688764"/>
        </c:manualLayout>
      </c:layout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Val val="1"/>
          </c:dLbls>
          <c:cat>
            <c:strRef>
              <c:f>Foglio6!$B$12:$B$19</c:f>
              <c:strCache>
                <c:ptCount val="8"/>
                <c:pt idx="0">
                  <c:v>Simmental</c:v>
                </c:pt>
                <c:pt idx="1">
                  <c:v>Grigia</c:v>
                </c:pt>
                <c:pt idx="2">
                  <c:v>Rendena</c:v>
                </c:pt>
                <c:pt idx="3">
                  <c:v>BBXSimmental</c:v>
                </c:pt>
                <c:pt idx="4">
                  <c:v>BBXGrigia</c:v>
                </c:pt>
                <c:pt idx="5">
                  <c:v>BBXRendena</c:v>
                </c:pt>
                <c:pt idx="6">
                  <c:v>BBXBruna</c:v>
                </c:pt>
                <c:pt idx="7">
                  <c:v>BBXFrisona</c:v>
                </c:pt>
              </c:strCache>
            </c:strRef>
          </c:cat>
          <c:val>
            <c:numRef>
              <c:f>Foglio6!$C$12:$C$19</c:f>
              <c:numCache>
                <c:formatCode>General</c:formatCode>
                <c:ptCount val="8"/>
                <c:pt idx="0">
                  <c:v>373</c:v>
                </c:pt>
                <c:pt idx="1">
                  <c:v>343</c:v>
                </c:pt>
                <c:pt idx="2">
                  <c:v>343</c:v>
                </c:pt>
                <c:pt idx="3">
                  <c:v>385</c:v>
                </c:pt>
                <c:pt idx="4">
                  <c:v>372</c:v>
                </c:pt>
                <c:pt idx="5">
                  <c:v>376</c:v>
                </c:pt>
                <c:pt idx="6">
                  <c:v>379</c:v>
                </c:pt>
                <c:pt idx="7">
                  <c:v>372</c:v>
                </c:pt>
              </c:numCache>
            </c:numRef>
          </c:val>
        </c:ser>
        <c:dLbls/>
        <c:axId val="67192320"/>
        <c:axId val="67203072"/>
      </c:barChart>
      <c:catAx>
        <c:axId val="6719232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>
                <a:latin typeface="Times New Roman" pitchFamily="18" charset="0"/>
              </a:defRPr>
            </a:pPr>
            <a:endParaRPr lang="it-IT"/>
          </a:p>
        </c:txPr>
        <c:crossAx val="67203072"/>
        <c:crosses val="autoZero"/>
        <c:auto val="1"/>
        <c:lblAlgn val="ctr"/>
        <c:lblOffset val="100"/>
      </c:catAx>
      <c:valAx>
        <c:axId val="672030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it-IT"/>
          </a:p>
        </c:txPr>
        <c:crossAx val="6719232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showVal val="1"/>
          </c:dLbls>
          <c:cat>
            <c:strRef>
              <c:f>Foglio6!$B$26:$B$30</c:f>
              <c:strCache>
                <c:ptCount val="5"/>
                <c:pt idx="0">
                  <c:v>BBXSimmental</c:v>
                </c:pt>
                <c:pt idx="1">
                  <c:v>BBXGrigia</c:v>
                </c:pt>
                <c:pt idx="2">
                  <c:v>BBXRendena</c:v>
                </c:pt>
                <c:pt idx="3">
                  <c:v>BBXBruna</c:v>
                </c:pt>
                <c:pt idx="4">
                  <c:v>BBXFrisona</c:v>
                </c:pt>
              </c:strCache>
            </c:strRef>
          </c:cat>
          <c:val>
            <c:numRef>
              <c:f>Foglio6!$C$26:$C$30</c:f>
              <c:numCache>
                <c:formatCode>General</c:formatCode>
                <c:ptCount val="5"/>
                <c:pt idx="0">
                  <c:v>283</c:v>
                </c:pt>
                <c:pt idx="1">
                  <c:v>272</c:v>
                </c:pt>
                <c:pt idx="2">
                  <c:v>276</c:v>
                </c:pt>
                <c:pt idx="3">
                  <c:v>279</c:v>
                </c:pt>
                <c:pt idx="4">
                  <c:v>275</c:v>
                </c:pt>
              </c:numCache>
            </c:numRef>
          </c:val>
        </c:ser>
        <c:dLbls/>
        <c:axId val="67217664"/>
        <c:axId val="67239936"/>
      </c:barChart>
      <c:catAx>
        <c:axId val="67217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it-IT"/>
          </a:p>
        </c:txPr>
        <c:crossAx val="67239936"/>
        <c:crosses val="autoZero"/>
        <c:auto val="1"/>
        <c:lblAlgn val="ctr"/>
        <c:lblOffset val="100"/>
      </c:catAx>
      <c:valAx>
        <c:axId val="67239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it-IT"/>
          </a:p>
        </c:txPr>
        <c:crossAx val="6721766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Foglio6!$B$42:$B$49</c:f>
              <c:strCache>
                <c:ptCount val="8"/>
                <c:pt idx="0">
                  <c:v>Simmental</c:v>
                </c:pt>
                <c:pt idx="1">
                  <c:v>Grigia</c:v>
                </c:pt>
                <c:pt idx="2">
                  <c:v>Rendena</c:v>
                </c:pt>
                <c:pt idx="3">
                  <c:v>BBXSimmental</c:v>
                </c:pt>
                <c:pt idx="4">
                  <c:v>BBXGrigia</c:v>
                </c:pt>
                <c:pt idx="5">
                  <c:v>BBXRendena</c:v>
                </c:pt>
                <c:pt idx="6">
                  <c:v>BBXBruna</c:v>
                </c:pt>
                <c:pt idx="7">
                  <c:v>BBXFrisona</c:v>
                </c:pt>
              </c:strCache>
            </c:strRef>
          </c:cat>
          <c:val>
            <c:numRef>
              <c:f>Foglio6!$C$42:$C$49</c:f>
              <c:numCache>
                <c:formatCode>General</c:formatCode>
                <c:ptCount val="8"/>
                <c:pt idx="0">
                  <c:v>1618</c:v>
                </c:pt>
                <c:pt idx="1">
                  <c:v>1444</c:v>
                </c:pt>
                <c:pt idx="2">
                  <c:v>1458</c:v>
                </c:pt>
                <c:pt idx="3">
                  <c:v>1726</c:v>
                </c:pt>
                <c:pt idx="4">
                  <c:v>1657</c:v>
                </c:pt>
                <c:pt idx="5">
                  <c:v>1679</c:v>
                </c:pt>
                <c:pt idx="6">
                  <c:v>1692</c:v>
                </c:pt>
                <c:pt idx="7">
                  <c:v>1657</c:v>
                </c:pt>
              </c:numCache>
            </c:numRef>
          </c:val>
        </c:ser>
        <c:dLbls/>
        <c:axId val="68248320"/>
        <c:axId val="68249856"/>
      </c:barChart>
      <c:catAx>
        <c:axId val="68248320"/>
        <c:scaling>
          <c:orientation val="minMax"/>
        </c:scaling>
        <c:axPos val="b"/>
        <c:tickLblPos val="nextTo"/>
        <c:crossAx val="68249856"/>
        <c:crosses val="autoZero"/>
        <c:auto val="1"/>
        <c:lblAlgn val="ctr"/>
        <c:lblOffset val="100"/>
      </c:catAx>
      <c:valAx>
        <c:axId val="68249856"/>
        <c:scaling>
          <c:orientation val="minMax"/>
        </c:scaling>
        <c:axPos val="l"/>
        <c:majorGridlines/>
        <c:numFmt formatCode="General" sourceLinked="1"/>
        <c:tickLblPos val="nextTo"/>
        <c:crossAx val="6824832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Foglio6!$B$52:$B$56</c:f>
              <c:strCache>
                <c:ptCount val="5"/>
                <c:pt idx="0">
                  <c:v>BBXSimmental</c:v>
                </c:pt>
                <c:pt idx="1">
                  <c:v>BBXGrigia</c:v>
                </c:pt>
                <c:pt idx="2">
                  <c:v>BBXRendena</c:v>
                </c:pt>
                <c:pt idx="3">
                  <c:v>BBXBruna</c:v>
                </c:pt>
                <c:pt idx="4">
                  <c:v>BBXFrisona</c:v>
                </c:pt>
              </c:strCache>
            </c:strRef>
          </c:cat>
          <c:val>
            <c:numRef>
              <c:f>Foglio6!$C$52:$C$56</c:f>
              <c:numCache>
                <c:formatCode>General</c:formatCode>
                <c:ptCount val="5"/>
                <c:pt idx="0">
                  <c:v>1556</c:v>
                </c:pt>
                <c:pt idx="1">
                  <c:v>1485</c:v>
                </c:pt>
                <c:pt idx="2">
                  <c:v>1518</c:v>
                </c:pt>
                <c:pt idx="3">
                  <c:v>1533</c:v>
                </c:pt>
                <c:pt idx="4">
                  <c:v>1499</c:v>
                </c:pt>
              </c:numCache>
            </c:numRef>
          </c:val>
        </c:ser>
        <c:dLbls/>
        <c:axId val="68287104"/>
        <c:axId val="68292992"/>
      </c:barChart>
      <c:catAx>
        <c:axId val="68287104"/>
        <c:scaling>
          <c:orientation val="minMax"/>
        </c:scaling>
        <c:axPos val="b"/>
        <c:tickLblPos val="nextTo"/>
        <c:crossAx val="68292992"/>
        <c:crosses val="autoZero"/>
        <c:auto val="1"/>
        <c:lblAlgn val="ctr"/>
        <c:lblOffset val="100"/>
      </c:catAx>
      <c:valAx>
        <c:axId val="68292992"/>
        <c:scaling>
          <c:orientation val="minMax"/>
        </c:scaling>
        <c:axPos val="l"/>
        <c:majorGridlines/>
        <c:numFmt formatCode="General" sourceLinked="1"/>
        <c:tickLblPos val="nextTo"/>
        <c:crossAx val="68287104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Foglio6!$B$77:$B$84</c:f>
              <c:strCache>
                <c:ptCount val="8"/>
                <c:pt idx="0">
                  <c:v>Simmental</c:v>
                </c:pt>
                <c:pt idx="1">
                  <c:v>Grigia</c:v>
                </c:pt>
                <c:pt idx="2">
                  <c:v>Rendena</c:v>
                </c:pt>
                <c:pt idx="3">
                  <c:v>BBXSimmental</c:v>
                </c:pt>
                <c:pt idx="4">
                  <c:v>BBXGrigia</c:v>
                </c:pt>
                <c:pt idx="5">
                  <c:v>BBXRendena</c:v>
                </c:pt>
                <c:pt idx="6">
                  <c:v>BBXBruna</c:v>
                </c:pt>
                <c:pt idx="7">
                  <c:v>BBXFrisona</c:v>
                </c:pt>
              </c:strCache>
            </c:strRef>
          </c:cat>
          <c:val>
            <c:numRef>
              <c:f>Foglio6!$C$77:$C$84</c:f>
              <c:numCache>
                <c:formatCode>General</c:formatCode>
                <c:ptCount val="8"/>
                <c:pt idx="0">
                  <c:v>1260</c:v>
                </c:pt>
                <c:pt idx="1">
                  <c:v>1144</c:v>
                </c:pt>
                <c:pt idx="2">
                  <c:v>1173</c:v>
                </c:pt>
                <c:pt idx="3">
                  <c:v>1183</c:v>
                </c:pt>
                <c:pt idx="4">
                  <c:v>1144</c:v>
                </c:pt>
                <c:pt idx="5">
                  <c:v>1177</c:v>
                </c:pt>
                <c:pt idx="6">
                  <c:v>1218</c:v>
                </c:pt>
                <c:pt idx="7">
                  <c:v>1264</c:v>
                </c:pt>
              </c:numCache>
            </c:numRef>
          </c:val>
        </c:ser>
        <c:dLbls/>
        <c:axId val="68315008"/>
        <c:axId val="68316544"/>
      </c:barChart>
      <c:catAx>
        <c:axId val="68315008"/>
        <c:scaling>
          <c:orientation val="minMax"/>
        </c:scaling>
        <c:axPos val="b"/>
        <c:tickLblPos val="nextTo"/>
        <c:crossAx val="68316544"/>
        <c:crosses val="autoZero"/>
        <c:auto val="1"/>
        <c:lblAlgn val="ctr"/>
        <c:lblOffset val="100"/>
      </c:catAx>
      <c:valAx>
        <c:axId val="68316544"/>
        <c:scaling>
          <c:orientation val="minMax"/>
        </c:scaling>
        <c:axPos val="l"/>
        <c:majorGridlines/>
        <c:numFmt formatCode="General" sourceLinked="1"/>
        <c:tickLblPos val="nextTo"/>
        <c:crossAx val="6831500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 baseline="0">
          <a:latin typeface="Times New Roman" pitchFamily="18" charset="0"/>
        </a:defRPr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Foglio6!$B$86:$B$90</c:f>
              <c:strCache>
                <c:ptCount val="5"/>
                <c:pt idx="0">
                  <c:v>BBXSimmental</c:v>
                </c:pt>
                <c:pt idx="1">
                  <c:v>BBXGrigia</c:v>
                </c:pt>
                <c:pt idx="2">
                  <c:v>BBXRendena</c:v>
                </c:pt>
                <c:pt idx="3">
                  <c:v>BBXBruna</c:v>
                </c:pt>
                <c:pt idx="4">
                  <c:v>BBXFrisona</c:v>
                </c:pt>
              </c:strCache>
            </c:strRef>
          </c:cat>
          <c:val>
            <c:numRef>
              <c:f>Foglio6!$C$86:$C$90</c:f>
              <c:numCache>
                <c:formatCode>General</c:formatCode>
                <c:ptCount val="5"/>
                <c:pt idx="0">
                  <c:v>1070</c:v>
                </c:pt>
                <c:pt idx="1">
                  <c:v>1035</c:v>
                </c:pt>
                <c:pt idx="2">
                  <c:v>1073</c:v>
                </c:pt>
                <c:pt idx="3">
                  <c:v>1118</c:v>
                </c:pt>
                <c:pt idx="4">
                  <c:v>1159</c:v>
                </c:pt>
              </c:numCache>
            </c:numRef>
          </c:val>
        </c:ser>
        <c:dLbls/>
        <c:axId val="80864000"/>
        <c:axId val="83532416"/>
      </c:barChart>
      <c:catAx>
        <c:axId val="80864000"/>
        <c:scaling>
          <c:orientation val="minMax"/>
        </c:scaling>
        <c:axPos val="b"/>
        <c:tickLblPos val="nextTo"/>
        <c:crossAx val="83532416"/>
        <c:crosses val="autoZero"/>
        <c:auto val="1"/>
        <c:lblAlgn val="ctr"/>
        <c:lblOffset val="100"/>
      </c:catAx>
      <c:valAx>
        <c:axId val="83532416"/>
        <c:scaling>
          <c:orientation val="minMax"/>
        </c:scaling>
        <c:axPos val="l"/>
        <c:majorGridlines/>
        <c:numFmt formatCode="General" sourceLinked="1"/>
        <c:tickLblPos val="nextTo"/>
        <c:crossAx val="80864000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it-IT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984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5354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740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3745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30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400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400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7691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380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720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448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97FF5-A870-412A-A913-1D1FBF283295}" type="datetimeFigureOut">
              <a:rPr lang="it-IT" smtClean="0"/>
              <a:pPr/>
              <a:t>18/02/2013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1157E-2888-4A50-835A-20E578B964B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819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5924" y="2132856"/>
            <a:ext cx="8711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tx2"/>
                </a:solidFill>
              </a:rPr>
              <a:t>Effetto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della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destinazione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produttiva</a:t>
            </a:r>
            <a:r>
              <a:rPr lang="en-GB" sz="3200" b="1" dirty="0" smtClean="0">
                <a:solidFill>
                  <a:schemeClr val="tx2"/>
                </a:solidFill>
              </a:rPr>
              <a:t> (carne </a:t>
            </a:r>
            <a:r>
              <a:rPr lang="en-GB" sz="3200" b="1" dirty="0" err="1" smtClean="0">
                <a:solidFill>
                  <a:schemeClr val="tx2"/>
                </a:solidFill>
              </a:rPr>
              <a:t>bianca</a:t>
            </a:r>
            <a:r>
              <a:rPr lang="en-GB" sz="3200" b="1" dirty="0" smtClean="0">
                <a:solidFill>
                  <a:schemeClr val="tx2"/>
                </a:solidFill>
              </a:rPr>
              <a:t> o </a:t>
            </a:r>
            <a:r>
              <a:rPr lang="en-GB" sz="3200" b="1" dirty="0" err="1" smtClean="0">
                <a:solidFill>
                  <a:schemeClr val="tx2"/>
                </a:solidFill>
              </a:rPr>
              <a:t>vitellone</a:t>
            </a:r>
            <a:r>
              <a:rPr lang="en-GB" sz="3200" b="1" dirty="0" smtClean="0">
                <a:solidFill>
                  <a:schemeClr val="tx2"/>
                </a:solidFill>
              </a:rPr>
              <a:t>) e </a:t>
            </a:r>
            <a:r>
              <a:rPr lang="en-GB" sz="3200" b="1" dirty="0" err="1" smtClean="0">
                <a:solidFill>
                  <a:schemeClr val="tx2"/>
                </a:solidFill>
              </a:rPr>
              <a:t>della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razza</a:t>
            </a:r>
            <a:r>
              <a:rPr lang="en-GB" sz="3200" b="1" dirty="0" smtClean="0">
                <a:solidFill>
                  <a:schemeClr val="tx2"/>
                </a:solidFill>
              </a:rPr>
              <a:t> sui </a:t>
            </a:r>
            <a:r>
              <a:rPr lang="en-GB" sz="3200" b="1" dirty="0" err="1" smtClean="0">
                <a:solidFill>
                  <a:schemeClr val="tx2"/>
                </a:solidFill>
              </a:rPr>
              <a:t>caratteri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economici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dei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vitelli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alla</a:t>
            </a:r>
            <a:r>
              <a:rPr lang="en-GB" sz="3200" b="1" dirty="0" smtClean="0">
                <a:solidFill>
                  <a:schemeClr val="tx2"/>
                </a:solidFill>
              </a:rPr>
              <a:t> </a:t>
            </a:r>
            <a:r>
              <a:rPr lang="en-GB" sz="3200" b="1" dirty="0" err="1" smtClean="0">
                <a:solidFill>
                  <a:schemeClr val="tx2"/>
                </a:solidFill>
              </a:rPr>
              <a:t>vendita</a:t>
            </a:r>
            <a:endParaRPr lang="it-IT" sz="3200" dirty="0"/>
          </a:p>
        </p:txBody>
      </p:sp>
      <p:sp>
        <p:nvSpPr>
          <p:cNvPr id="3" name="AutoShape 2" descr="data:image/jpeg;base64,/9j/4AAQSkZJRgABAQAAAQABAAD/2wCEAAkGBhQRERQUExQWFRQWGBsYGRUSGBgdGhweGxUYGSEeGhgbHCcgGB0lGRgXHy8gIycrLDIsGh84QTAxNScrLikBCQoKDgwOGg8PGTAkHyQtNCw1Li0sKi8yNS8sLCwsKTA0Mi8sKSw0NSwsKSk0KiwtKS0pLCksLCwsKSwsKTUpNP/AABEIAGMAmAMBIgACEQEDEQH/xAAcAAACAgMBAQAAAAAAAAAAAAAABgUHAQIEAwj/xAA+EAACAQMCBAQEAwYDCAMAAAABAgMABBESIQUGEzFBUWFxFCIykQcjwUJSYoGhsUNy0RUkU6LS4vDxFzM0/8QAGwEAAgMBAQEAAAAAAAAAAAAAAAMBAgQFBwb/xAAvEQACAQIEBAUDBAMAAAAAAAABAgADEQQSITEFE0FRIjJhkaFxwdEGgbHwIzNi/9oADAMBAAIRAxEAPwC8aKKKIQoooohCisZozRCBrSSUKCWIAG5JOAPc0vcy89W9n8uTLMe0Me7b+f7v9/SlLiVrdXYWS/ZoYmz0rOH65WCMwTJ2DEKcajuewFKaoL2XUxDVhfKouZMcU/EBpZDBw6Pry+Mn+Gvrnx99h71yrw7ji/P14mPfpnTj2+nH9aYuSGgNqjQRrGpGSE1YJ8wzKGfxGrG5BxTBmq8snVj7SvIZtXY39NImcJ/ERQ/RvkNrONvmz029Q3gPfb1pySQEAggg+Iqv+aOI9aaQTQarGHKySumDlVYs0cmoMGDdONVAOos2+1R3CILu2jE1g7SwamU2lwRrVlJDKpU4bBB3Q/ei7JvqIZqlPzajv1lp1mlfl/n6C5PTbME42MUuxz6E9/bY+lM+qmqwYXEcrq4upmaKxms1aXhRRRRCFFFFEIUUUUQhWDWssoUEkgAbkk4A9zSTxb8QzJJ0OHRm4l8Xwemvrnx9zge9UZwu8W9RU3jTxbjcNqheZwi+vc+gHcn2pB4pzhdXisYP90sxs11NsT4fL458lXJPmKjrq0SINdXrG+lSTpsuorbxNpJ0l8EMcjRhRgMQDjNMNnf3El2/QVZrRkhk0OyBY1dNP5TAEa1ZHJXtjxBxlVnffQRVnqebQdusiLWG2tSnSdo2ZkaW9lRWcRyxF0dAwKojuNGphsQQe4Nb2/B1ljkubiYwxSksZUdoyZIpcJMkRyv5ihXxjIYbbNW9rxoW5hhjYX16idFHQaYkXSoK5G8g+QMSSdwe3amzh3ABH/vF24lmAyXfASPzCL2UD97vUqw8qTpDB8hA1QZQdh1P97mLWm5fqDh1qYFlOp7iX5Gc5J+VW+gZLHAHcnAGa4h+H/Ec6+uNfn1pM/fFWpijFVbDhzdiZrpcSegMtJFA+lz+5Mru4S76Jg4jbtPD/wAWA5ddiAWUH58Zz27+Brxk4B8Rr+GWKZGjiiinZwrWvTHzHQAGDavn+XBLbHarKxSjzStqkq4n+GvHICNECWbJwBJGoOpSf3h54NMClBveZ2qU67XYZT3G3t+PaL/Epob3qmeBnC3EkS3EWFcHqdOOKPb85yQSfBR4+Fb2HFL2xXWjf7Qs1Zl1oTrTQxUjz2II8Rt3FaXXMwL/AA1+Gtp49XTni+gF1K9QJ2zgthsbEnsa9fgGtHWSOVI7RphHDImHWGOSMM7nOV1PIixgtkDJP7VUGWpqpsZmxXD6lEhmFr7EbH7GN/L/ADdb3q5if5vGNtnH8vH3G1TQqseLcItmE0kkohktmCG9jATXKcto6S/UyqU1FcZJO2xrti5nveHELfRmaDsLmLuP84/1wferZyvn95j5rJ/sH7iWFRXBwnjUN0muGRXX07j0I7g+9d1NBB1E0Agi4maKxRUyYZpb5k56gs/kyZZjsIY92/n5f39KguduZ55LlbCzOmRsa5B3GRnAP7IC7k+1TPLnJ9tY4JKvO3eWQjUT46cnb+/rSC5YkJ7zMajOxWn03MV+KW9zdKsvEXaC2Z1VLaH62LHYMTsvu58PCsJOArQwo0SQTAtDaPh5omXIZZAweZ9GJhoAGMruRVh8X4Sl1DJDKMo6lT5jyI9QcEe1V3zzzWLWQQ24Q3KxrHJclV1gAfSuBgE9zjYZ7eUNkogsZuwPD3xNUJS1Y9TMTRQ2i9W9ky88eJbbSplkOpgpLA4iJXps+nGXQHPmrce52luAY0AggyT0ots53JdhjUSdz+tQE0zOxZiWY92Y5J9zWIk1MAO5IH3OK5tXEvU0Ggno/D+BYfBjmP4mHU7D6CW7+FPLQjh+JcfmS7LnwT/UkZ+1OPGuHfEW80OcdSNkyd8alIzjx79q97C1EUSRjsihR/IYqB584k8MEbI7orTIkhhCmbS2RiFW7uW0jzAJPhXWpIEQKJ59jMS2JrtVbqfjpIrl/jU9uWgeJ5OmBmJSDNEO3yaiPiYD+y4OsD5SCRUyvEr2b5obeONPD4t3DsPPQinp5/iJPpXFwDlzoILu9dnmRXYGVy4t0PzFVb9ogfU53OPLArt5d58s7+Ro7eQs6rqwVYZXIGQSNxuPvTJknlNzTNCCs1pIJjtGIT1I5W8FEgAMfmdYAwCfCuHlzhZN47SHqPCMyyDs1xKNwPSKEKijwEh8SaOcHvIIjKLj5GmRDDBGBJoZwuInJJMuPMY74A71P8tG3+HX4Uho9znJLFicsXJ31576t80QkD+JnLIuLYyqPzYRqB8Sv7Q+2/8AKqq4FzPPZtmFyB4o26n3H6ivoeRAQQex2r5t4tadKeWP9x2X7Mcf0rl4wFGDrPuP03VXEUnwtUXA1F/XePFrxWx4hpV82s+oY+Y9L5pNcmkfSGkywYtvuNzipiWa5VhHjRc3czvI7aGQRJhUSLUdEmUKnTkMQJDgEiqkp15A52eCZIZWLQuwUatyjE4BB8snBHrVqOMucr+8pxT9OBFNXDbDXKft+I5cR/DkKwmspDbTgb6M9Nj/AJcnSM+49K8rTn2a1YRcShMZJwJ4xlG9du38vtT5UTcTwXQaFwrgjdWwRuNts5Ge4OBWw07aobT4FqQQ3Q2PxO+0vUlQPGyup7MpyPvRVZ8NVuEcUW3DE21xjSCe2o4B9w3y58QaKhKmbfQiWpVc4ObQjSbcNkFvzBMJjjq6gjH+MKV+4Ur7018b4RPJPG8bsEDZdAARINIGlsnYZH/MTjIrHOXJKX6hg3TmT6ZB75ww8s75G4qDtOb7nh5EXEYyyDZbmPcH/N5/0PoaXbJdW2ve8z25ZKvsTe8fbaMqiqTkgAE+eAKofnvhzw382vPzsXUnxDeXt2q9OHcSjnQPE6up8VOf/R9KVObry0up47J1MsrOFLRkAwalZgWPmQp+TyGdqnEUuamk+m4NxFcDWzkXUixlLV7WcumRG/dZW+zA/pTDxnkSWJWlgIuYAWXXF3BVip1L6EEZGRtSxXIZGQ+IT0yjiaOLpE0muDLt43zNdCO5lt0gEVuSpknZySVALsFQYwCcbnfB8KOVLOOaQzTtJLdoB/8Ao0YjVhs0CJ8gRh2dck7gnwqD5cgkurLZVuoHfM1sz6JA4YMdL/TIjEBtD47/AFY2ptPNEUYDywTW6/SZJYvlX0Z0LBV9T8vqK76m4BnkNak1Ko1NtwbRgZc7HtXFDwqOEMYIoo2bO6oFBPhq0gEjNdUcwZQykMpGQVIII9DUJNxyeUsttbscEr1rj8uPIJBIT/7JAMeAAPgfGrRU4OExzXF9J8WUPwojaKODV0w0qvl2LDLuFGB2ADHbJzUzPy3E0vWXVFLkEvCxUtg9nH0yeXzAmvTgvCOgranMksja5JWGCzYA2A2VQAFCjsAPepCiEDXzpzPNrvLhh2Mr/wBGI/Sr35k4wLW2lmP7K7DzY7Afevnckscnck/ck/61zce2yz7X9KUSDUrHbb7n7TWp3k3gD3d1Gqg6FYNI3gFBz9zjArr4fyS4Eb3KyKJG0xwxAGaQ6S2ACQIwFBJZjtj1q2uUI7cWw+GQxrkqysMOHU6WEmd9QIpNDCsxDNtN3FuP0qSNSoHM21+gk2RtUFZ8rRQzvOMBmC6m3yQgGM5OB2BJAGcCvbmDmuCyXMzgE/Si7s3sP1O1KRS/4v3zZ2Z8P8Rx/f8AsPeuk9QA2GpnmlWot7AXM4Lu5/2nxmIRfNFbYJcdvlbUT7F8KPPFFWBwHlyGzj0QppzuWO7MfNj/AOCioSluW3MrTo2uX1J1krXlcW6yKVdQynuGAIPuDXrRT5q3iJf/AIfPA5m4bKYH7mInMbenp7HI9qhzxtDII72P4G8QSdO5RBo1SoVLnHfvnuRkA1aWK4uKcGiuUMcyK6+o7eoPgfUUk0yNUNvTpM5olTembenSI9xPJZIJNK6IbeOC06bfkNJKQrO7E/LuF3fbSGOctUfxXgcEpCXX5Vz00brRIAWeWRkWNoEZtch0sSU8N+1SU3KF5YEtYSdWE/VbTb5HiAOx/lg+9ckPFba9lYszWF8yrEzuASEAIKws2BGTnvjPeqFlbw1BNGGx1TDvmUlG+JG8G+I4NOTIvUtmOl3iOpQQcZ/hYeR/SrYtbtJkDowdGGQRuCDVdR2U1lAgcNHFbrLNN0wpSZppiEhVXyrZABZjkrqXfcmum2la1km0mOyePpu8Mkuu2YTFlXDYBhfUrA4GOx3FSiGloNROpicUuNOeoMr9+h+vY+sYjyn0iWs5WtsnJjCh4Cc5z0W+g+qMte/BOKSmWS3uQglQK6vEGCSRttqAYkqQwKlcnw86jf8A5ASFgl3FJbsexI1xn1V17j+VdY5/sO/xC/Z/+mmc1O8zHB19whI9BcfEYq0lmVFLMQFAySdgB6mlWT8RoXbp20ctzIewRSB7lmxgetcHGhMXgN8mYZJEVo42xDHqbC9ZvqlYnAAwEBIyaOYG8usg4Vqetbw/z7fmL/NnFH4o4EbCOyjYDrS5Csx22Hdz4BQCaykUHDHkXoyNLA6GWZ01ZicEa4SmeiQckFh/hkZyalLXhVzM91ZT9TQukwzoEVYnGtkkQDSUUrpXSurBR8kaq2uOZorZo0jVbu/VDEvwysqKrEHRnJLKpUdyT54yaVkRDnfeOxPFWFIUU8CDoNz9e9/ad0fAI4opBJKY7dJBc212sv5gMinUGZslzuRls6lcDwqIs+PTSKbbhSOy6maS8n7lnOWckjGT7ewqRs+R7i8cTcSkJHdbaM4RffH6b+tO9rZJEgSNQqjYKowBVvHU9B8zjf5Kv/I+Yr8A/DyKFurcE3NwdzJJuAf4Qf7n+lNwFFZpioF2jkRUFlEKKKKvLwoooohCiiiiEwRUPx7lS3vFxNGCfBxs49m/Q7VM0VBAIsZVlDCxErW64TfcPRkx8dZEENE/1hT3Hn28sj0Fc9pYWd+IltZGhKyBpYHdhK+fkZjIxLPphMiqBsNXhVo4pa5i5Dt7s68dKYbiWLY58yOzf39aTkZPLt2iOW9PyG47H7THAuAa7d1uY/lkI027nKxRoAkaDc4YIoJI/aJ32qPk/Ca0LZDTKP3Q4x9ypP8AWuJeN3/CyFu1+Jt+3XT6lH8X/d96n4fxEsGXV8Qo9GDA/bFVblP5xr6zXh+JVKIIRyvpe0k+D8BgtE0QoFHie5Pux3NcHN3HLSCFkuiGWRSvS7s4PgF/Xal+753nvnMPDIzjs1xIMKvsD2/nv6VJ8v8A4fRQt1p2NzcHcyS7gH+EHP3NWDX0pjTv0mZ8Q9Zrrr6n+6yGVL/i3nZ2Z8N+o4/uf6D3pv4Bytb2SaYUwT3c7u3u36DapbTW1WWmBqdTJSiFOY6nvMCs0UU2OhRRRRCFFFFEIUUUUQhRRRRCFFFFEIViiiiE0YZBB3HkagZuRrFn1G2jydzgED7A4ooqrKDuIp1DDUSatrRIlCRqqKOyqAB9hXtmiirCMGhtNqKKKJMKKKKIQoooohCiiiiE/9k="/>
          <p:cNvSpPr>
            <a:spLocks noChangeAspect="1" noChangeArrowheads="1"/>
          </p:cNvSpPr>
          <p:nvPr/>
        </p:nvSpPr>
        <p:spPr bwMode="auto">
          <a:xfrm>
            <a:off x="63500" y="-461963"/>
            <a:ext cx="14478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data:image/jpeg;base64,/9j/4AAQSkZJRgABAQAAAQABAAD/2wCEAAkGBhQRERQUExQWFRQWGBsYGRUSGBgdGhweGxUYGSEeGhgbHCcgGB0lGRgXHy8gIycrLDIsGh84QTAxNScrLikBCQoKDgwOGg8PGTAkHyQtNCw1Li0sKi8yNS8sLCwsKTA0Mi8sKSw0NSwsKSk0KiwtKS0pLCksLCwsKSwsKTUpNP/AABEIAGMAmAMBIgACEQEDEQH/xAAcAAACAgMBAQAAAAAAAAAAAAAABgUHAQIEAwj/xAA+EAACAQMCBAQEAwYDCAMAAAABAgMABBESIQUGEzFBUWFxFCIykQcjwUJSYoGhsUNy0RUkU6LS4vDxFzM0/8QAGwEAAgMBAQEAAAAAAAAAAAAAAAMBAgQFBwb/xAAvEQACAQIEBAUDBAMAAAAAAAABAgADEQQSITEFE0FRIjJhkaFxwdEGgbHwIzNi/9oADAMBAAIRAxEAPwC8aKKKIQoooohCisZozRCBrSSUKCWIAG5JOAPc0vcy89W9n8uTLMe0Me7b+f7v9/SlLiVrdXYWS/ZoYmz0rOH65WCMwTJ2DEKcajuewFKaoL2XUxDVhfKouZMcU/EBpZDBw6Pry+Mn+Gvrnx99h71yrw7ji/P14mPfpnTj2+nH9aYuSGgNqjQRrGpGSE1YJ8wzKGfxGrG5BxTBmq8snVj7SvIZtXY39NImcJ/ERQ/RvkNrONvmz029Q3gPfb1pySQEAggg+Iqv+aOI9aaQTQarGHKySumDlVYs0cmoMGDdONVAOos2+1R3CILu2jE1g7SwamU2lwRrVlJDKpU4bBB3Q/ei7JvqIZqlPzajv1lp1mlfl/n6C5PTbME42MUuxz6E9/bY+lM+qmqwYXEcrq4upmaKxms1aXhRRRRCFFFFEIUUUUQhWDWssoUEkgAbkk4A9zSTxb8QzJJ0OHRm4l8Xwemvrnx9zge9UZwu8W9RU3jTxbjcNqheZwi+vc+gHcn2pB4pzhdXisYP90sxs11NsT4fL458lXJPmKjrq0SINdXrG+lSTpsuorbxNpJ0l8EMcjRhRgMQDjNMNnf3El2/QVZrRkhk0OyBY1dNP5TAEa1ZHJXtjxBxlVnffQRVnqebQdusiLWG2tSnSdo2ZkaW9lRWcRyxF0dAwKojuNGphsQQe4Nb2/B1ljkubiYwxSksZUdoyZIpcJMkRyv5ihXxjIYbbNW9rxoW5hhjYX16idFHQaYkXSoK5G8g+QMSSdwe3amzh3ABH/vF24lmAyXfASPzCL2UD97vUqw8qTpDB8hA1QZQdh1P97mLWm5fqDh1qYFlOp7iX5Gc5J+VW+gZLHAHcnAGa4h+H/Ec6+uNfn1pM/fFWpijFVbDhzdiZrpcSegMtJFA+lz+5Mru4S76Jg4jbtPD/wAWA5ddiAWUH58Zz27+Brxk4B8Rr+GWKZGjiiinZwrWvTHzHQAGDavn+XBLbHarKxSjzStqkq4n+GvHICNECWbJwBJGoOpSf3h54NMClBveZ2qU67XYZT3G3t+PaL/Epob3qmeBnC3EkS3EWFcHqdOOKPb85yQSfBR4+Fb2HFL2xXWjf7Qs1Zl1oTrTQxUjz2II8Rt3FaXXMwL/AA1+Gtp49XTni+gF1K9QJ2zgthsbEnsa9fgGtHWSOVI7RphHDImHWGOSMM7nOV1PIixgtkDJP7VUGWpqpsZmxXD6lEhmFr7EbH7GN/L/ADdb3q5if5vGNtnH8vH3G1TQqseLcItmE0kkohktmCG9jATXKcto6S/UyqU1FcZJO2xrti5nveHELfRmaDsLmLuP84/1wferZyvn95j5rJ/sH7iWFRXBwnjUN0muGRXX07j0I7g+9d1NBB1E0Agi4maKxRUyYZpb5k56gs/kyZZjsIY92/n5f39KguduZ55LlbCzOmRsa5B3GRnAP7IC7k+1TPLnJ9tY4JKvO3eWQjUT46cnb+/rSC5YkJ7zMajOxWn03MV+KW9zdKsvEXaC2Z1VLaH62LHYMTsvu58PCsJOArQwo0SQTAtDaPh5omXIZZAweZ9GJhoAGMruRVh8X4Sl1DJDKMo6lT5jyI9QcEe1V3zzzWLWQQ24Q3KxrHJclV1gAfSuBgE9zjYZ7eUNkogsZuwPD3xNUJS1Y9TMTRQ2i9W9ky88eJbbSplkOpgpLA4iJXps+nGXQHPmrce52luAY0AggyT0ots53JdhjUSdz+tQE0zOxZiWY92Y5J9zWIk1MAO5IH3OK5tXEvU0Ggno/D+BYfBjmP4mHU7D6CW7+FPLQjh+JcfmS7LnwT/UkZ+1OPGuHfEW80OcdSNkyd8alIzjx79q97C1EUSRjsihR/IYqB584k8MEbI7orTIkhhCmbS2RiFW7uW0jzAJPhXWpIEQKJ59jMS2JrtVbqfjpIrl/jU9uWgeJ5OmBmJSDNEO3yaiPiYD+y4OsD5SCRUyvEr2b5obeONPD4t3DsPPQinp5/iJPpXFwDlzoILu9dnmRXYGVy4t0PzFVb9ogfU53OPLArt5d58s7+Ro7eQs6rqwVYZXIGQSNxuPvTJknlNzTNCCs1pIJjtGIT1I5W8FEgAMfmdYAwCfCuHlzhZN47SHqPCMyyDs1xKNwPSKEKijwEh8SaOcHvIIjKLj5GmRDDBGBJoZwuInJJMuPMY74A71P8tG3+HX4Uho9znJLFicsXJ31576t80QkD+JnLIuLYyqPzYRqB8Sv7Q+2/8AKqq4FzPPZtmFyB4o26n3H6ivoeRAQQex2r5t4tadKeWP9x2X7Mcf0rl4wFGDrPuP03VXEUnwtUXA1F/XePFrxWx4hpV82s+oY+Y9L5pNcmkfSGkywYtvuNzipiWa5VhHjRc3czvI7aGQRJhUSLUdEmUKnTkMQJDgEiqkp15A52eCZIZWLQuwUatyjE4BB8snBHrVqOMucr+8pxT9OBFNXDbDXKft+I5cR/DkKwmspDbTgb6M9Nj/AJcnSM+49K8rTn2a1YRcShMZJwJ4xlG9du38vtT5UTcTwXQaFwrgjdWwRuNts5Ge4OBWw07aobT4FqQQ3Q2PxO+0vUlQPGyup7MpyPvRVZ8NVuEcUW3DE21xjSCe2o4B9w3y58QaKhKmbfQiWpVc4ObQjSbcNkFvzBMJjjq6gjH+MKV+4Ur7018b4RPJPG8bsEDZdAARINIGlsnYZH/MTjIrHOXJKX6hg3TmT6ZB75ww8s75G4qDtOb7nh5EXEYyyDZbmPcH/N5/0PoaXbJdW2ve8z25ZKvsTe8fbaMqiqTkgAE+eAKofnvhzw382vPzsXUnxDeXt2q9OHcSjnQPE6up8VOf/R9KVObry0up47J1MsrOFLRkAwalZgWPmQp+TyGdqnEUuamk+m4NxFcDWzkXUixlLV7WcumRG/dZW+zA/pTDxnkSWJWlgIuYAWXXF3BVip1L6EEZGRtSxXIZGQ+IT0yjiaOLpE0muDLt43zNdCO5lt0gEVuSpknZySVALsFQYwCcbnfB8KOVLOOaQzTtJLdoB/8Ao0YjVhs0CJ8gRh2dck7gnwqD5cgkurLZVuoHfM1sz6JA4YMdL/TIjEBtD47/AFY2ptPNEUYDywTW6/SZJYvlX0Z0LBV9T8vqK76m4BnkNak1Ko1NtwbRgZc7HtXFDwqOEMYIoo2bO6oFBPhq0gEjNdUcwZQykMpGQVIII9DUJNxyeUsttbscEr1rj8uPIJBIT/7JAMeAAPgfGrRU4OExzXF9J8WUPwojaKODV0w0qvl2LDLuFGB2ADHbJzUzPy3E0vWXVFLkEvCxUtg9nH0yeXzAmvTgvCOgranMksja5JWGCzYA2A2VQAFCjsAPepCiEDXzpzPNrvLhh2Mr/wBGI/Sr35k4wLW2lmP7K7DzY7Afevnckscnck/ck/61zce2yz7X9KUSDUrHbb7n7TWp3k3gD3d1Gqg6FYNI3gFBz9zjArr4fyS4Eb3KyKJG0xwxAGaQ6S2ACQIwFBJZjtj1q2uUI7cWw+GQxrkqysMOHU6WEmd9QIpNDCsxDNtN3FuP0qSNSoHM21+gk2RtUFZ8rRQzvOMBmC6m3yQgGM5OB2BJAGcCvbmDmuCyXMzgE/Si7s3sP1O1KRS/4v3zZ2Z8P8Rx/f8AsPeuk9QA2GpnmlWot7AXM4Lu5/2nxmIRfNFbYJcdvlbUT7F8KPPFFWBwHlyGzj0QppzuWO7MfNj/AOCioSluW3MrTo2uX1J1krXlcW6yKVdQynuGAIPuDXrRT5q3iJf/AIfPA5m4bKYH7mInMbenp7HI9qhzxtDII72P4G8QSdO5RBo1SoVLnHfvnuRkA1aWK4uKcGiuUMcyK6+o7eoPgfUUk0yNUNvTpM5olTembenSI9xPJZIJNK6IbeOC06bfkNJKQrO7E/LuF3fbSGOctUfxXgcEpCXX5Vz00brRIAWeWRkWNoEZtch0sSU8N+1SU3KF5YEtYSdWE/VbTb5HiAOx/lg+9ckPFba9lYszWF8yrEzuASEAIKws2BGTnvjPeqFlbw1BNGGx1TDvmUlG+JG8G+I4NOTIvUtmOl3iOpQQcZ/hYeR/SrYtbtJkDowdGGQRuCDVdR2U1lAgcNHFbrLNN0wpSZppiEhVXyrZABZjkrqXfcmum2la1km0mOyePpu8Mkuu2YTFlXDYBhfUrA4GOx3FSiGloNROpicUuNOeoMr9+h+vY+sYjyn0iWs5WtsnJjCh4Cc5z0W+g+qMte/BOKSmWS3uQglQK6vEGCSRttqAYkqQwKlcnw86jf8A5ASFgl3FJbsexI1xn1V17j+VdY5/sO/xC/Z/+mmc1O8zHB19whI9BcfEYq0lmVFLMQFAySdgB6mlWT8RoXbp20ctzIewRSB7lmxgetcHGhMXgN8mYZJEVo42xDHqbC9ZvqlYnAAwEBIyaOYG8usg4Vqetbw/z7fmL/NnFH4o4EbCOyjYDrS5Csx22Hdz4BQCaykUHDHkXoyNLA6GWZ01ZicEa4SmeiQckFh/hkZyalLXhVzM91ZT9TQukwzoEVYnGtkkQDSUUrpXSurBR8kaq2uOZorZo0jVbu/VDEvwysqKrEHRnJLKpUdyT54yaVkRDnfeOxPFWFIUU8CDoNz9e9/ad0fAI4opBJKY7dJBc212sv5gMinUGZslzuRls6lcDwqIs+PTSKbbhSOy6maS8n7lnOWckjGT7ewqRs+R7i8cTcSkJHdbaM4RffH6b+tO9rZJEgSNQqjYKowBVvHU9B8zjf5Kv/I+Yr8A/DyKFurcE3NwdzJJuAf4Qf7n+lNwFFZpioF2jkRUFlEKKKKvLwoooohCiiiiEwRUPx7lS3vFxNGCfBxs49m/Q7VM0VBAIsZVlDCxErW64TfcPRkx8dZEENE/1hT3Hn28sj0Fc9pYWd+IltZGhKyBpYHdhK+fkZjIxLPphMiqBsNXhVo4pa5i5Dt7s68dKYbiWLY58yOzf39aTkZPLt2iOW9PyG47H7THAuAa7d1uY/lkI027nKxRoAkaDc4YIoJI/aJ32qPk/Ca0LZDTKP3Q4x9ypP8AWuJeN3/CyFu1+Jt+3XT6lH8X/d96n4fxEsGXV8Qo9GDA/bFVblP5xr6zXh+JVKIIRyvpe0k+D8BgtE0QoFHie5Pux3NcHN3HLSCFkuiGWRSvS7s4PgF/Xal+753nvnMPDIzjs1xIMKvsD2/nv6VJ8v8A4fRQt1p2NzcHcyS7gH+EHP3NWDX0pjTv0mZ8Q9Zrrr6n+6yGVL/i3nZ2Z8N+o4/uf6D3pv4Bytb2SaYUwT3c7u3u36DapbTW1WWmBqdTJSiFOY6nvMCs0UU2OhRRRRCFFFFEIUUUUQhRRRRCFFFFEIViiiiE0YZBB3HkagZuRrFn1G2jydzgED7A4ooqrKDuIp1DDUSatrRIlCRqqKOyqAB9hXtmiirCMGhtNqKKKJMKKKKIQoooohCiiiiE/9k="/>
          <p:cNvSpPr>
            <a:spLocks noChangeAspect="1" noChangeArrowheads="1"/>
          </p:cNvSpPr>
          <p:nvPr/>
        </p:nvSpPr>
        <p:spPr bwMode="auto">
          <a:xfrm>
            <a:off x="215900" y="-309563"/>
            <a:ext cx="14478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data:image/jpeg;base64,/9j/4AAQSkZJRgABAQAAAQABAAD/2wCEAAkGBhQRERQUExQWFRQWGBsYGRUSGBgdGhweGxUYGSEeGhgbHCcgGB0lGRgXHy8gIycrLDIsGh84QTAxNScrLikBCQoKDgwOGg8PGTAkHyQtNCw1Li0sKi8yNS8sLCwsKTA0Mi8sKSw0NSwsKSk0KiwtKS0pLCksLCwsKSwsKTUpNP/AABEIAGMAmAMBIgACEQEDEQH/xAAcAAACAgMBAQAAAAAAAAAAAAAABgUHAQIEAwj/xAA+EAACAQMCBAQEAwYDCAMAAAABAgMABBESIQUGEzFBUWFxFCIykQcjwUJSYoGhsUNy0RUkU6LS4vDxFzM0/8QAGwEAAgMBAQEAAAAAAAAAAAAAAAMBAgQFBwb/xAAvEQACAQIEBAUDBAMAAAAAAAABAgADEQQSITEFE0FRIjJhkaFxwdEGgbHwIzNi/9oADAMBAAIRAxEAPwC8aKKKIQoooohCisZozRCBrSSUKCWIAG5JOAPc0vcy89W9n8uTLMe0Me7b+f7v9/SlLiVrdXYWS/ZoYmz0rOH65WCMwTJ2DEKcajuewFKaoL2XUxDVhfKouZMcU/EBpZDBw6Pry+Mn+Gvrnx99h71yrw7ji/P14mPfpnTj2+nH9aYuSGgNqjQRrGpGSE1YJ8wzKGfxGrG5BxTBmq8snVj7SvIZtXY39NImcJ/ERQ/RvkNrONvmz029Q3gPfb1pySQEAggg+Iqv+aOI9aaQTQarGHKySumDlVYs0cmoMGDdONVAOos2+1R3CILu2jE1g7SwamU2lwRrVlJDKpU4bBB3Q/ei7JvqIZqlPzajv1lp1mlfl/n6C5PTbME42MUuxz6E9/bY+lM+qmqwYXEcrq4upmaKxms1aXhRRRRCFFFFEIUUUUQhWDWssoUEkgAbkk4A9zSTxb8QzJJ0OHRm4l8Xwemvrnx9zge9UZwu8W9RU3jTxbjcNqheZwi+vc+gHcn2pB4pzhdXisYP90sxs11NsT4fL458lXJPmKjrq0SINdXrG+lSTpsuorbxNpJ0l8EMcjRhRgMQDjNMNnf3El2/QVZrRkhk0OyBY1dNP5TAEa1ZHJXtjxBxlVnffQRVnqebQdusiLWG2tSnSdo2ZkaW9lRWcRyxF0dAwKojuNGphsQQe4Nb2/B1ljkubiYwxSksZUdoyZIpcJMkRyv5ihXxjIYbbNW9rxoW5hhjYX16idFHQaYkXSoK5G8g+QMSSdwe3amzh3ABH/vF24lmAyXfASPzCL2UD97vUqw8qTpDB8hA1QZQdh1P97mLWm5fqDh1qYFlOp7iX5Gc5J+VW+gZLHAHcnAGa4h+H/Ec6+uNfn1pM/fFWpijFVbDhzdiZrpcSegMtJFA+lz+5Mru4S76Jg4jbtPD/wAWA5ddiAWUH58Zz27+Brxk4B8Rr+GWKZGjiiinZwrWvTHzHQAGDavn+XBLbHarKxSjzStqkq4n+GvHICNECWbJwBJGoOpSf3h54NMClBveZ2qU67XYZT3G3t+PaL/Epob3qmeBnC3EkS3EWFcHqdOOKPb85yQSfBR4+Fb2HFL2xXWjf7Qs1Zl1oTrTQxUjz2II8Rt3FaXXMwL/AA1+Gtp49XTni+gF1K9QJ2zgthsbEnsa9fgGtHWSOVI7RphHDImHWGOSMM7nOV1PIixgtkDJP7VUGWpqpsZmxXD6lEhmFr7EbH7GN/L/ADdb3q5if5vGNtnH8vH3G1TQqseLcItmE0kkohktmCG9jATXKcto6S/UyqU1FcZJO2xrti5nveHELfRmaDsLmLuP84/1wferZyvn95j5rJ/sH7iWFRXBwnjUN0muGRXX07j0I7g+9d1NBB1E0Agi4maKxRUyYZpb5k56gs/kyZZjsIY92/n5f39KguduZ55LlbCzOmRsa5B3GRnAP7IC7k+1TPLnJ9tY4JKvO3eWQjUT46cnb+/rSC5YkJ7zMajOxWn03MV+KW9zdKsvEXaC2Z1VLaH62LHYMTsvu58PCsJOArQwo0SQTAtDaPh5omXIZZAweZ9GJhoAGMruRVh8X4Sl1DJDKMo6lT5jyI9QcEe1V3zzzWLWQQ24Q3KxrHJclV1gAfSuBgE9zjYZ7eUNkogsZuwPD3xNUJS1Y9TMTRQ2i9W9ky88eJbbSplkOpgpLA4iJXps+nGXQHPmrce52luAY0AggyT0ots53JdhjUSdz+tQE0zOxZiWY92Y5J9zWIk1MAO5IH3OK5tXEvU0Ggno/D+BYfBjmP4mHU7D6CW7+FPLQjh+JcfmS7LnwT/UkZ+1OPGuHfEW80OcdSNkyd8alIzjx79q97C1EUSRjsihR/IYqB584k8MEbI7orTIkhhCmbS2RiFW7uW0jzAJPhXWpIEQKJ59jMS2JrtVbqfjpIrl/jU9uWgeJ5OmBmJSDNEO3yaiPiYD+y4OsD5SCRUyvEr2b5obeONPD4t3DsPPQinp5/iJPpXFwDlzoILu9dnmRXYGVy4t0PzFVb9ogfU53OPLArt5d58s7+Ro7eQs6rqwVYZXIGQSNxuPvTJknlNzTNCCs1pIJjtGIT1I5W8FEgAMfmdYAwCfCuHlzhZN47SHqPCMyyDs1xKNwPSKEKijwEh8SaOcHvIIjKLj5GmRDDBGBJoZwuInJJMuPMY74A71P8tG3+HX4Uho9znJLFicsXJ31576t80QkD+JnLIuLYyqPzYRqB8Sv7Q+2/8AKqq4FzPPZtmFyB4o26n3H6ivoeRAQQex2r5t4tadKeWP9x2X7Mcf0rl4wFGDrPuP03VXEUnwtUXA1F/XePFrxWx4hpV82s+oY+Y9L5pNcmkfSGkywYtvuNzipiWa5VhHjRc3czvI7aGQRJhUSLUdEmUKnTkMQJDgEiqkp15A52eCZIZWLQuwUatyjE4BB8snBHrVqOMucr+8pxT9OBFNXDbDXKft+I5cR/DkKwmspDbTgb6M9Nj/AJcnSM+49K8rTn2a1YRcShMZJwJ4xlG9du38vtT5UTcTwXQaFwrgjdWwRuNts5Ge4OBWw07aobT4FqQQ3Q2PxO+0vUlQPGyup7MpyPvRVZ8NVuEcUW3DE21xjSCe2o4B9w3y58QaKhKmbfQiWpVc4ObQjSbcNkFvzBMJjjq6gjH+MKV+4Ur7018b4RPJPG8bsEDZdAARINIGlsnYZH/MTjIrHOXJKX6hg3TmT6ZB75ww8s75G4qDtOb7nh5EXEYyyDZbmPcH/N5/0PoaXbJdW2ve8z25ZKvsTe8fbaMqiqTkgAE+eAKofnvhzw382vPzsXUnxDeXt2q9OHcSjnQPE6up8VOf/R9KVObry0up47J1MsrOFLRkAwalZgWPmQp+TyGdqnEUuamk+m4NxFcDWzkXUixlLV7WcumRG/dZW+zA/pTDxnkSWJWlgIuYAWXXF3BVip1L6EEZGRtSxXIZGQ+IT0yjiaOLpE0muDLt43zNdCO5lt0gEVuSpknZySVALsFQYwCcbnfB8KOVLOOaQzTtJLdoB/8Ao0YjVhs0CJ8gRh2dck7gnwqD5cgkurLZVuoHfM1sz6JA4YMdL/TIjEBtD47/AFY2ptPNEUYDywTW6/SZJYvlX0Z0LBV9T8vqK76m4BnkNak1Ko1NtwbRgZc7HtXFDwqOEMYIoo2bO6oFBPhq0gEjNdUcwZQykMpGQVIII9DUJNxyeUsttbscEr1rj8uPIJBIT/7JAMeAAPgfGrRU4OExzXF9J8WUPwojaKODV0w0qvl2LDLuFGB2ADHbJzUzPy3E0vWXVFLkEvCxUtg9nH0yeXzAmvTgvCOgranMksja5JWGCzYA2A2VQAFCjsAPepCiEDXzpzPNrvLhh2Mr/wBGI/Sr35k4wLW2lmP7K7DzY7Afevnckscnck/ck/61zce2yz7X9KUSDUrHbb7n7TWp3k3gD3d1Gqg6FYNI3gFBz9zjArr4fyS4Eb3KyKJG0xwxAGaQ6S2ACQIwFBJZjtj1q2uUI7cWw+GQxrkqysMOHU6WEmd9QIpNDCsxDNtN3FuP0qSNSoHM21+gk2RtUFZ8rRQzvOMBmC6m3yQgGM5OB2BJAGcCvbmDmuCyXMzgE/Si7s3sP1O1KRS/4v3zZ2Z8P8Rx/f8AsPeuk9QA2GpnmlWot7AXM4Lu5/2nxmIRfNFbYJcdvlbUT7F8KPPFFWBwHlyGzj0QppzuWO7MfNj/AOCioSluW3MrTo2uX1J1krXlcW6yKVdQynuGAIPuDXrRT5q3iJf/AIfPA5m4bKYH7mInMbenp7HI9qhzxtDII72P4G8QSdO5RBo1SoVLnHfvnuRkA1aWK4uKcGiuUMcyK6+o7eoPgfUUk0yNUNvTpM5olTembenSI9xPJZIJNK6IbeOC06bfkNJKQrO7E/LuF3fbSGOctUfxXgcEpCXX5Vz00brRIAWeWRkWNoEZtch0sSU8N+1SU3KF5YEtYSdWE/VbTb5HiAOx/lg+9ckPFba9lYszWF8yrEzuASEAIKws2BGTnvjPeqFlbw1BNGGx1TDvmUlG+JG8G+I4NOTIvUtmOl3iOpQQcZ/hYeR/SrYtbtJkDowdGGQRuCDVdR2U1lAgcNHFbrLNN0wpSZppiEhVXyrZABZjkrqXfcmum2la1km0mOyePpu8Mkuu2YTFlXDYBhfUrA4GOx3FSiGloNROpicUuNOeoMr9+h+vY+sYjyn0iWs5WtsnJjCh4Cc5z0W+g+qMte/BOKSmWS3uQglQK6vEGCSRttqAYkqQwKlcnw86jf8A5ASFgl3FJbsexI1xn1V17j+VdY5/sO/xC/Z/+mmc1O8zHB19whI9BcfEYq0lmVFLMQFAySdgB6mlWT8RoXbp20ctzIewRSB7lmxgetcHGhMXgN8mYZJEVo42xDHqbC9ZvqlYnAAwEBIyaOYG8usg4Vqetbw/z7fmL/NnFH4o4EbCOyjYDrS5Csx22Hdz4BQCaykUHDHkXoyNLA6GWZ01ZicEa4SmeiQckFh/hkZyalLXhVzM91ZT9TQukwzoEVYnGtkkQDSUUrpXSurBR8kaq2uOZorZo0jVbu/VDEvwysqKrEHRnJLKpUdyT54yaVkRDnfeOxPFWFIUU8CDoNz9e9/ad0fAI4opBJKY7dJBc212sv5gMinUGZslzuRls6lcDwqIs+PTSKbbhSOy6maS8n7lnOWckjGT7ewqRs+R7i8cTcSkJHdbaM4RffH6b+tO9rZJEgSNQqjYKowBVvHU9B8zjf5Kv/I+Yr8A/DyKFurcE3NwdzJJuAf4Qf7n+lNwFFZpioF2jkRUFlEKKKKvLwoooohCiiiiEwRUPx7lS3vFxNGCfBxs49m/Q7VM0VBAIsZVlDCxErW64TfcPRkx8dZEENE/1hT3Hn28sj0Fc9pYWd+IltZGhKyBpYHdhK+fkZjIxLPphMiqBsNXhVo4pa5i5Dt7s68dKYbiWLY58yOzf39aTkZPLt2iOW9PyG47H7THAuAa7d1uY/lkI027nKxRoAkaDc4YIoJI/aJ32qPk/Ca0LZDTKP3Q4x9ypP8AWuJeN3/CyFu1+Jt+3XT6lH8X/d96n4fxEsGXV8Qo9GDA/bFVblP5xr6zXh+JVKIIRyvpe0k+D8BgtE0QoFHie5Pux3NcHN3HLSCFkuiGWRSvS7s4PgF/Xal+753nvnMPDIzjs1xIMKvsD2/nv6VJ8v8A4fRQt1p2NzcHcyS7gH+EHP3NWDX0pjTv0mZ8Q9Zrrr6n+6yGVL/i3nZ2Z8N+o4/uf6D3pv4Bytb2SaYUwT3c7u3u36DapbTW1WWmBqdTJSiFOY6nvMCs0UU2OhRRRRCFFFFEIUUUUQhRRRRCFFFFEIViiiiE0YZBB3HkagZuRrFn1G2jydzgED7A4ooqrKDuIp1DDUSatrRIlCRqqKOyqAB9hXtmiirCMGhtNqKKKJMKKKKIQoooohCiiiiE/9k="/>
          <p:cNvSpPr>
            <a:spLocks noChangeAspect="1" noChangeArrowheads="1"/>
          </p:cNvSpPr>
          <p:nvPr/>
        </p:nvSpPr>
        <p:spPr bwMode="auto">
          <a:xfrm>
            <a:off x="368300" y="-157163"/>
            <a:ext cx="14478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0640" y="44624"/>
            <a:ext cx="2192259" cy="2192259"/>
          </a:xfrm>
          <a:prstGeom prst="rect">
            <a:avLst/>
          </a:prstGeom>
        </p:spPr>
      </p:pic>
      <p:pic>
        <p:nvPicPr>
          <p:cNvPr id="7" name="Picture 3" descr="E:\foto\foto vitelli\CIMG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260" y="3649509"/>
            <a:ext cx="4136709" cy="31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68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Risultati ottenuti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0250"/>
            <a:ext cx="8928992" cy="526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15616" y="36450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Età del vitello (d)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28184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Peso vivo (Kg)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03648" y="64533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Prezzo (€/Kg)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00192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Valore (€/vitello)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930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Risultati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3467339"/>
              </p:ext>
            </p:extLst>
          </p:nvPr>
        </p:nvGraphicFramePr>
        <p:xfrm>
          <a:off x="288032" y="1412777"/>
          <a:ext cx="8532440" cy="4348084"/>
        </p:xfrm>
        <a:graphic>
          <a:graphicData uri="http://schemas.openxmlformats.org/drawingml/2006/table">
            <a:tbl>
              <a:tblPr firstRow="1" firstCol="1" bandRow="1"/>
              <a:tblGrid>
                <a:gridCol w="1774066"/>
                <a:gridCol w="1014878"/>
                <a:gridCol w="872953"/>
                <a:gridCol w="126732"/>
                <a:gridCol w="1325762"/>
                <a:gridCol w="1081337"/>
                <a:gridCol w="1256593"/>
                <a:gridCol w="953387"/>
                <a:gridCol w="126732"/>
              </a:tblGrid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Razza </a:t>
                      </a:r>
                      <a:r>
                        <a:rPr lang="it-IT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Vacca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Razza </a:t>
                      </a:r>
                      <a:r>
                        <a:rPr lang="it-IT" sz="2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Toro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Frisona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Bruna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Simmental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Grigia 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Rendena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Puri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11947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9134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1217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467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2512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25277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Tori da carne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Piemontese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197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Limousin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281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Blu Belga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2680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7419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1304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193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800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12396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14627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17031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2521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660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3312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38131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77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d'incrocio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18.32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46.37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51.72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29.24</a:t>
                      </a:r>
                      <a:endParaRPr lang="it-IT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24.15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33.36</a:t>
                      </a:r>
                      <a:endParaRPr lang="it-IT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4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Risultati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540672"/>
            <a:ext cx="8887282" cy="53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49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Risultati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5431" cy="527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02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Risultati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0" y="1653358"/>
            <a:ext cx="8460432" cy="508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68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Risultati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76456" cy="520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15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Risultati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32" y="1700808"/>
            <a:ext cx="79129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331640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N° vitelli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44770" y="4410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Prezzo (€/Kg)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52319" y="4365104"/>
            <a:ext cx="122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Valore (€)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78542" y="185162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Peso vivo (Kg)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695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Risultati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7538"/>
            <a:ext cx="8352928" cy="492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1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5924" y="2097137"/>
            <a:ext cx="8711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L’ </a:t>
            </a:r>
            <a:r>
              <a:rPr lang="en-GB" sz="3600" b="1" dirty="0" err="1">
                <a:solidFill>
                  <a:schemeClr val="tx2"/>
                </a:solidFill>
              </a:rPr>
              <a:t>i</a:t>
            </a:r>
            <a:r>
              <a:rPr lang="en-GB" sz="3600" b="1" dirty="0" err="1" smtClean="0">
                <a:solidFill>
                  <a:schemeClr val="tx2"/>
                </a:solidFill>
              </a:rPr>
              <a:t>ncrocio</a:t>
            </a:r>
            <a:r>
              <a:rPr lang="en-GB" sz="3600" b="1" dirty="0" smtClean="0">
                <a:solidFill>
                  <a:schemeClr val="tx2"/>
                </a:solidFill>
              </a:rPr>
              <a:t> con </a:t>
            </a:r>
            <a:r>
              <a:rPr lang="en-GB" sz="3600" b="1" dirty="0" err="1" smtClean="0">
                <a:solidFill>
                  <a:schemeClr val="tx2"/>
                </a:solidFill>
              </a:rPr>
              <a:t>toro</a:t>
            </a:r>
            <a:r>
              <a:rPr lang="en-GB" sz="3600" b="1" dirty="0" smtClean="0">
                <a:solidFill>
                  <a:schemeClr val="tx2"/>
                </a:solidFill>
              </a:rPr>
              <a:t> di </a:t>
            </a:r>
            <a:r>
              <a:rPr lang="en-GB" sz="3600" b="1" dirty="0" err="1" smtClean="0">
                <a:solidFill>
                  <a:schemeClr val="tx2"/>
                </a:solidFill>
              </a:rPr>
              <a:t>razza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Blu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Belga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negli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allevamenti</a:t>
            </a:r>
            <a:r>
              <a:rPr lang="en-GB" sz="3600" b="1" dirty="0" smtClean="0">
                <a:solidFill>
                  <a:schemeClr val="tx2"/>
                </a:solidFill>
              </a:rPr>
              <a:t> da latte: Influenza </a:t>
            </a:r>
            <a:r>
              <a:rPr lang="en-GB" sz="3600" b="1" dirty="0" err="1" smtClean="0">
                <a:solidFill>
                  <a:schemeClr val="tx2"/>
                </a:solidFill>
              </a:rPr>
              <a:t>su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età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alla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macellazione</a:t>
            </a:r>
            <a:r>
              <a:rPr lang="en-GB" sz="3600" b="1" dirty="0" smtClean="0">
                <a:solidFill>
                  <a:schemeClr val="tx2"/>
                </a:solidFill>
              </a:rPr>
              <a:t>, </a:t>
            </a:r>
            <a:r>
              <a:rPr lang="en-GB" sz="3600" b="1" dirty="0" err="1" smtClean="0">
                <a:solidFill>
                  <a:schemeClr val="tx2"/>
                </a:solidFill>
              </a:rPr>
              <a:t>caratteristiche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della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carcassa</a:t>
            </a:r>
            <a:r>
              <a:rPr lang="en-GB" sz="3600" b="1" dirty="0" smtClean="0">
                <a:solidFill>
                  <a:schemeClr val="tx2"/>
                </a:solidFill>
              </a:rPr>
              <a:t> e </a:t>
            </a:r>
            <a:r>
              <a:rPr lang="en-GB" sz="3600" b="1" dirty="0" err="1" smtClean="0">
                <a:solidFill>
                  <a:schemeClr val="tx2"/>
                </a:solidFill>
              </a:rPr>
              <a:t>valore</a:t>
            </a:r>
            <a:r>
              <a:rPr lang="en-GB" sz="3600" b="1" dirty="0" smtClean="0">
                <a:solidFill>
                  <a:schemeClr val="tx2"/>
                </a:solidFill>
              </a:rPr>
              <a:t> </a:t>
            </a:r>
            <a:r>
              <a:rPr lang="en-GB" sz="3600" b="1" dirty="0" err="1" smtClean="0">
                <a:solidFill>
                  <a:schemeClr val="tx2"/>
                </a:solidFill>
              </a:rPr>
              <a:t>economico</a:t>
            </a:r>
            <a:r>
              <a:rPr lang="en-GB" sz="3600" b="1" dirty="0" smtClean="0">
                <a:solidFill>
                  <a:schemeClr val="tx2"/>
                </a:solidFill>
              </a:rPr>
              <a:t>.</a:t>
            </a:r>
            <a:endParaRPr lang="it-IT" sz="3600" dirty="0"/>
          </a:p>
        </p:txBody>
      </p:sp>
      <p:pic>
        <p:nvPicPr>
          <p:cNvPr id="7170" name="Picture 2" descr="F:\DCIM\100CANON\IMG_2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0145" y="257792"/>
            <a:ext cx="2456688" cy="18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\foto vitelli\CIMG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703" y="4302993"/>
            <a:ext cx="3123237" cy="23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8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Materiali e Metodi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049276"/>
            <a:ext cx="9144000" cy="6024623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3,701 </a:t>
            </a:r>
            <a:r>
              <a:rPr lang="en-GB" dirty="0" err="1" smtClean="0">
                <a:solidFill>
                  <a:srgbClr val="000000"/>
                </a:solidFill>
              </a:rPr>
              <a:t>vitelloni</a:t>
            </a:r>
            <a:r>
              <a:rPr lang="en-GB" dirty="0" smtClean="0">
                <a:solidFill>
                  <a:srgbClr val="000000"/>
                </a:solidFill>
              </a:rPr>
              <a:t> e 2,327 </a:t>
            </a:r>
            <a:r>
              <a:rPr lang="en-GB" dirty="0" err="1" smtClean="0">
                <a:solidFill>
                  <a:srgbClr val="000000"/>
                </a:solidFill>
              </a:rPr>
              <a:t>manze</a:t>
            </a:r>
            <a:r>
              <a:rPr lang="en-GB" dirty="0" smtClean="0">
                <a:solidFill>
                  <a:srgbClr val="000000"/>
                </a:solidFill>
              </a:rPr>
              <a:t>  (</a:t>
            </a:r>
            <a:r>
              <a:rPr lang="en-GB" dirty="0" err="1" smtClean="0">
                <a:solidFill>
                  <a:srgbClr val="000000"/>
                </a:solidFill>
              </a:rPr>
              <a:t>macellati</a:t>
            </a:r>
            <a:r>
              <a:rPr lang="en-GB" dirty="0" smtClean="0">
                <a:solidFill>
                  <a:srgbClr val="000000"/>
                </a:solidFill>
              </a:rPr>
              <a:t> dal 2005 al 2011)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n-GB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dirty="0" err="1" smtClean="0">
                <a:solidFill>
                  <a:srgbClr val="000000"/>
                </a:solidFill>
              </a:rPr>
              <a:t>Caratteri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analizzati</a:t>
            </a:r>
            <a:r>
              <a:rPr lang="en-GB" dirty="0" smtClean="0">
                <a:solidFill>
                  <a:srgbClr val="000000"/>
                </a:solidFill>
              </a:rPr>
              <a:t>: </a:t>
            </a:r>
          </a:p>
          <a:p>
            <a:pPr marL="1371600" lvl="2" indent="-457200" algn="just">
              <a:lnSpc>
                <a:spcPct val="120000"/>
              </a:lnSpc>
              <a:buFont typeface="Arial"/>
              <a:buChar char="•"/>
            </a:pPr>
            <a:r>
              <a:rPr lang="en-GB" dirty="0" err="1" smtClean="0">
                <a:solidFill>
                  <a:srgbClr val="000000"/>
                </a:solidFill>
              </a:rPr>
              <a:t>Età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alla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macellazione</a:t>
            </a:r>
            <a:r>
              <a:rPr lang="en-GB" dirty="0" smtClean="0">
                <a:solidFill>
                  <a:srgbClr val="000000"/>
                </a:solidFill>
              </a:rPr>
              <a:t> (</a:t>
            </a:r>
            <a:r>
              <a:rPr lang="en-GB" dirty="0" err="1" smtClean="0">
                <a:solidFill>
                  <a:srgbClr val="000000"/>
                </a:solidFill>
              </a:rPr>
              <a:t>gg</a:t>
            </a:r>
            <a:r>
              <a:rPr lang="en-GB" dirty="0" smtClean="0">
                <a:solidFill>
                  <a:srgbClr val="000000"/>
                </a:solidFill>
              </a:rPr>
              <a:t>)</a:t>
            </a:r>
          </a:p>
          <a:p>
            <a:pPr marL="1371600" lvl="2" indent="-457200" algn="just">
              <a:lnSpc>
                <a:spcPct val="120000"/>
              </a:lnSpc>
              <a:buFont typeface="Arial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Peso </a:t>
            </a:r>
            <a:r>
              <a:rPr lang="en-GB" dirty="0" err="1" smtClean="0">
                <a:solidFill>
                  <a:srgbClr val="000000"/>
                </a:solidFill>
              </a:rPr>
              <a:t>della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carcassa</a:t>
            </a:r>
            <a:r>
              <a:rPr lang="en-GB" dirty="0" smtClean="0">
                <a:solidFill>
                  <a:srgbClr val="000000"/>
                </a:solidFill>
              </a:rPr>
              <a:t>(kg)</a:t>
            </a:r>
          </a:p>
          <a:p>
            <a:pPr marL="1371600" lvl="2" indent="-457200" algn="just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Incremento</a:t>
            </a:r>
            <a:r>
              <a:rPr lang="en-US" dirty="0" smtClean="0">
                <a:solidFill>
                  <a:srgbClr val="000000"/>
                </a:solidFill>
              </a:rPr>
              <a:t> di peso (kg/d) = peso </a:t>
            </a:r>
            <a:r>
              <a:rPr lang="en-US" dirty="0" err="1" smtClean="0">
                <a:solidFill>
                  <a:srgbClr val="000000"/>
                </a:solidFill>
              </a:rPr>
              <a:t>della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carcassa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età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alla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macellazione</a:t>
            </a:r>
            <a:r>
              <a:rPr lang="en-US" dirty="0" smtClean="0">
                <a:solidFill>
                  <a:srgbClr val="000000"/>
                </a:solidFill>
              </a:rPr>
              <a:t>; </a:t>
            </a:r>
            <a:endParaRPr lang="it-IT" dirty="0">
              <a:solidFill>
                <a:srgbClr val="000000"/>
              </a:solidFill>
            </a:endParaRPr>
          </a:p>
          <a:p>
            <a:pPr marL="1371600" lvl="2" indent="-457200" algn="just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Incremento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valore</a:t>
            </a:r>
            <a:r>
              <a:rPr lang="en-US" dirty="0" smtClean="0">
                <a:solidFill>
                  <a:srgbClr val="000000"/>
                </a:solidFill>
              </a:rPr>
              <a:t>(€) = </a:t>
            </a:r>
            <a:r>
              <a:rPr lang="en-US" dirty="0" err="1" smtClean="0">
                <a:solidFill>
                  <a:srgbClr val="000000"/>
                </a:solidFill>
              </a:rPr>
              <a:t>valore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carcassa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valore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vitello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it-IT" dirty="0">
              <a:solidFill>
                <a:srgbClr val="000000"/>
              </a:solidFill>
            </a:endParaRPr>
          </a:p>
          <a:p>
            <a:pPr marL="1371600" lvl="2" indent="-457200" algn="just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Incremento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valore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giornaliero</a:t>
            </a:r>
            <a:r>
              <a:rPr lang="en-US" dirty="0" smtClean="0">
                <a:solidFill>
                  <a:srgbClr val="000000"/>
                </a:solidFill>
              </a:rPr>
              <a:t>(€/d) = </a:t>
            </a:r>
            <a:r>
              <a:rPr lang="en-US" dirty="0" err="1" smtClean="0">
                <a:solidFill>
                  <a:srgbClr val="000000"/>
                </a:solidFill>
              </a:rPr>
              <a:t>incremento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valore</a:t>
            </a:r>
            <a:r>
              <a:rPr lang="en-US" dirty="0" smtClean="0">
                <a:solidFill>
                  <a:srgbClr val="000000"/>
                </a:solidFill>
              </a:rPr>
              <a:t>/ (</a:t>
            </a:r>
            <a:r>
              <a:rPr lang="en-US" dirty="0" err="1" smtClean="0">
                <a:solidFill>
                  <a:srgbClr val="000000"/>
                </a:solidFill>
              </a:rPr>
              <a:t>età</a:t>
            </a:r>
            <a:r>
              <a:rPr lang="en-US" dirty="0" smtClean="0">
                <a:solidFill>
                  <a:srgbClr val="000000"/>
                </a:solidFill>
              </a:rPr>
              <a:t> di </a:t>
            </a:r>
            <a:r>
              <a:rPr lang="en-US" dirty="0" err="1" smtClean="0">
                <a:solidFill>
                  <a:srgbClr val="000000"/>
                </a:solidFill>
              </a:rPr>
              <a:t>macellazione</a:t>
            </a:r>
            <a:r>
              <a:rPr lang="en-US" dirty="0" smtClean="0">
                <a:solidFill>
                  <a:srgbClr val="000000"/>
                </a:solidFill>
              </a:rPr>
              <a:t> – </a:t>
            </a:r>
            <a:r>
              <a:rPr lang="en-US" dirty="0" err="1" smtClean="0">
                <a:solidFill>
                  <a:srgbClr val="000000"/>
                </a:solidFill>
              </a:rPr>
              <a:t>età</a:t>
            </a:r>
            <a:r>
              <a:rPr lang="en-US" dirty="0" smtClean="0">
                <a:solidFill>
                  <a:srgbClr val="000000"/>
                </a:solidFill>
              </a:rPr>
              <a:t> del </a:t>
            </a:r>
            <a:r>
              <a:rPr lang="en-US" dirty="0" err="1" smtClean="0">
                <a:solidFill>
                  <a:srgbClr val="000000"/>
                </a:solidFill>
              </a:rPr>
              <a:t>vitello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  <a:p>
            <a:pPr algn="just">
              <a:lnSpc>
                <a:spcPct val="120000"/>
              </a:lnSpc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2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Materiali e Metodi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93081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600" dirty="0" err="1" smtClean="0">
                <a:solidFill>
                  <a:srgbClr val="000000"/>
                </a:solidFill>
              </a:rPr>
              <a:t>Archivio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della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Federazione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provinciale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allevatori</a:t>
            </a:r>
            <a:r>
              <a:rPr lang="en-GB" sz="2600" dirty="0" smtClean="0">
                <a:solidFill>
                  <a:srgbClr val="000000"/>
                </a:solidFill>
              </a:rPr>
              <a:t> di Trento</a:t>
            </a:r>
          </a:p>
          <a:p>
            <a:pPr>
              <a:lnSpc>
                <a:spcPct val="130000"/>
              </a:lnSpc>
            </a:pPr>
            <a:endParaRPr lang="en-GB" sz="2600" dirty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600" dirty="0" smtClean="0">
                <a:solidFill>
                  <a:srgbClr val="000000"/>
                </a:solidFill>
              </a:rPr>
              <a:t>38,587 </a:t>
            </a:r>
            <a:r>
              <a:rPr lang="en-GB" sz="2600" dirty="0" err="1" smtClean="0">
                <a:solidFill>
                  <a:srgbClr val="000000"/>
                </a:solidFill>
              </a:rPr>
              <a:t>vitelli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provenienti</a:t>
            </a:r>
            <a:r>
              <a:rPr lang="en-GB" sz="2600" dirty="0" smtClean="0">
                <a:solidFill>
                  <a:srgbClr val="000000"/>
                </a:solidFill>
              </a:rPr>
              <a:t> da 467 </a:t>
            </a:r>
            <a:r>
              <a:rPr lang="en-GB" sz="2600" dirty="0" err="1" smtClean="0">
                <a:solidFill>
                  <a:srgbClr val="000000"/>
                </a:solidFill>
              </a:rPr>
              <a:t>allevamenti</a:t>
            </a:r>
            <a:endParaRPr lang="en-GB" sz="2600" dirty="0" smtClean="0">
              <a:solidFill>
                <a:srgbClr val="000000"/>
              </a:solidFill>
            </a:endParaRPr>
          </a:p>
          <a:p>
            <a:pPr algn="l">
              <a:lnSpc>
                <a:spcPct val="1300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	(da </a:t>
            </a:r>
            <a:r>
              <a:rPr lang="en-GB" sz="2600" dirty="0" err="1" smtClean="0">
                <a:solidFill>
                  <a:srgbClr val="000000"/>
                </a:solidFill>
              </a:rPr>
              <a:t>Giugno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>
                <a:solidFill>
                  <a:srgbClr val="000000"/>
                </a:solidFill>
              </a:rPr>
              <a:t>2002 </a:t>
            </a:r>
            <a:r>
              <a:rPr lang="en-GB" sz="2600" dirty="0" smtClean="0">
                <a:solidFill>
                  <a:srgbClr val="000000"/>
                </a:solidFill>
              </a:rPr>
              <a:t>a Maggio 2011)</a:t>
            </a:r>
          </a:p>
          <a:p>
            <a:pPr algn="l">
              <a:lnSpc>
                <a:spcPct val="130000"/>
              </a:lnSpc>
            </a:pPr>
            <a:endParaRPr lang="en-GB" sz="2600" dirty="0" smtClean="0">
              <a:solidFill>
                <a:srgbClr val="000000"/>
              </a:solidFill>
            </a:endParaRPr>
          </a:p>
          <a:p>
            <a:pPr marL="457200" indent="-457200" algn="l">
              <a:lnSpc>
                <a:spcPct val="130000"/>
              </a:lnSpc>
              <a:buFont typeface="Arial" pitchFamily="34" charset="0"/>
              <a:buChar char="•"/>
            </a:pPr>
            <a:r>
              <a:rPr lang="en-GB" sz="2600" dirty="0" err="1" smtClean="0">
                <a:solidFill>
                  <a:srgbClr val="000000"/>
                </a:solidFill>
              </a:rPr>
              <a:t>Caratteri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considerati</a:t>
            </a:r>
            <a:r>
              <a:rPr lang="en-GB" sz="2600" dirty="0" smtClean="0">
                <a:solidFill>
                  <a:srgbClr val="000000"/>
                </a:solidFill>
              </a:rPr>
              <a:t>: </a:t>
            </a:r>
            <a:r>
              <a:rPr lang="en-GB" sz="2600" dirty="0" err="1" smtClean="0">
                <a:solidFill>
                  <a:srgbClr val="000000"/>
                </a:solidFill>
              </a:rPr>
              <a:t>Età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alla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vendita</a:t>
            </a:r>
            <a:r>
              <a:rPr lang="en-GB" sz="2600" dirty="0" smtClean="0">
                <a:solidFill>
                  <a:srgbClr val="000000"/>
                </a:solidFill>
              </a:rPr>
              <a:t> (</a:t>
            </a:r>
            <a:r>
              <a:rPr lang="en-GB" sz="2600" dirty="0" err="1" smtClean="0">
                <a:solidFill>
                  <a:srgbClr val="000000"/>
                </a:solidFill>
              </a:rPr>
              <a:t>gg</a:t>
            </a:r>
            <a:r>
              <a:rPr lang="en-GB" sz="2600" dirty="0" smtClean="0">
                <a:solidFill>
                  <a:srgbClr val="000000"/>
                </a:solidFill>
              </a:rPr>
              <a:t>), Peso vivo (Kg), </a:t>
            </a:r>
            <a:r>
              <a:rPr lang="en-GB" sz="2600" dirty="0" err="1" smtClean="0">
                <a:solidFill>
                  <a:srgbClr val="000000"/>
                </a:solidFill>
              </a:rPr>
              <a:t>Prezzo</a:t>
            </a:r>
            <a:r>
              <a:rPr lang="en-GB" sz="2600" dirty="0" smtClean="0">
                <a:solidFill>
                  <a:srgbClr val="000000"/>
                </a:solidFill>
              </a:rPr>
              <a:t> (€/Kg) e </a:t>
            </a:r>
            <a:r>
              <a:rPr lang="en-GB" sz="2600" dirty="0" err="1" smtClean="0">
                <a:solidFill>
                  <a:srgbClr val="000000"/>
                </a:solidFill>
              </a:rPr>
              <a:t>Valore</a:t>
            </a:r>
            <a:r>
              <a:rPr lang="en-GB" sz="2600" dirty="0" smtClean="0">
                <a:solidFill>
                  <a:srgbClr val="000000"/>
                </a:solidFill>
              </a:rPr>
              <a:t> (€)</a:t>
            </a:r>
          </a:p>
          <a:p>
            <a:pPr marL="457200" indent="-457200" algn="just">
              <a:lnSpc>
                <a:spcPct val="130000"/>
              </a:lnSpc>
              <a:buFont typeface="Arial" pitchFamily="34" charset="0"/>
              <a:buChar char="•"/>
            </a:pPr>
            <a:endParaRPr lang="en-GB" sz="2600" dirty="0">
              <a:solidFill>
                <a:srgbClr val="000000"/>
              </a:solidFill>
            </a:endParaRPr>
          </a:p>
          <a:p>
            <a:pPr algn="just">
              <a:lnSpc>
                <a:spcPct val="130000"/>
              </a:lnSpc>
            </a:pPr>
            <a:endParaRPr lang="en-GB" sz="2600" dirty="0">
              <a:solidFill>
                <a:srgbClr val="000000"/>
              </a:solidFill>
            </a:endParaRPr>
          </a:p>
          <a:p>
            <a:pPr algn="just">
              <a:lnSpc>
                <a:spcPct val="130000"/>
              </a:lnSpc>
            </a:pPr>
            <a:endParaRPr lang="en-GB" sz="2400" dirty="0">
              <a:solidFill>
                <a:srgbClr val="000000"/>
              </a:solidFill>
            </a:endParaRPr>
          </a:p>
          <a:p>
            <a:pPr algn="just">
              <a:lnSpc>
                <a:spcPct val="130000"/>
              </a:lnSpc>
            </a:pPr>
            <a:endParaRPr lang="en-GB" sz="2400" dirty="0" smtClean="0">
              <a:solidFill>
                <a:srgbClr val="000000"/>
              </a:solidFill>
            </a:endParaRPr>
          </a:p>
          <a:p>
            <a:pPr algn="just">
              <a:lnSpc>
                <a:spcPct val="130000"/>
              </a:lnSpc>
            </a:pPr>
            <a:endParaRPr lang="en-GB" sz="2400" dirty="0">
              <a:solidFill>
                <a:srgbClr val="000000"/>
              </a:solidFill>
            </a:endParaRPr>
          </a:p>
          <a:p>
            <a:pPr algn="just">
              <a:lnSpc>
                <a:spcPct val="130000"/>
              </a:lnSpc>
            </a:pPr>
            <a:endParaRPr lang="en-GB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0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Risultati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5741313"/>
              </p:ext>
            </p:extLst>
          </p:nvPr>
        </p:nvGraphicFramePr>
        <p:xfrm>
          <a:off x="107504" y="2276872"/>
          <a:ext cx="8826207" cy="3168352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987771"/>
                <a:gridCol w="1136222"/>
                <a:gridCol w="959269"/>
                <a:gridCol w="1445423"/>
                <a:gridCol w="894076"/>
                <a:gridCol w="1234011"/>
                <a:gridCol w="945299"/>
              </a:tblGrid>
              <a:tr h="53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Razza Vacca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3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Razza Toro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FRISONA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BRUNA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SIMMENTAL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GRIGIA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RENDENA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Puri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Vitelloni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253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94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368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715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Blu Belga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Vitelloni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416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1766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508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227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2986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Blu Belga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Manze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329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1398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402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155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2327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TOTALE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745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3164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1163</a:t>
                      </a:r>
                      <a:endParaRPr lang="it-I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206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750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6028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97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Peso </a:t>
            </a:r>
            <a:r>
              <a:rPr lang="en-US" b="1" dirty="0" err="1" smtClean="0">
                <a:solidFill>
                  <a:schemeClr val="tx2"/>
                </a:solidFill>
              </a:rPr>
              <a:t>della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Carcassa</a:t>
            </a:r>
            <a:r>
              <a:rPr lang="en-US" b="1" dirty="0" smtClean="0">
                <a:solidFill>
                  <a:schemeClr val="tx2"/>
                </a:solidFill>
              </a:rPr>
              <a:t> (Kg)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02853891"/>
              </p:ext>
            </p:extLst>
          </p:nvPr>
        </p:nvGraphicFramePr>
        <p:xfrm>
          <a:off x="21973" y="1196752"/>
          <a:ext cx="4572000" cy="255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5718073"/>
              </p:ext>
            </p:extLst>
          </p:nvPr>
        </p:nvGraphicFramePr>
        <p:xfrm>
          <a:off x="4427984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361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Valore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della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Carcassa</a:t>
            </a:r>
            <a:r>
              <a:rPr lang="en-US" b="1" dirty="0" smtClean="0">
                <a:solidFill>
                  <a:schemeClr val="tx2"/>
                </a:solidFill>
              </a:rPr>
              <a:t> (€/capo)</a:t>
            </a:r>
            <a:endParaRPr lang="it-IT" dirty="0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8808407"/>
              </p:ext>
            </p:extLst>
          </p:nvPr>
        </p:nvGraphicFramePr>
        <p:xfrm>
          <a:off x="107504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2640180"/>
              </p:ext>
            </p:extLst>
          </p:nvPr>
        </p:nvGraphicFramePr>
        <p:xfrm>
          <a:off x="4283968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994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Incremento</a:t>
            </a:r>
            <a:r>
              <a:rPr lang="en-US" b="1" dirty="0" smtClean="0">
                <a:solidFill>
                  <a:schemeClr val="tx2"/>
                </a:solidFill>
              </a:rPr>
              <a:t> di </a:t>
            </a:r>
            <a:r>
              <a:rPr lang="en-US" b="1" dirty="0" err="1">
                <a:solidFill>
                  <a:schemeClr val="tx2"/>
                </a:solidFill>
              </a:rPr>
              <a:t>V</a:t>
            </a:r>
            <a:r>
              <a:rPr lang="en-US" b="1" dirty="0" err="1" smtClean="0">
                <a:solidFill>
                  <a:schemeClr val="tx2"/>
                </a:solidFill>
              </a:rPr>
              <a:t>alore</a:t>
            </a:r>
            <a:r>
              <a:rPr lang="en-US" b="1" dirty="0" smtClean="0">
                <a:solidFill>
                  <a:schemeClr val="tx2"/>
                </a:solidFill>
              </a:rPr>
              <a:t>(€/capo)</a:t>
            </a:r>
            <a:endParaRPr lang="it-IT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7586488"/>
              </p:ext>
            </p:extLst>
          </p:nvPr>
        </p:nvGraphicFramePr>
        <p:xfrm>
          <a:off x="179512" y="1268760"/>
          <a:ext cx="475252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73936441"/>
              </p:ext>
            </p:extLst>
          </p:nvPr>
        </p:nvGraphicFramePr>
        <p:xfrm>
          <a:off x="4067944" y="3789040"/>
          <a:ext cx="47160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8652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 err="1">
                <a:solidFill>
                  <a:schemeClr val="tx2"/>
                </a:solidFill>
              </a:rPr>
              <a:t>Conclusions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979351"/>
            <a:ext cx="9144000" cy="5472249"/>
          </a:xfrm>
        </p:spPr>
        <p:txBody>
          <a:bodyPr>
            <a:normAutofit lnSpcReduction="1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endParaRPr lang="en-GB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I </a:t>
            </a:r>
            <a:r>
              <a:rPr lang="en-GB" dirty="0" err="1" smtClean="0">
                <a:solidFill>
                  <a:srgbClr val="000000"/>
                </a:solidFill>
              </a:rPr>
              <a:t>migliori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incrementi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giornalieri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ottengono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dall’ingrasso</a:t>
            </a:r>
            <a:r>
              <a:rPr lang="en-GB" dirty="0" smtClean="0">
                <a:solidFill>
                  <a:srgbClr val="000000"/>
                </a:solidFill>
              </a:rPr>
              <a:t> di </a:t>
            </a:r>
            <a:r>
              <a:rPr lang="en-GB" dirty="0" err="1" smtClean="0">
                <a:solidFill>
                  <a:srgbClr val="000000"/>
                </a:solidFill>
              </a:rPr>
              <a:t>manze</a:t>
            </a:r>
            <a:r>
              <a:rPr lang="en-GB" dirty="0" smtClean="0">
                <a:solidFill>
                  <a:srgbClr val="000000"/>
                </a:solidFill>
              </a:rPr>
              <a:t> e </a:t>
            </a:r>
            <a:r>
              <a:rPr lang="en-GB" dirty="0" err="1" smtClean="0">
                <a:solidFill>
                  <a:srgbClr val="000000"/>
                </a:solidFill>
              </a:rPr>
              <a:t>vitelloni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incroci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figli</a:t>
            </a:r>
            <a:r>
              <a:rPr lang="en-GB" dirty="0" smtClean="0">
                <a:solidFill>
                  <a:srgbClr val="000000"/>
                </a:solidFill>
              </a:rPr>
              <a:t> di </a:t>
            </a:r>
            <a:r>
              <a:rPr lang="en-GB" dirty="0" err="1" smtClean="0">
                <a:solidFill>
                  <a:srgbClr val="000000"/>
                </a:solidFill>
              </a:rPr>
              <a:t>padri</a:t>
            </a:r>
            <a:r>
              <a:rPr lang="en-GB" dirty="0" smtClean="0">
                <a:solidFill>
                  <a:srgbClr val="000000"/>
                </a:solidFill>
              </a:rPr>
              <a:t> di </a:t>
            </a:r>
            <a:r>
              <a:rPr lang="en-GB" dirty="0" err="1" smtClean="0">
                <a:solidFill>
                  <a:srgbClr val="000000"/>
                </a:solidFill>
              </a:rPr>
              <a:t>razza</a:t>
            </a:r>
            <a:r>
              <a:rPr lang="en-GB" dirty="0" smtClean="0">
                <a:solidFill>
                  <a:srgbClr val="000000"/>
                </a:solidFill>
              </a:rPr>
              <a:t> BB e </a:t>
            </a:r>
            <a:r>
              <a:rPr lang="en-GB" dirty="0" err="1" smtClean="0">
                <a:solidFill>
                  <a:srgbClr val="000000"/>
                </a:solidFill>
              </a:rPr>
              <a:t>madri</a:t>
            </a:r>
            <a:r>
              <a:rPr lang="en-GB" dirty="0" smtClean="0">
                <a:solidFill>
                  <a:srgbClr val="000000"/>
                </a:solidFill>
              </a:rPr>
              <a:t> Simmental 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I </a:t>
            </a:r>
            <a:r>
              <a:rPr lang="en-GB" dirty="0" err="1" smtClean="0">
                <a:solidFill>
                  <a:srgbClr val="000000"/>
                </a:solidFill>
              </a:rPr>
              <a:t>migliori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incrementi</a:t>
            </a:r>
            <a:r>
              <a:rPr lang="en-GB" dirty="0" smtClean="0">
                <a:solidFill>
                  <a:srgbClr val="000000"/>
                </a:solidFill>
              </a:rPr>
              <a:t> di </a:t>
            </a:r>
            <a:r>
              <a:rPr lang="en-GB" dirty="0" err="1" smtClean="0">
                <a:solidFill>
                  <a:srgbClr val="000000"/>
                </a:solidFill>
              </a:rPr>
              <a:t>valore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si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ottengono</a:t>
            </a:r>
            <a:r>
              <a:rPr lang="en-GB" dirty="0" smtClean="0">
                <a:solidFill>
                  <a:srgbClr val="000000"/>
                </a:solidFill>
              </a:rPr>
              <a:t> con </a:t>
            </a:r>
            <a:r>
              <a:rPr lang="en-GB" dirty="0" err="1" smtClean="0">
                <a:solidFill>
                  <a:srgbClr val="000000"/>
                </a:solidFill>
              </a:rPr>
              <a:t>gli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incroci</a:t>
            </a:r>
            <a:r>
              <a:rPr lang="en-GB" dirty="0" smtClean="0">
                <a:solidFill>
                  <a:srgbClr val="000000"/>
                </a:solidFill>
              </a:rPr>
              <a:t> BB </a:t>
            </a:r>
            <a:r>
              <a:rPr lang="en-GB" dirty="0" err="1" smtClean="0">
                <a:solidFill>
                  <a:srgbClr val="000000"/>
                </a:solidFill>
              </a:rPr>
              <a:t>sulle</a:t>
            </a:r>
            <a:r>
              <a:rPr lang="en-GB" dirty="0" smtClean="0">
                <a:solidFill>
                  <a:srgbClr val="000000"/>
                </a:solidFill>
              </a:rPr>
              <a:t> due </a:t>
            </a:r>
            <a:r>
              <a:rPr lang="en-GB" dirty="0" err="1" smtClean="0">
                <a:solidFill>
                  <a:srgbClr val="000000"/>
                </a:solidFill>
              </a:rPr>
              <a:t>razze</a:t>
            </a:r>
            <a:r>
              <a:rPr lang="en-GB" dirty="0" smtClean="0">
                <a:solidFill>
                  <a:srgbClr val="000000"/>
                </a:solidFill>
              </a:rPr>
              <a:t> da latte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000000"/>
                </a:solidFill>
              </a:rPr>
              <a:t>Per </a:t>
            </a:r>
            <a:r>
              <a:rPr lang="en-GB" dirty="0" err="1" smtClean="0">
                <a:solidFill>
                  <a:srgbClr val="000000"/>
                </a:solidFill>
              </a:rPr>
              <a:t>quanto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riguarda</a:t>
            </a:r>
            <a:r>
              <a:rPr lang="en-GB" dirty="0" smtClean="0">
                <a:solidFill>
                  <a:srgbClr val="000000"/>
                </a:solidFill>
              </a:rPr>
              <a:t> I </a:t>
            </a:r>
            <a:r>
              <a:rPr lang="en-GB" dirty="0" err="1" smtClean="0">
                <a:solidFill>
                  <a:srgbClr val="000000"/>
                </a:solidFill>
              </a:rPr>
              <a:t>vitelloni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puri</a:t>
            </a:r>
            <a:r>
              <a:rPr lang="en-GB" dirty="0" smtClean="0">
                <a:solidFill>
                  <a:srgbClr val="000000"/>
                </a:solidFill>
              </a:rPr>
              <a:t> la </a:t>
            </a:r>
            <a:r>
              <a:rPr lang="en-GB" dirty="0" err="1" smtClean="0">
                <a:solidFill>
                  <a:srgbClr val="000000"/>
                </a:solidFill>
              </a:rPr>
              <a:t>razza</a:t>
            </a:r>
            <a:r>
              <a:rPr lang="en-GB" dirty="0" smtClean="0">
                <a:solidFill>
                  <a:srgbClr val="000000"/>
                </a:solidFill>
              </a:rPr>
              <a:t> Simmental </a:t>
            </a:r>
            <a:r>
              <a:rPr lang="en-GB" dirty="0" err="1" smtClean="0">
                <a:solidFill>
                  <a:srgbClr val="000000"/>
                </a:solidFill>
              </a:rPr>
              <a:t>ottiene</a:t>
            </a:r>
            <a:r>
              <a:rPr lang="en-GB" dirty="0" smtClean="0">
                <a:solidFill>
                  <a:srgbClr val="000000"/>
                </a:solidFill>
              </a:rPr>
              <a:t> la </a:t>
            </a:r>
            <a:r>
              <a:rPr lang="en-GB" dirty="0" err="1" smtClean="0">
                <a:solidFill>
                  <a:srgbClr val="000000"/>
                </a:solidFill>
              </a:rPr>
              <a:t>migliore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valutazione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economica</a:t>
            </a:r>
            <a:r>
              <a:rPr lang="en-GB" dirty="0" smtClean="0">
                <a:solidFill>
                  <a:srgbClr val="000000"/>
                </a:solidFill>
              </a:rPr>
              <a:t> come </a:t>
            </a:r>
            <a:r>
              <a:rPr lang="en-GB" dirty="0" err="1" smtClean="0">
                <a:solidFill>
                  <a:srgbClr val="000000"/>
                </a:solidFill>
              </a:rPr>
              <a:t>il</a:t>
            </a:r>
            <a:r>
              <a:rPr lang="en-GB" dirty="0" smtClean="0">
                <a:solidFill>
                  <a:srgbClr val="000000"/>
                </a:solidFill>
              </a:rPr>
              <a:t> peso </a:t>
            </a:r>
            <a:r>
              <a:rPr lang="en-GB" dirty="0" err="1" smtClean="0">
                <a:solidFill>
                  <a:srgbClr val="000000"/>
                </a:solidFill>
              </a:rPr>
              <a:t>maggiore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0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Materiali e Metodi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30000"/>
              </a:lnSpc>
            </a:pPr>
            <a:r>
              <a:rPr lang="en-GB" sz="2600" dirty="0">
                <a:solidFill>
                  <a:srgbClr val="000000"/>
                </a:solidFill>
              </a:rPr>
              <a:t>4 </a:t>
            </a:r>
            <a:r>
              <a:rPr lang="en-GB" sz="2600" dirty="0" err="1">
                <a:solidFill>
                  <a:srgbClr val="000000"/>
                </a:solidFill>
              </a:rPr>
              <a:t>modelli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statistici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diversi</a:t>
            </a:r>
            <a:r>
              <a:rPr lang="en-GB" sz="2600" dirty="0" smtClean="0">
                <a:solidFill>
                  <a:srgbClr val="000000"/>
                </a:solidFill>
              </a:rPr>
              <a:t>, </a:t>
            </a:r>
            <a:r>
              <a:rPr lang="en-GB" sz="2600" dirty="0" err="1" smtClean="0">
                <a:solidFill>
                  <a:srgbClr val="000000"/>
                </a:solidFill>
              </a:rPr>
              <a:t>il</a:t>
            </a:r>
            <a:r>
              <a:rPr lang="en-GB" sz="2600" dirty="0" smtClean="0">
                <a:solidFill>
                  <a:srgbClr val="000000"/>
                </a:solidFill>
              </a:rPr>
              <a:t> primo </a:t>
            </a:r>
            <a:r>
              <a:rPr lang="en-GB" sz="2600" dirty="0">
                <a:solidFill>
                  <a:srgbClr val="000000"/>
                </a:solidFill>
              </a:rPr>
              <a:t>con </a:t>
            </a:r>
            <a:r>
              <a:rPr lang="en-GB" sz="2600" dirty="0" err="1" smtClean="0">
                <a:solidFill>
                  <a:srgbClr val="000000"/>
                </a:solidFill>
              </a:rPr>
              <a:t>effetto</a:t>
            </a:r>
            <a:r>
              <a:rPr lang="en-GB" sz="2600" dirty="0" smtClean="0">
                <a:solidFill>
                  <a:srgbClr val="000000"/>
                </a:solidFill>
              </a:rPr>
              <a:t> dell’ </a:t>
            </a:r>
            <a:r>
              <a:rPr lang="en-GB" sz="2600" dirty="0" err="1" smtClean="0">
                <a:solidFill>
                  <a:srgbClr val="000000"/>
                </a:solidFill>
              </a:rPr>
              <a:t>allevamento</a:t>
            </a:r>
            <a:r>
              <a:rPr lang="en-GB" sz="2600" dirty="0">
                <a:solidFill>
                  <a:srgbClr val="000000"/>
                </a:solidFill>
              </a:rPr>
              <a:t>, </a:t>
            </a:r>
            <a:r>
              <a:rPr lang="en-GB" sz="2600" dirty="0" err="1">
                <a:solidFill>
                  <a:srgbClr val="000000"/>
                </a:solidFill>
              </a:rPr>
              <a:t>mese</a:t>
            </a:r>
            <a:r>
              <a:rPr lang="en-GB" sz="2600" dirty="0">
                <a:solidFill>
                  <a:srgbClr val="000000"/>
                </a:solidFill>
              </a:rPr>
              <a:t>, anno </a:t>
            </a:r>
            <a:r>
              <a:rPr lang="en-GB" sz="2600" dirty="0" err="1">
                <a:solidFill>
                  <a:srgbClr val="000000"/>
                </a:solidFill>
              </a:rPr>
              <a:t>età</a:t>
            </a:r>
            <a:r>
              <a:rPr lang="en-GB" sz="2600" dirty="0">
                <a:solidFill>
                  <a:srgbClr val="000000"/>
                </a:solidFill>
              </a:rPr>
              <a:t> e </a:t>
            </a:r>
            <a:r>
              <a:rPr lang="en-GB" sz="2600" dirty="0" err="1">
                <a:solidFill>
                  <a:srgbClr val="000000"/>
                </a:solidFill>
              </a:rPr>
              <a:t>sesso</a:t>
            </a:r>
            <a:r>
              <a:rPr lang="en-GB" sz="2600" dirty="0">
                <a:solidFill>
                  <a:srgbClr val="000000"/>
                </a:solidFill>
              </a:rPr>
              <a:t> del </a:t>
            </a:r>
            <a:r>
              <a:rPr lang="en-GB" sz="2600" dirty="0" err="1" smtClean="0">
                <a:solidFill>
                  <a:srgbClr val="000000"/>
                </a:solidFill>
              </a:rPr>
              <a:t>vitello</a:t>
            </a:r>
            <a:r>
              <a:rPr lang="en-GB" sz="2600" dirty="0" smtClean="0">
                <a:solidFill>
                  <a:srgbClr val="000000"/>
                </a:solidFill>
              </a:rPr>
              <a:t>, </a:t>
            </a:r>
            <a:r>
              <a:rPr lang="en-GB" sz="2600" dirty="0" err="1" smtClean="0">
                <a:solidFill>
                  <a:srgbClr val="000000"/>
                </a:solidFill>
              </a:rPr>
              <a:t>il</a:t>
            </a:r>
            <a:r>
              <a:rPr lang="en-GB" sz="2600" dirty="0" smtClean="0">
                <a:solidFill>
                  <a:srgbClr val="000000"/>
                </a:solidFill>
              </a:rPr>
              <a:t> secondo </a:t>
            </a:r>
            <a:r>
              <a:rPr lang="en-GB" sz="2600" dirty="0">
                <a:solidFill>
                  <a:srgbClr val="000000"/>
                </a:solidFill>
              </a:rPr>
              <a:t>con </a:t>
            </a:r>
            <a:r>
              <a:rPr lang="en-GB" sz="2600" dirty="0" err="1">
                <a:solidFill>
                  <a:srgbClr val="000000"/>
                </a:solidFill>
              </a:rPr>
              <a:t>l’inclusione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della</a:t>
            </a:r>
            <a:r>
              <a:rPr lang="en-GB" sz="2600" dirty="0">
                <a:solidFill>
                  <a:srgbClr val="000000"/>
                </a:solidFill>
              </a:rPr>
              <a:t> </a:t>
            </a:r>
            <a:r>
              <a:rPr lang="en-GB" sz="2600" dirty="0" err="1">
                <a:solidFill>
                  <a:srgbClr val="000000"/>
                </a:solidFill>
              </a:rPr>
              <a:t>razza</a:t>
            </a:r>
            <a:r>
              <a:rPr lang="en-GB" sz="2600" dirty="0">
                <a:solidFill>
                  <a:srgbClr val="000000"/>
                </a:solidFill>
              </a:rPr>
              <a:t>, </a:t>
            </a:r>
            <a:r>
              <a:rPr lang="en-GB" sz="2600" dirty="0" err="1" smtClean="0">
                <a:solidFill>
                  <a:srgbClr val="000000"/>
                </a:solidFill>
              </a:rPr>
              <a:t>il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terzo</a:t>
            </a:r>
            <a:r>
              <a:rPr lang="en-GB" sz="2600" dirty="0" smtClean="0">
                <a:solidFill>
                  <a:srgbClr val="000000"/>
                </a:solidFill>
              </a:rPr>
              <a:t> con la </a:t>
            </a:r>
            <a:r>
              <a:rPr lang="en-GB" sz="2600" dirty="0" err="1" smtClean="0">
                <a:solidFill>
                  <a:srgbClr val="000000"/>
                </a:solidFill>
              </a:rPr>
              <a:t>destinazione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>
                <a:solidFill>
                  <a:srgbClr val="000000"/>
                </a:solidFill>
              </a:rPr>
              <a:t>del </a:t>
            </a:r>
            <a:r>
              <a:rPr lang="en-GB" sz="2600" dirty="0" err="1">
                <a:solidFill>
                  <a:srgbClr val="000000"/>
                </a:solidFill>
              </a:rPr>
              <a:t>vitello</a:t>
            </a:r>
            <a:r>
              <a:rPr lang="en-GB" sz="2600" dirty="0">
                <a:solidFill>
                  <a:srgbClr val="000000"/>
                </a:solidFill>
              </a:rPr>
              <a:t> o di </a:t>
            </a:r>
            <a:r>
              <a:rPr lang="en-GB" sz="2600" dirty="0" err="1">
                <a:solidFill>
                  <a:srgbClr val="000000"/>
                </a:solidFill>
              </a:rPr>
              <a:t>entrambi</a:t>
            </a:r>
            <a:r>
              <a:rPr lang="en-GB" sz="2600" dirty="0" smtClean="0">
                <a:solidFill>
                  <a:srgbClr val="000000"/>
                </a:solidFill>
              </a:rPr>
              <a:t>.</a:t>
            </a:r>
          </a:p>
          <a:p>
            <a:pPr marL="457200" lvl="0" indent="-457200" algn="just">
              <a:lnSpc>
                <a:spcPct val="130000"/>
              </a:lnSpc>
            </a:pPr>
            <a:endParaRPr lang="en-GB" sz="2600" dirty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30000"/>
              </a:lnSpc>
            </a:pPr>
            <a:r>
              <a:rPr lang="en-GB" sz="2600" dirty="0" err="1" smtClean="0">
                <a:solidFill>
                  <a:srgbClr val="000000"/>
                </a:solidFill>
              </a:rPr>
              <a:t>stima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della</a:t>
            </a:r>
            <a:r>
              <a:rPr lang="en-GB" sz="2600" dirty="0" smtClean="0">
                <a:solidFill>
                  <a:srgbClr val="000000"/>
                </a:solidFill>
              </a:rPr>
              <a:t> </a:t>
            </a:r>
            <a:r>
              <a:rPr lang="en-GB" sz="2600" dirty="0" err="1" smtClean="0">
                <a:solidFill>
                  <a:srgbClr val="000000"/>
                </a:solidFill>
              </a:rPr>
              <a:t>destinazione</a:t>
            </a:r>
            <a:r>
              <a:rPr lang="en-GB" sz="2600" dirty="0" smtClean="0">
                <a:solidFill>
                  <a:srgbClr val="000000"/>
                </a:solidFill>
              </a:rPr>
              <a:t> in </a:t>
            </a:r>
            <a:r>
              <a:rPr lang="en-GB" sz="2600" dirty="0" err="1" smtClean="0">
                <a:solidFill>
                  <a:srgbClr val="000000"/>
                </a:solidFill>
              </a:rPr>
              <a:t>funzione</a:t>
            </a:r>
            <a:r>
              <a:rPr lang="en-GB" sz="2600" dirty="0" smtClean="0">
                <a:solidFill>
                  <a:srgbClr val="000000"/>
                </a:solidFill>
              </a:rPr>
              <a:t> di </a:t>
            </a:r>
            <a:r>
              <a:rPr lang="en-GB" sz="2600" dirty="0" err="1" smtClean="0">
                <a:solidFill>
                  <a:srgbClr val="000000"/>
                </a:solidFill>
              </a:rPr>
              <a:t>mese</a:t>
            </a:r>
            <a:r>
              <a:rPr lang="en-GB" sz="2600" dirty="0" smtClean="0">
                <a:solidFill>
                  <a:srgbClr val="000000"/>
                </a:solidFill>
              </a:rPr>
              <a:t>, </a:t>
            </a:r>
            <a:r>
              <a:rPr lang="en-GB" sz="2600" dirty="0" err="1" smtClean="0">
                <a:solidFill>
                  <a:srgbClr val="000000"/>
                </a:solidFill>
              </a:rPr>
              <a:t>sesso</a:t>
            </a:r>
            <a:r>
              <a:rPr lang="en-GB" sz="2600" dirty="0" smtClean="0">
                <a:solidFill>
                  <a:srgbClr val="000000"/>
                </a:solidFill>
              </a:rPr>
              <a:t> e </a:t>
            </a:r>
            <a:r>
              <a:rPr lang="en-GB" sz="2600" dirty="0" err="1" smtClean="0">
                <a:solidFill>
                  <a:srgbClr val="000000"/>
                </a:solidFill>
              </a:rPr>
              <a:t>razza</a:t>
            </a:r>
            <a:r>
              <a:rPr lang="en-GB" sz="2600" dirty="0" smtClean="0">
                <a:solidFill>
                  <a:srgbClr val="000000"/>
                </a:solidFill>
              </a:rPr>
              <a:t> del </a:t>
            </a:r>
            <a:r>
              <a:rPr lang="en-GB" sz="2600" dirty="0" err="1" smtClean="0">
                <a:solidFill>
                  <a:srgbClr val="000000"/>
                </a:solidFill>
              </a:rPr>
              <a:t>vitello</a:t>
            </a:r>
            <a:endParaRPr lang="en-GB" sz="2600" dirty="0" smtClean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30000"/>
              </a:lnSpc>
            </a:pPr>
            <a:endParaRPr lang="en-GB" sz="2600" dirty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30000"/>
              </a:lnSpc>
            </a:pPr>
            <a:endParaRPr lang="en-GB" sz="2600" dirty="0" smtClean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30000"/>
              </a:lnSpc>
            </a:pPr>
            <a:endParaRPr lang="en-GB" sz="2600" dirty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30000"/>
              </a:lnSpc>
            </a:pPr>
            <a:endParaRPr lang="en-GB" sz="2600" dirty="0">
              <a:solidFill>
                <a:srgbClr val="0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71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Risultati ottenuti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14581986"/>
              </p:ext>
            </p:extLst>
          </p:nvPr>
        </p:nvGraphicFramePr>
        <p:xfrm>
          <a:off x="457200" y="1916832"/>
          <a:ext cx="8514175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656"/>
                <a:gridCol w="1080120"/>
                <a:gridCol w="1584176"/>
                <a:gridCol w="1385303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DESTINAZIONE</a:t>
                      </a:r>
                      <a:r>
                        <a:rPr lang="it-IT" sz="2400" baseline="0" dirty="0" smtClean="0"/>
                        <a:t> DI PRODUZIONE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2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CARNE BIANCA (N=24,804)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VITELLONE </a:t>
                      </a:r>
                    </a:p>
                    <a:p>
                      <a:pPr algn="ctr"/>
                      <a:r>
                        <a:rPr lang="it-IT" sz="2400" dirty="0" smtClean="0"/>
                        <a:t>(N=13,783)</a:t>
                      </a:r>
                      <a:endParaRPr lang="it-IT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media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DEV. STD.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media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DEV. STD.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Peso Vivo (Kg)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Prezzo (€/Kg)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2.57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1.10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5.54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1.38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Valore del vitello (€)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154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71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395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110</a:t>
                      </a:r>
                      <a:endParaRPr lang="it-IT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Età (g)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23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25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</a:t>
                      </a:r>
                      <a:endParaRPr lang="it-IT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85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Risultati ottenuti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683568" y="1147192"/>
            <a:ext cx="7952928" cy="4946104"/>
          </a:xfrm>
        </p:spPr>
        <p:txBody>
          <a:bodyPr>
            <a:normAutofit fontScale="85000" lnSpcReduction="20000"/>
          </a:bodyPr>
          <a:lstStyle/>
          <a:p>
            <a:pPr algn="l"/>
            <a:endParaRPr lang="it-IT" sz="26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600" dirty="0" smtClean="0">
                <a:solidFill>
                  <a:srgbClr val="000000"/>
                </a:solidFill>
              </a:rPr>
              <a:t>Per quanto riguarda età del vitello e peso vivo alla vendita  l’inclusione della razza oltre alla destinazione non varia molto sia per i maschi che per le femmine destinate a carne bianca piuttosto che a carne rossa gli aspetti economici di vendita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it-IT" sz="26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600" dirty="0" smtClean="0">
                <a:solidFill>
                  <a:srgbClr val="000000"/>
                </a:solidFill>
              </a:rPr>
              <a:t>Per quanto riguarda il prezzo al kg e il valore dei vitelli la razza oltre alla destinazione cambia di molto la valutazione dei vitelli per cui i maschi destinati a carne bianca sono pagati più delle femmine a carne bianca e i maschia carne rossa valgono di più delle femmine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it-IT" sz="26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it-IT" sz="2600" dirty="0" smtClean="0">
                <a:solidFill>
                  <a:srgbClr val="000000"/>
                </a:solidFill>
              </a:rPr>
              <a:t>L’inclusione della destinazione di mercato del vitello oltre alla razza non influenza la stima dei caratteri economici legati ai vitelli</a:t>
            </a:r>
            <a:endParaRPr lang="it-IT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8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Risultati ottenuti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07300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51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>
                <a:solidFill>
                  <a:schemeClr val="tx2"/>
                </a:solidFill>
              </a:rPr>
              <a:t>Risultati ottenuti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6631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88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11369"/>
            <a:ext cx="9144000" cy="816159"/>
          </a:xfrm>
        </p:spPr>
        <p:txBody>
          <a:bodyPr>
            <a:normAutofit fontScale="90000"/>
          </a:bodyPr>
          <a:lstStyle/>
          <a:p>
            <a:r>
              <a:rPr lang="en-GB" b="1" dirty="0" err="1" smtClean="0">
                <a:solidFill>
                  <a:schemeClr val="tx2"/>
                </a:solidFill>
              </a:rPr>
              <a:t>Fattori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che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influenzano</a:t>
            </a:r>
            <a:r>
              <a:rPr lang="en-GB" b="1" dirty="0" smtClean="0">
                <a:solidFill>
                  <a:schemeClr val="tx2"/>
                </a:solidFill>
              </a:rPr>
              <a:t> I </a:t>
            </a:r>
            <a:r>
              <a:rPr lang="en-GB" b="1" dirty="0" err="1" smtClean="0">
                <a:solidFill>
                  <a:schemeClr val="tx2"/>
                </a:solidFill>
              </a:rPr>
              <a:t>caratteri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economici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legati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alla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vendita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dei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 smtClean="0">
                <a:solidFill>
                  <a:schemeClr val="tx2"/>
                </a:solidFill>
              </a:rPr>
              <a:t>vitelli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it-IT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F:\DCIM\100CANON\IMG_2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21" y="4207167"/>
            <a:ext cx="3131288" cy="234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0CANON\IMG_20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510" y="229459"/>
            <a:ext cx="2942030" cy="22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22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218"/>
            <a:ext cx="9144000" cy="816159"/>
          </a:xfrm>
        </p:spPr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</a:rPr>
              <a:t>Materiali e Metodi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9610" y="949087"/>
            <a:ext cx="8840382" cy="5736306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GB" sz="2800" dirty="0" err="1" smtClean="0">
                <a:solidFill>
                  <a:srgbClr val="000000"/>
                </a:solidFill>
              </a:rPr>
              <a:t>Archivio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dati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della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federazione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provinciale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allevatori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ct val="140000"/>
              </a:lnSpc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Circa 40,000 </a:t>
            </a:r>
            <a:r>
              <a:rPr lang="en-GB" sz="2800" dirty="0" err="1" smtClean="0">
                <a:solidFill>
                  <a:srgbClr val="000000"/>
                </a:solidFill>
              </a:rPr>
              <a:t>vitelli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venduti</a:t>
            </a:r>
            <a:r>
              <a:rPr lang="en-GB" sz="2800" dirty="0" smtClean="0">
                <a:solidFill>
                  <a:srgbClr val="000000"/>
                </a:solidFill>
              </a:rPr>
              <a:t> da </a:t>
            </a:r>
            <a:r>
              <a:rPr lang="en-GB" sz="2800" dirty="0" err="1" smtClean="0">
                <a:solidFill>
                  <a:srgbClr val="000000"/>
                </a:solidFill>
              </a:rPr>
              <a:t>giugno</a:t>
            </a:r>
            <a:r>
              <a:rPr lang="en-GB" sz="2800" dirty="0" smtClean="0">
                <a:solidFill>
                  <a:srgbClr val="000000"/>
                </a:solidFill>
              </a:rPr>
              <a:t> 2002 a </a:t>
            </a:r>
            <a:r>
              <a:rPr lang="en-GB" sz="2800" dirty="0" err="1" smtClean="0">
                <a:solidFill>
                  <a:srgbClr val="000000"/>
                </a:solidFill>
              </a:rPr>
              <a:t>maggio</a:t>
            </a:r>
            <a:r>
              <a:rPr lang="en-GB" sz="2800" dirty="0" smtClean="0">
                <a:solidFill>
                  <a:srgbClr val="000000"/>
                </a:solidFill>
              </a:rPr>
              <a:t> 2011</a:t>
            </a:r>
          </a:p>
          <a:p>
            <a:pPr marL="514350" indent="-514350" algn="just">
              <a:lnSpc>
                <a:spcPct val="140000"/>
              </a:lnSpc>
              <a:buFont typeface="Arial" pitchFamily="34" charset="0"/>
              <a:buChar char="•"/>
            </a:pPr>
            <a:r>
              <a:rPr lang="en-GB" sz="2800" dirty="0" err="1" smtClean="0">
                <a:solidFill>
                  <a:srgbClr val="000000"/>
                </a:solidFill>
              </a:rPr>
              <a:t>Caratteri</a:t>
            </a: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</a:rPr>
              <a:t>analizzati</a:t>
            </a:r>
            <a:r>
              <a:rPr lang="en-GB" sz="2800" dirty="0">
                <a:solidFill>
                  <a:srgbClr val="000000"/>
                </a:solidFill>
              </a:rPr>
              <a:t>:</a:t>
            </a:r>
            <a:endParaRPr lang="en-GB" sz="2800" dirty="0" smtClean="0">
              <a:solidFill>
                <a:srgbClr val="000000"/>
              </a:solidFill>
            </a:endParaRPr>
          </a:p>
          <a:p>
            <a:pPr marL="971550" lvl="1" indent="-514350" algn="just">
              <a:lnSpc>
                <a:spcPct val="140000"/>
              </a:lnSpc>
              <a:buFont typeface="Arial" pitchFamily="34" charset="0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Età</a:t>
            </a:r>
            <a:r>
              <a:rPr lang="en-GB" sz="2400" dirty="0" smtClean="0">
                <a:solidFill>
                  <a:srgbClr val="000000"/>
                </a:solidFill>
              </a:rPr>
              <a:t> del </a:t>
            </a:r>
            <a:r>
              <a:rPr lang="en-GB" sz="2400" dirty="0" err="1" smtClean="0">
                <a:solidFill>
                  <a:srgbClr val="000000"/>
                </a:solidFill>
              </a:rPr>
              <a:t>vitello</a:t>
            </a:r>
            <a:r>
              <a:rPr lang="en-GB" sz="2400" dirty="0" smtClean="0">
                <a:solidFill>
                  <a:srgbClr val="000000"/>
                </a:solidFill>
              </a:rPr>
              <a:t>		(media 24d±9 d)</a:t>
            </a:r>
          </a:p>
          <a:p>
            <a:pPr marL="971550" lvl="1" indent="-514350" algn="just">
              <a:lnSpc>
                <a:spcPct val="140000"/>
              </a:lnSpc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Peso-vivo	               (</a:t>
            </a:r>
            <a:r>
              <a:rPr lang="en-GB" sz="2400" dirty="0">
                <a:solidFill>
                  <a:srgbClr val="000000"/>
                </a:solidFill>
              </a:rPr>
              <a:t>media 64</a:t>
            </a:r>
            <a:r>
              <a:rPr lang="en-GB" sz="2400" dirty="0" smtClean="0">
                <a:solidFill>
                  <a:srgbClr val="000000"/>
                </a:solidFill>
              </a:rPr>
              <a:t>±10 kg)</a:t>
            </a:r>
          </a:p>
          <a:p>
            <a:pPr marL="971550" lvl="1" indent="-514350" algn="just">
              <a:lnSpc>
                <a:spcPct val="140000"/>
              </a:lnSpc>
              <a:buFont typeface="Arial" pitchFamily="34" charset="0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prezzo</a:t>
            </a:r>
            <a:r>
              <a:rPr lang="en-GB" sz="2400" dirty="0" smtClean="0">
                <a:solidFill>
                  <a:srgbClr val="000000"/>
                </a:solidFill>
              </a:rPr>
              <a:t>			</a:t>
            </a:r>
            <a:r>
              <a:rPr lang="en-GB" sz="2400" dirty="0">
                <a:solidFill>
                  <a:srgbClr val="000000"/>
                </a:solidFill>
              </a:rPr>
              <a:t>(media 3.63±1.87</a:t>
            </a:r>
            <a:r>
              <a:rPr lang="en-GB" sz="2400" dirty="0" smtClean="0">
                <a:solidFill>
                  <a:srgbClr val="000000"/>
                </a:solidFill>
              </a:rPr>
              <a:t>€</a:t>
            </a:r>
            <a:r>
              <a:rPr lang="en-GB" sz="2400" dirty="0">
                <a:solidFill>
                  <a:srgbClr val="000000"/>
                </a:solidFill>
              </a:rPr>
              <a:t>/</a:t>
            </a:r>
            <a:r>
              <a:rPr lang="en-GB" sz="2400" dirty="0" smtClean="0">
                <a:solidFill>
                  <a:srgbClr val="000000"/>
                </a:solidFill>
              </a:rPr>
              <a:t>kg)</a:t>
            </a:r>
          </a:p>
          <a:p>
            <a:pPr marL="971550" lvl="1" indent="-514350" algn="just">
              <a:lnSpc>
                <a:spcPct val="140000"/>
              </a:lnSpc>
              <a:buFont typeface="Arial" pitchFamily="34" charset="0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Valore</a:t>
            </a:r>
            <a:r>
              <a:rPr lang="en-GB" sz="2400" dirty="0" smtClean="0">
                <a:solidFill>
                  <a:srgbClr val="000000"/>
                </a:solidFill>
              </a:rPr>
              <a:t>			</a:t>
            </a:r>
            <a:r>
              <a:rPr lang="en-GB" sz="2400" dirty="0">
                <a:solidFill>
                  <a:srgbClr val="000000"/>
                </a:solidFill>
              </a:rPr>
              <a:t>(media </a:t>
            </a:r>
            <a:r>
              <a:rPr lang="en-GB" sz="2400" dirty="0" smtClean="0">
                <a:solidFill>
                  <a:srgbClr val="000000"/>
                </a:solidFill>
              </a:rPr>
              <a:t>240±145€)</a:t>
            </a:r>
          </a:p>
        </p:txBody>
      </p:sp>
    </p:spTree>
    <p:extLst>
      <p:ext uri="{BB962C8B-B14F-4D97-AF65-F5344CB8AC3E}">
        <p14:creationId xmlns:p14="http://schemas.microsoft.com/office/powerpoint/2010/main" xmlns="" val="13462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4676</TotalTime>
  <Words>627</Words>
  <Application>Microsoft Office PowerPoint</Application>
  <PresentationFormat>Presentazione su schermo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Materiali e Metodi</vt:lpstr>
      <vt:lpstr>Materiali e Metodi</vt:lpstr>
      <vt:lpstr>Risultati ottenuti</vt:lpstr>
      <vt:lpstr>Risultati ottenuti</vt:lpstr>
      <vt:lpstr>Risultati ottenuti</vt:lpstr>
      <vt:lpstr>Risultati ottenuti</vt:lpstr>
      <vt:lpstr>Fattori che influenzano I caratteri economici legati alla vendita dei vitelli </vt:lpstr>
      <vt:lpstr>Materiali e Metodi</vt:lpstr>
      <vt:lpstr>Risultati ottenuti</vt:lpstr>
      <vt:lpstr>Risultati</vt:lpstr>
      <vt:lpstr>Risultati</vt:lpstr>
      <vt:lpstr>Risultati</vt:lpstr>
      <vt:lpstr>Risultati</vt:lpstr>
      <vt:lpstr>Risultati</vt:lpstr>
      <vt:lpstr>Risultati</vt:lpstr>
      <vt:lpstr>Risultati</vt:lpstr>
      <vt:lpstr>Diapositiva 18</vt:lpstr>
      <vt:lpstr>Materiali e Metodi</vt:lpstr>
      <vt:lpstr>Risultati</vt:lpstr>
      <vt:lpstr>Peso della Carcassa (Kg)</vt:lpstr>
      <vt:lpstr>Valore della Carcassa (€/capo)</vt:lpstr>
      <vt:lpstr>Incremento di Valore(€/capo)</vt:lpstr>
      <vt:lpstr>Conclusions</vt:lpstr>
    </vt:vector>
  </TitlesOfParts>
  <Company>Dipartimento di Scienze Animali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Bazzoli</dc:creator>
  <cp:lastModifiedBy>bittante</cp:lastModifiedBy>
  <cp:revision>23</cp:revision>
  <cp:lastPrinted>2013-02-15T08:51:57Z</cp:lastPrinted>
  <dcterms:created xsi:type="dcterms:W3CDTF">2013-02-14T13:15:49Z</dcterms:created>
  <dcterms:modified xsi:type="dcterms:W3CDTF">2013-02-21T17:56:15Z</dcterms:modified>
</cp:coreProperties>
</file>