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2.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3.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4.bin" ContentType="application/vnd.openxmlformats-officedocument.oleObject"/>
  <Override PartName="/ppt/notesSlides/notesSlide30.xml" ContentType="application/vnd.openxmlformats-officedocument.presentationml.notesSlide+xml"/>
  <Override PartName="/ppt/embeddings/oleObject5.bin" ContentType="application/vnd.openxmlformats-officedocument.oleObject"/>
  <Override PartName="/ppt/notesSlides/notesSlide31.xml" ContentType="application/vnd.openxmlformats-officedocument.presentationml.notesSlide+xml"/>
  <Override PartName="/ppt/embeddings/oleObject6.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341" r:id="rId2"/>
    <p:sldId id="342" r:id="rId3"/>
    <p:sldId id="343" r:id="rId4"/>
    <p:sldId id="344" r:id="rId5"/>
    <p:sldId id="345" r:id="rId6"/>
    <p:sldId id="346" r:id="rId7"/>
    <p:sldId id="347" r:id="rId8"/>
    <p:sldId id="348" r:id="rId9"/>
    <p:sldId id="349" r:id="rId10"/>
    <p:sldId id="350" r:id="rId11"/>
    <p:sldId id="351" r:id="rId12"/>
    <p:sldId id="352"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65" r:id="rId26"/>
    <p:sldId id="366" r:id="rId27"/>
    <p:sldId id="367" r:id="rId28"/>
    <p:sldId id="323" r:id="rId29"/>
    <p:sldId id="368" r:id="rId30"/>
    <p:sldId id="369" r:id="rId31"/>
    <p:sldId id="373" r:id="rId32"/>
    <p:sldId id="374" r:id="rId33"/>
    <p:sldId id="375" r:id="rId34"/>
    <p:sldId id="376" r:id="rId35"/>
    <p:sldId id="377" r:id="rId36"/>
    <p:sldId id="378" r:id="rId37"/>
    <p:sldId id="379" r:id="rId38"/>
    <p:sldId id="380" r:id="rId39"/>
    <p:sldId id="381" r:id="rId40"/>
    <p:sldId id="382" r:id="rId41"/>
    <p:sldId id="383" r:id="rId42"/>
    <p:sldId id="384" r:id="rId43"/>
    <p:sldId id="385" r:id="rId44"/>
    <p:sldId id="386" r:id="rId45"/>
    <p:sldId id="387" r:id="rId46"/>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42" autoAdjust="0"/>
    <p:restoredTop sz="94660"/>
  </p:normalViewPr>
  <p:slideViewPr>
    <p:cSldViewPr snapToGrid="0" snapToObjects="1">
      <p:cViewPr varScale="1">
        <p:scale>
          <a:sx n="78" d="100"/>
          <a:sy n="78" d="100"/>
        </p:scale>
        <p:origin x="-128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9877B3-E024-2447-B401-708DE8118799}" type="datetimeFigureOut">
              <a:rPr lang="it-IT" smtClean="0"/>
              <a:t>14/03/14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897411-2DEA-084C-A3C8-5B234374B57A}" type="slidenum">
              <a:rPr lang="it-IT" smtClean="0"/>
              <a:t>‹n.›</a:t>
            </a:fld>
            <a:endParaRPr lang="it-IT"/>
          </a:p>
        </p:txBody>
      </p:sp>
    </p:spTree>
    <p:extLst>
      <p:ext uri="{BB962C8B-B14F-4D97-AF65-F5344CB8AC3E}">
        <p14:creationId xmlns:p14="http://schemas.microsoft.com/office/powerpoint/2010/main" val="16481320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D1545E-16AC-5840-AB4F-55A68CEBDDC0}" type="slidenum">
              <a:rPr lang="it-IT"/>
              <a:pPr>
                <a:defRPr/>
              </a:pPr>
              <a:t>1</a:t>
            </a:fld>
            <a:endParaRPr lang="it-IT"/>
          </a:p>
        </p:txBody>
      </p:sp>
      <p:sp>
        <p:nvSpPr>
          <p:cNvPr id="360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045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49C19C-E3A8-934E-BBDC-42A42392F51B}" type="slidenum">
              <a:rPr lang="it-IT"/>
              <a:pPr>
                <a:defRPr/>
              </a:pPr>
              <a:t>10</a:t>
            </a:fld>
            <a:endParaRPr lang="it-IT"/>
          </a:p>
        </p:txBody>
      </p:sp>
      <p:sp>
        <p:nvSpPr>
          <p:cNvPr id="184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2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148573-08A7-9D4E-A169-7E28DF363293}" type="slidenum">
              <a:rPr lang="it-IT"/>
              <a:pPr>
                <a:defRPr/>
              </a:pPr>
              <a:t>11</a:t>
            </a:fld>
            <a:endParaRPr lang="it-IT"/>
          </a:p>
        </p:txBody>
      </p:sp>
      <p:sp>
        <p:nvSpPr>
          <p:cNvPr id="186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37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9A0CA6-A393-0843-9D2C-740098F2BAB2}" type="slidenum">
              <a:rPr lang="it-IT"/>
              <a:pPr>
                <a:defRPr/>
              </a:pPr>
              <a:t>12</a:t>
            </a:fld>
            <a:endParaRPr lang="it-IT"/>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AB6FEE-8D39-504D-AC48-0FCAA172FD48}" type="slidenum">
              <a:rPr lang="it-IT"/>
              <a:pPr>
                <a:defRPr/>
              </a:pPr>
              <a:t>13</a:t>
            </a:fld>
            <a:endParaRPr lang="it-IT"/>
          </a:p>
        </p:txBody>
      </p:sp>
      <p:sp>
        <p:nvSpPr>
          <p:cNvPr id="188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41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A4DB4E-55E1-5B4B-9F37-1C452FF68525}" type="slidenum">
              <a:rPr lang="it-IT"/>
              <a:pPr>
                <a:defRPr/>
              </a:pPr>
              <a:t>14</a:t>
            </a:fld>
            <a:endParaRPr lang="it-IT"/>
          </a:p>
        </p:txBody>
      </p:sp>
      <p:sp>
        <p:nvSpPr>
          <p:cNvPr id="189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44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A39F074-2A36-E645-91B5-16142BBE9C9F}" type="slidenum">
              <a:rPr lang="it-IT"/>
              <a:pPr>
                <a:defRPr/>
              </a:pPr>
              <a:t>15</a:t>
            </a:fld>
            <a:endParaRPr lang="it-IT"/>
          </a:p>
        </p:txBody>
      </p:sp>
      <p:sp>
        <p:nvSpPr>
          <p:cNvPr id="192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251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A0A036-8F25-D740-965E-8A3A8BC396BD}" type="slidenum">
              <a:rPr lang="it-IT"/>
              <a:pPr>
                <a:defRPr/>
              </a:pPr>
              <a:t>16</a:t>
            </a:fld>
            <a:endParaRPr lang="it-IT"/>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B74536-7BDF-9D41-8094-F224D51F22D2}" type="slidenum">
              <a:rPr lang="it-IT"/>
              <a:pPr>
                <a:defRPr/>
              </a:pPr>
              <a:t>18</a:t>
            </a:fld>
            <a:endParaRPr lang="it-IT"/>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BEDDF3-DEA6-A545-824C-44ADE8995397}" type="slidenum">
              <a:rPr lang="it-IT"/>
              <a:pPr>
                <a:defRPr/>
              </a:pPr>
              <a:t>19</a:t>
            </a:fld>
            <a:endParaRPr lang="it-IT"/>
          </a:p>
        </p:txBody>
      </p:sp>
      <p:sp>
        <p:nvSpPr>
          <p:cNvPr id="196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61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64D910-3232-834D-A8E9-9FE0A8585CEF}" type="slidenum">
              <a:rPr lang="it-IT"/>
              <a:pPr>
                <a:defRPr/>
              </a:pPr>
              <a:t>20</a:t>
            </a:fld>
            <a:endParaRPr lang="it-IT"/>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707"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059271-F371-6F41-9B01-EA4163B6EFCB}" type="slidenum">
              <a:rPr lang="it-IT"/>
              <a:pPr>
                <a:defRPr/>
              </a:pPr>
              <a:t>2</a:t>
            </a:fld>
            <a:endParaRPr lang="it-IT"/>
          </a:p>
        </p:txBody>
      </p:sp>
      <p:sp>
        <p:nvSpPr>
          <p:cNvPr id="361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147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A928220-FDE8-2544-B2E6-8BA583827CE1}" type="slidenum">
              <a:rPr lang="it-IT"/>
              <a:pPr>
                <a:defRPr/>
              </a:pPr>
              <a:t>21</a:t>
            </a:fld>
            <a:endParaRPr lang="it-IT"/>
          </a:p>
        </p:txBody>
      </p:sp>
      <p:sp>
        <p:nvSpPr>
          <p:cNvPr id="20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48326C-5D1B-BE4E-85B4-F2DB63CE81F5}" type="slidenum">
              <a:rPr lang="it-IT"/>
              <a:pPr>
                <a:defRPr/>
              </a:pPr>
              <a:t>31</a:t>
            </a:fld>
            <a:endParaRPr lang="it-IT"/>
          </a:p>
        </p:txBody>
      </p:sp>
      <p:sp>
        <p:nvSpPr>
          <p:cNvPr id="217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709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D50932-BA90-ED47-AA9C-0A5BA63913B7}" type="slidenum">
              <a:rPr lang="it-IT"/>
              <a:pPr>
                <a:defRPr/>
              </a:pPr>
              <a:t>32</a:t>
            </a:fld>
            <a:endParaRPr lang="it-IT"/>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811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0CFF23-F5F7-9A4A-AA28-34B0FF337CD6}" type="slidenum">
              <a:rPr lang="it-IT"/>
              <a:pPr>
                <a:defRPr/>
              </a:pPr>
              <a:t>33</a:t>
            </a:fld>
            <a:endParaRPr lang="it-IT"/>
          </a:p>
        </p:txBody>
      </p:sp>
      <p:sp>
        <p:nvSpPr>
          <p:cNvPr id="219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913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92E0D0-5ACF-9646-BF5D-897CFDB248C4}" type="slidenum">
              <a:rPr lang="it-IT"/>
              <a:pPr>
                <a:defRPr/>
              </a:pPr>
              <a:t>34</a:t>
            </a:fld>
            <a:endParaRPr lang="it-IT"/>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2070FE-0D10-0341-93FE-8F0EB98A320A}" type="slidenum">
              <a:rPr lang="it-IT"/>
              <a:pPr>
                <a:defRPr/>
              </a:pPr>
              <a:t>35</a:t>
            </a:fld>
            <a:endParaRPr lang="it-IT"/>
          </a:p>
        </p:txBody>
      </p:sp>
      <p:sp>
        <p:nvSpPr>
          <p:cNvPr id="22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221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0DEB80A-FD31-224F-A3DD-01BB14706AFA}" type="slidenum">
              <a:rPr lang="it-IT"/>
              <a:pPr>
                <a:defRPr/>
              </a:pPr>
              <a:t>36</a:t>
            </a:fld>
            <a:endParaRPr lang="it-IT"/>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28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14498C-29A3-5545-9213-DC6F41C48728}" type="slidenum">
              <a:rPr lang="it-IT"/>
              <a:pPr>
                <a:defRPr/>
              </a:pPr>
              <a:t>37</a:t>
            </a:fld>
            <a:endParaRPr lang="it-IT"/>
          </a:p>
        </p:txBody>
      </p:sp>
      <p:sp>
        <p:nvSpPr>
          <p:cNvPr id="22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425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57267F-6A1D-5A48-83D3-45C52733014A}" type="slidenum">
              <a:rPr lang="it-IT"/>
              <a:pPr>
                <a:defRPr/>
              </a:pPr>
              <a:t>39</a:t>
            </a:fld>
            <a:endParaRPr lang="it-IT"/>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323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70148A-090A-094A-9E42-D9332117B5BD}" type="slidenum">
              <a:rPr lang="it-IT"/>
              <a:pPr>
                <a:defRPr/>
              </a:pPr>
              <a:t>40</a:t>
            </a:fld>
            <a:endParaRPr lang="it-IT"/>
          </a:p>
        </p:txBody>
      </p:sp>
      <p:sp>
        <p:nvSpPr>
          <p:cNvPr id="227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733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307E40-C0A7-D24E-B496-CD5B823D8279}" type="slidenum">
              <a:rPr lang="it-IT"/>
              <a:pPr>
                <a:defRPr/>
              </a:pPr>
              <a:t>3</a:t>
            </a:fld>
            <a:endParaRPr lang="it-IT"/>
          </a:p>
        </p:txBody>
      </p:sp>
      <p:sp>
        <p:nvSpPr>
          <p:cNvPr id="363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352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F0DE13A-E795-A14C-9ADE-B4EB2C17E268}" type="slidenum">
              <a:rPr lang="it-IT"/>
              <a:pPr>
                <a:defRPr/>
              </a:pPr>
              <a:t>41</a:t>
            </a:fld>
            <a:endParaRPr lang="it-IT"/>
          </a:p>
        </p:txBody>
      </p:sp>
      <p:sp>
        <p:nvSpPr>
          <p:cNvPr id="228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835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55C2E3-836B-834C-9CE2-8BB07C062E5B}" type="slidenum">
              <a:rPr lang="it-IT"/>
              <a:pPr>
                <a:defRPr/>
              </a:pPr>
              <a:t>42</a:t>
            </a:fld>
            <a:endParaRPr lang="it-IT"/>
          </a:p>
        </p:txBody>
      </p:sp>
      <p:sp>
        <p:nvSpPr>
          <p:cNvPr id="229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937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4E5E75-9D0B-3546-ADB8-BFC021757372}" type="slidenum">
              <a:rPr lang="it-IT"/>
              <a:pPr>
                <a:defRPr/>
              </a:pPr>
              <a:t>44</a:t>
            </a:fld>
            <a:endParaRPr lang="it-IT"/>
          </a:p>
        </p:txBody>
      </p:sp>
      <p:sp>
        <p:nvSpPr>
          <p:cNvPr id="230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040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BC35DC-B3A9-504E-8A92-CDD10158BB05}" type="slidenum">
              <a:rPr lang="it-IT"/>
              <a:pPr>
                <a:defRPr/>
              </a:pPr>
              <a:t>45</a:t>
            </a:fld>
            <a:endParaRPr lang="it-IT"/>
          </a:p>
        </p:txBody>
      </p:sp>
      <p:sp>
        <p:nvSpPr>
          <p:cNvPr id="231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1427"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05748E-CE2A-EB47-8B9B-60164883E880}" type="slidenum">
              <a:rPr lang="it-IT"/>
              <a:pPr>
                <a:defRPr/>
              </a:pPr>
              <a:t>4</a:t>
            </a:fld>
            <a:endParaRPr lang="it-IT"/>
          </a:p>
        </p:txBody>
      </p:sp>
      <p:sp>
        <p:nvSpPr>
          <p:cNvPr id="367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761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8EED04-E8C0-C34A-982A-0348EA1B172C}" type="slidenum">
              <a:rPr lang="it-IT"/>
              <a:pPr>
                <a:defRPr/>
              </a:pPr>
              <a:t>5</a:t>
            </a:fld>
            <a:endParaRPr lang="it-IT"/>
          </a:p>
        </p:txBody>
      </p:sp>
      <p:sp>
        <p:nvSpPr>
          <p:cNvPr id="368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4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F11BC5-8559-A04B-B8B0-ACB94087840D}" type="slidenum">
              <a:rPr lang="it-IT"/>
              <a:pPr>
                <a:defRPr/>
              </a:pPr>
              <a:t>6</a:t>
            </a:fld>
            <a:endParaRPr lang="it-IT"/>
          </a:p>
        </p:txBody>
      </p:sp>
      <p:sp>
        <p:nvSpPr>
          <p:cNvPr id="369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9667"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37D172-4086-C140-8066-A99A3180EC90}" type="slidenum">
              <a:rPr lang="it-IT"/>
              <a:pPr>
                <a:defRPr/>
              </a:pPr>
              <a:t>7</a:t>
            </a:fld>
            <a:endParaRPr lang="it-IT"/>
          </a:p>
        </p:txBody>
      </p:sp>
      <p:sp>
        <p:nvSpPr>
          <p:cNvPr id="370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069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D42872-4A62-4948-96FA-EE3CFB6FFA7F}" type="slidenum">
              <a:rPr lang="it-IT"/>
              <a:pPr>
                <a:defRPr/>
              </a:pPr>
              <a:t>8</a:t>
            </a:fld>
            <a:endParaRPr lang="it-IT"/>
          </a:p>
        </p:txBody>
      </p:sp>
      <p:sp>
        <p:nvSpPr>
          <p:cNvPr id="372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73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65DD12D-7519-BA41-A25B-B1E6E16601AD}" type="slidenum">
              <a:rPr lang="it-IT"/>
              <a:pPr>
                <a:defRPr/>
              </a:pPr>
              <a:t>9</a:t>
            </a:fld>
            <a:endParaRPr lang="it-IT"/>
          </a:p>
        </p:txBody>
      </p:sp>
      <p:sp>
        <p:nvSpPr>
          <p:cNvPr id="373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376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18B4D85-9290-0D4A-B6E7-F22B1EAD1A0B}" type="datetimeFigureOut">
              <a:rPr lang="it-IT" smtClean="0"/>
              <a:t>14/03/14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56DA6C8-1AC1-FC40-8B9D-C0FF7C522A8A}" type="slidenum">
              <a:rPr lang="it-IT" smtClean="0"/>
              <a:t>‹n.›</a:t>
            </a:fld>
            <a:endParaRPr lang="it-IT"/>
          </a:p>
        </p:txBody>
      </p:sp>
    </p:spTree>
    <p:extLst>
      <p:ext uri="{BB962C8B-B14F-4D97-AF65-F5344CB8AC3E}">
        <p14:creationId xmlns:p14="http://schemas.microsoft.com/office/powerpoint/2010/main" val="3466137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18B4D85-9290-0D4A-B6E7-F22B1EAD1A0B}" type="datetimeFigureOut">
              <a:rPr lang="it-IT" smtClean="0"/>
              <a:t>14/03/14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56DA6C8-1AC1-FC40-8B9D-C0FF7C522A8A}" type="slidenum">
              <a:rPr lang="it-IT" smtClean="0"/>
              <a:t>‹n.›</a:t>
            </a:fld>
            <a:endParaRPr lang="it-IT"/>
          </a:p>
        </p:txBody>
      </p:sp>
    </p:spTree>
    <p:extLst>
      <p:ext uri="{BB962C8B-B14F-4D97-AF65-F5344CB8AC3E}">
        <p14:creationId xmlns:p14="http://schemas.microsoft.com/office/powerpoint/2010/main" val="2765254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18B4D85-9290-0D4A-B6E7-F22B1EAD1A0B}" type="datetimeFigureOut">
              <a:rPr lang="it-IT" smtClean="0"/>
              <a:t>14/03/14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56DA6C8-1AC1-FC40-8B9D-C0FF7C522A8A}" type="slidenum">
              <a:rPr lang="it-IT" smtClean="0"/>
              <a:t>‹n.›</a:t>
            </a:fld>
            <a:endParaRPr lang="it-IT"/>
          </a:p>
        </p:txBody>
      </p:sp>
    </p:spTree>
    <p:extLst>
      <p:ext uri="{BB962C8B-B14F-4D97-AF65-F5344CB8AC3E}">
        <p14:creationId xmlns:p14="http://schemas.microsoft.com/office/powerpoint/2010/main" val="3128941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stile</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356350"/>
            <a:ext cx="2133600" cy="365125"/>
          </a:xfrm>
        </p:spPr>
        <p:txBody>
          <a:bodyPr/>
          <a:lstStyle>
            <a:lvl1pPr>
              <a:defRPr/>
            </a:lvl1pPr>
          </a:lstStyle>
          <a:p>
            <a:pPr>
              <a:defRPr/>
            </a:pPr>
            <a:fld id="{7E7F427A-17EC-3B45-8CA7-BB35D7038745}" type="datetimeFigureOut">
              <a:rPr lang="it-IT"/>
              <a:pPr>
                <a:defRPr/>
              </a:pPr>
              <a:t>14/03/14</a:t>
            </a:fld>
            <a:endParaRPr lang="it-IT"/>
          </a:p>
        </p:txBody>
      </p:sp>
      <p:sp>
        <p:nvSpPr>
          <p:cNvPr id="6" name="Segnaposto piè di pagina 5"/>
          <p:cNvSpPr>
            <a:spLocks noGrp="1"/>
          </p:cNvSpPr>
          <p:nvPr>
            <p:ph type="ftr" sz="quarter" idx="11"/>
          </p:nvPr>
        </p:nvSpPr>
        <p:spPr>
          <a:xfrm>
            <a:off x="3124200" y="6356350"/>
            <a:ext cx="2895600" cy="365125"/>
          </a:xfrm>
        </p:spPr>
        <p:txBody>
          <a:bodyPr/>
          <a:lstStyle>
            <a:lvl1pPr>
              <a:defRPr/>
            </a:lvl1pPr>
          </a:lstStyle>
          <a:p>
            <a:pPr>
              <a:defRPr/>
            </a:pPr>
            <a:endParaRPr lang="it-IT"/>
          </a:p>
        </p:txBody>
      </p:sp>
      <p:sp>
        <p:nvSpPr>
          <p:cNvPr id="7" name="Segnaposto numero diapositiva 6"/>
          <p:cNvSpPr>
            <a:spLocks noGrp="1"/>
          </p:cNvSpPr>
          <p:nvPr>
            <p:ph type="sldNum" sz="quarter" idx="12"/>
          </p:nvPr>
        </p:nvSpPr>
        <p:spPr>
          <a:xfrm>
            <a:off x="6553200" y="6356350"/>
            <a:ext cx="2133600" cy="365125"/>
          </a:xfrm>
        </p:spPr>
        <p:txBody>
          <a:bodyPr/>
          <a:lstStyle>
            <a:lvl1pPr>
              <a:defRPr/>
            </a:lvl1pPr>
          </a:lstStyle>
          <a:p>
            <a:pPr>
              <a:defRPr/>
            </a:pPr>
            <a:fld id="{6D9C7241-366D-6A46-8A3F-C5F091E40096}" type="slidenum">
              <a:rPr lang="it-IT"/>
              <a:pPr>
                <a:defRPr/>
              </a:pPr>
              <a:t>‹n.›</a:t>
            </a:fld>
            <a:endParaRPr lang="it-IT"/>
          </a:p>
        </p:txBody>
      </p:sp>
    </p:spTree>
    <p:extLst>
      <p:ext uri="{BB962C8B-B14F-4D97-AF65-F5344CB8AC3E}">
        <p14:creationId xmlns:p14="http://schemas.microsoft.com/office/powerpoint/2010/main" val="181008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18B4D85-9290-0D4A-B6E7-F22B1EAD1A0B}" type="datetimeFigureOut">
              <a:rPr lang="it-IT" smtClean="0"/>
              <a:t>14/03/14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56DA6C8-1AC1-FC40-8B9D-C0FF7C522A8A}" type="slidenum">
              <a:rPr lang="it-IT" smtClean="0"/>
              <a:t>‹n.›</a:t>
            </a:fld>
            <a:endParaRPr lang="it-IT"/>
          </a:p>
        </p:txBody>
      </p:sp>
    </p:spTree>
    <p:extLst>
      <p:ext uri="{BB962C8B-B14F-4D97-AF65-F5344CB8AC3E}">
        <p14:creationId xmlns:p14="http://schemas.microsoft.com/office/powerpoint/2010/main" val="1658602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B18B4D85-9290-0D4A-B6E7-F22B1EAD1A0B}" type="datetimeFigureOut">
              <a:rPr lang="it-IT" smtClean="0"/>
              <a:t>14/03/14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56DA6C8-1AC1-FC40-8B9D-C0FF7C522A8A}" type="slidenum">
              <a:rPr lang="it-IT" smtClean="0"/>
              <a:t>‹n.›</a:t>
            </a:fld>
            <a:endParaRPr lang="it-IT"/>
          </a:p>
        </p:txBody>
      </p:sp>
    </p:spTree>
    <p:extLst>
      <p:ext uri="{BB962C8B-B14F-4D97-AF65-F5344CB8AC3E}">
        <p14:creationId xmlns:p14="http://schemas.microsoft.com/office/powerpoint/2010/main" val="96659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18B4D85-9290-0D4A-B6E7-F22B1EAD1A0B}" type="datetimeFigureOut">
              <a:rPr lang="it-IT" smtClean="0"/>
              <a:t>14/03/14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56DA6C8-1AC1-FC40-8B9D-C0FF7C522A8A}" type="slidenum">
              <a:rPr lang="it-IT" smtClean="0"/>
              <a:t>‹n.›</a:t>
            </a:fld>
            <a:endParaRPr lang="it-IT"/>
          </a:p>
        </p:txBody>
      </p:sp>
    </p:spTree>
    <p:extLst>
      <p:ext uri="{BB962C8B-B14F-4D97-AF65-F5344CB8AC3E}">
        <p14:creationId xmlns:p14="http://schemas.microsoft.com/office/powerpoint/2010/main" val="468197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18B4D85-9290-0D4A-B6E7-F22B1EAD1A0B}" type="datetimeFigureOut">
              <a:rPr lang="it-IT" smtClean="0"/>
              <a:t>14/03/14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56DA6C8-1AC1-FC40-8B9D-C0FF7C522A8A}" type="slidenum">
              <a:rPr lang="it-IT" smtClean="0"/>
              <a:t>‹n.›</a:t>
            </a:fld>
            <a:endParaRPr lang="it-IT"/>
          </a:p>
        </p:txBody>
      </p:sp>
    </p:spTree>
    <p:extLst>
      <p:ext uri="{BB962C8B-B14F-4D97-AF65-F5344CB8AC3E}">
        <p14:creationId xmlns:p14="http://schemas.microsoft.com/office/powerpoint/2010/main" val="1708005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B18B4D85-9290-0D4A-B6E7-F22B1EAD1A0B}" type="datetimeFigureOut">
              <a:rPr lang="it-IT" smtClean="0"/>
              <a:t>14/03/14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56DA6C8-1AC1-FC40-8B9D-C0FF7C522A8A}" type="slidenum">
              <a:rPr lang="it-IT" smtClean="0"/>
              <a:t>‹n.›</a:t>
            </a:fld>
            <a:endParaRPr lang="it-IT"/>
          </a:p>
        </p:txBody>
      </p:sp>
    </p:spTree>
    <p:extLst>
      <p:ext uri="{BB962C8B-B14F-4D97-AF65-F5344CB8AC3E}">
        <p14:creationId xmlns:p14="http://schemas.microsoft.com/office/powerpoint/2010/main" val="4132031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18B4D85-9290-0D4A-B6E7-F22B1EAD1A0B}" type="datetimeFigureOut">
              <a:rPr lang="it-IT" smtClean="0"/>
              <a:t>14/03/14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56DA6C8-1AC1-FC40-8B9D-C0FF7C522A8A}" type="slidenum">
              <a:rPr lang="it-IT" smtClean="0"/>
              <a:t>‹n.›</a:t>
            </a:fld>
            <a:endParaRPr lang="it-IT"/>
          </a:p>
        </p:txBody>
      </p:sp>
    </p:spTree>
    <p:extLst>
      <p:ext uri="{BB962C8B-B14F-4D97-AF65-F5344CB8AC3E}">
        <p14:creationId xmlns:p14="http://schemas.microsoft.com/office/powerpoint/2010/main" val="386409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B18B4D85-9290-0D4A-B6E7-F22B1EAD1A0B}" type="datetimeFigureOut">
              <a:rPr lang="it-IT" smtClean="0"/>
              <a:t>14/03/14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56DA6C8-1AC1-FC40-8B9D-C0FF7C522A8A}" type="slidenum">
              <a:rPr lang="it-IT" smtClean="0"/>
              <a:t>‹n.›</a:t>
            </a:fld>
            <a:endParaRPr lang="it-IT"/>
          </a:p>
        </p:txBody>
      </p:sp>
    </p:spTree>
    <p:extLst>
      <p:ext uri="{BB962C8B-B14F-4D97-AF65-F5344CB8AC3E}">
        <p14:creationId xmlns:p14="http://schemas.microsoft.com/office/powerpoint/2010/main" val="404047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B18B4D85-9290-0D4A-B6E7-F22B1EAD1A0B}" type="datetimeFigureOut">
              <a:rPr lang="it-IT" smtClean="0"/>
              <a:t>14/03/14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56DA6C8-1AC1-FC40-8B9D-C0FF7C522A8A}" type="slidenum">
              <a:rPr lang="it-IT" smtClean="0"/>
              <a:t>‹n.›</a:t>
            </a:fld>
            <a:endParaRPr lang="it-IT"/>
          </a:p>
        </p:txBody>
      </p:sp>
    </p:spTree>
    <p:extLst>
      <p:ext uri="{BB962C8B-B14F-4D97-AF65-F5344CB8AC3E}">
        <p14:creationId xmlns:p14="http://schemas.microsoft.com/office/powerpoint/2010/main" val="31545933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B4D85-9290-0D4A-B6E7-F22B1EAD1A0B}" type="datetimeFigureOut">
              <a:rPr lang="it-IT" smtClean="0"/>
              <a:t>14/03/14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DA6C8-1AC1-FC40-8B9D-C0FF7C522A8A}" type="slidenum">
              <a:rPr lang="it-IT" smtClean="0"/>
              <a:t>‹n.›</a:t>
            </a:fld>
            <a:endParaRPr lang="it-IT"/>
          </a:p>
        </p:txBody>
      </p:sp>
    </p:spTree>
    <p:extLst>
      <p:ext uri="{BB962C8B-B14F-4D97-AF65-F5344CB8AC3E}">
        <p14:creationId xmlns:p14="http://schemas.microsoft.com/office/powerpoint/2010/main" val="593620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bin"/><Relationship Id="rId5" Type="http://schemas.openxmlformats.org/officeDocument/2006/relationships/image" Target="../media/image27.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2.bin"/><Relationship Id="rId5" Type="http://schemas.openxmlformats.org/officeDocument/2006/relationships/oleObject" Target="../embeddings/Documento_di_Microsoft_Word_97_-_20041.doc"/><Relationship Id="rId6" Type="http://schemas.openxmlformats.org/officeDocument/2006/relationships/image" Target="../media/image29.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 Id="rId3" Type="http://schemas.openxmlformats.org/officeDocument/2006/relationships/image" Target="../media/image3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emf"/><Relationship Id="rId3" Type="http://schemas.openxmlformats.org/officeDocument/2006/relationships/image" Target="../media/image3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3.bin"/><Relationship Id="rId5" Type="http://schemas.openxmlformats.org/officeDocument/2006/relationships/image" Target="../media/image39.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5.emf"/></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1" Type="http://schemas.openxmlformats.org/officeDocument/2006/relationships/image" Target="../media/image55.jpeg"/><Relationship Id="rId12" Type="http://schemas.openxmlformats.org/officeDocument/2006/relationships/image" Target="../media/image56.jpeg"/><Relationship Id="rId13" Type="http://schemas.openxmlformats.org/officeDocument/2006/relationships/image" Target="../media/image57.jpeg"/><Relationship Id="rId14" Type="http://schemas.openxmlformats.org/officeDocument/2006/relationships/image" Target="../media/image58.jpeg"/><Relationship Id="rId15" Type="http://schemas.openxmlformats.org/officeDocument/2006/relationships/image" Target="../media/image59.jpeg"/><Relationship Id="rId1" Type="http://schemas.openxmlformats.org/officeDocument/2006/relationships/slideLayout" Target="../slideLayouts/slideLayout12.xml"/><Relationship Id="rId2" Type="http://schemas.openxmlformats.org/officeDocument/2006/relationships/image" Target="../media/image48.jpeg"/><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file://localhost/http://t3.gstatic.com/images" TargetMode="External"/><Relationship Id="rId6" Type="http://schemas.openxmlformats.org/officeDocument/2006/relationships/image" Target="../media/image51.jpeg"/><Relationship Id="rId7" Type="http://schemas.openxmlformats.org/officeDocument/2006/relationships/image" Target="file://localhost/http://t2.gstatic.com/images" TargetMode="External"/><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4.bin"/><Relationship Id="rId5" Type="http://schemas.openxmlformats.org/officeDocument/2006/relationships/oleObject" Target="../embeddings/Documento_di_Microsoft_Word_97_-_20042.doc"/><Relationship Id="rId6" Type="http://schemas.openxmlformats.org/officeDocument/2006/relationships/image" Target="../media/image60.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5.bin"/><Relationship Id="rId5" Type="http://schemas.openxmlformats.org/officeDocument/2006/relationships/oleObject" Target="../embeddings/Documento_di_Microsoft_Word_97_-_20043.doc"/><Relationship Id="rId6" Type="http://schemas.openxmlformats.org/officeDocument/2006/relationships/image" Target="../media/image61.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6.bin"/><Relationship Id="rId5" Type="http://schemas.openxmlformats.org/officeDocument/2006/relationships/oleObject" Target="../embeddings/Documento_di_Microsoft_Word_97_-_20044.doc"/><Relationship Id="rId6" Type="http://schemas.openxmlformats.org/officeDocument/2006/relationships/image" Target="../media/image62.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7.bin"/><Relationship Id="rId5" Type="http://schemas.openxmlformats.org/officeDocument/2006/relationships/oleObject" Target="../embeddings/Documento_di_Microsoft_Word_97_-_20045.doc"/><Relationship Id="rId6" Type="http://schemas.openxmlformats.org/officeDocument/2006/relationships/image" Target="../media/image68.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12" name="Rectangle 152"/>
          <p:cNvSpPr>
            <a:spLocks noChangeArrowheads="1"/>
          </p:cNvSpPr>
          <p:nvPr/>
        </p:nvSpPr>
        <p:spPr bwMode="auto">
          <a:xfrm>
            <a:off x="0" y="5257800"/>
            <a:ext cx="9144000" cy="1600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sz="1800">
              <a:cs typeface="+mn-cs"/>
            </a:endParaRPr>
          </a:p>
        </p:txBody>
      </p:sp>
      <p:sp>
        <p:nvSpPr>
          <p:cNvPr id="143511" name="Rectangle 151"/>
          <p:cNvSpPr>
            <a:spLocks noChangeArrowheads="1"/>
          </p:cNvSpPr>
          <p:nvPr/>
        </p:nvSpPr>
        <p:spPr bwMode="auto">
          <a:xfrm>
            <a:off x="0" y="3810000"/>
            <a:ext cx="9144000" cy="1447800"/>
          </a:xfrm>
          <a:prstGeom prst="rect">
            <a:avLst/>
          </a:prstGeom>
          <a:solidFill>
            <a:srgbClr val="ADB7F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sz="1800">
              <a:cs typeface="+mn-cs"/>
            </a:endParaRPr>
          </a:p>
        </p:txBody>
      </p:sp>
      <p:sp>
        <p:nvSpPr>
          <p:cNvPr id="143510" name="Rectangle 150"/>
          <p:cNvSpPr>
            <a:spLocks noChangeArrowheads="1"/>
          </p:cNvSpPr>
          <p:nvPr/>
        </p:nvSpPr>
        <p:spPr bwMode="auto">
          <a:xfrm>
            <a:off x="0" y="2362200"/>
            <a:ext cx="9144000" cy="14478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sz="1800">
              <a:cs typeface="+mn-cs"/>
            </a:endParaRPr>
          </a:p>
        </p:txBody>
      </p:sp>
      <p:sp>
        <p:nvSpPr>
          <p:cNvPr id="143509" name="Rectangle 149"/>
          <p:cNvSpPr>
            <a:spLocks noChangeArrowheads="1"/>
          </p:cNvSpPr>
          <p:nvPr/>
        </p:nvSpPr>
        <p:spPr bwMode="auto">
          <a:xfrm>
            <a:off x="0" y="914400"/>
            <a:ext cx="9144000" cy="1447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sz="1800">
              <a:cs typeface="+mn-cs"/>
            </a:endParaRPr>
          </a:p>
        </p:txBody>
      </p:sp>
      <p:sp>
        <p:nvSpPr>
          <p:cNvPr id="143492" name="Text Box 132"/>
          <p:cNvSpPr txBox="1">
            <a:spLocks noChangeArrowheads="1"/>
          </p:cNvSpPr>
          <p:nvPr/>
        </p:nvSpPr>
        <p:spPr bwMode="auto">
          <a:xfrm>
            <a:off x="1066800" y="0"/>
            <a:ext cx="677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cs typeface="+mn-cs"/>
              </a:rPr>
              <a:t>MODALITA</a:t>
            </a:r>
            <a:r>
              <a:rPr lang="ja-JP" altLang="it-IT">
                <a:latin typeface="Arial"/>
                <a:cs typeface="+mn-cs"/>
              </a:rPr>
              <a:t>’</a:t>
            </a:r>
            <a:r>
              <a:rPr lang="it-IT">
                <a:cs typeface="+mn-cs"/>
              </a:rPr>
              <a:t> DI DISTRIBUZIONE DEL LIQUAME</a:t>
            </a:r>
          </a:p>
        </p:txBody>
      </p:sp>
      <p:sp>
        <p:nvSpPr>
          <p:cNvPr id="143493" name="Text Box 133"/>
          <p:cNvSpPr txBox="1">
            <a:spLocks noChangeArrowheads="1"/>
          </p:cNvSpPr>
          <p:nvPr/>
        </p:nvSpPr>
        <p:spPr bwMode="auto">
          <a:xfrm>
            <a:off x="228600" y="914400"/>
            <a:ext cx="399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1">
                <a:solidFill>
                  <a:srgbClr val="FF3300"/>
                </a:solidFill>
                <a:cs typeface="+mn-cs"/>
              </a:rPr>
              <a:t>SPANDIMENTO SUPERFICIALE</a:t>
            </a:r>
          </a:p>
        </p:txBody>
      </p:sp>
      <p:sp>
        <p:nvSpPr>
          <p:cNvPr id="143494" name="Text Box 134"/>
          <p:cNvSpPr txBox="1">
            <a:spLocks noChangeArrowheads="1"/>
          </p:cNvSpPr>
          <p:nvPr/>
        </p:nvSpPr>
        <p:spPr bwMode="auto">
          <a:xfrm>
            <a:off x="304800" y="2590800"/>
            <a:ext cx="374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1">
                <a:solidFill>
                  <a:srgbClr val="FF9900"/>
                </a:solidFill>
                <a:cs typeface="+mn-cs"/>
              </a:rPr>
              <a:t>SPANDIMENTO RASOTERRA</a:t>
            </a:r>
          </a:p>
        </p:txBody>
      </p:sp>
      <p:sp>
        <p:nvSpPr>
          <p:cNvPr id="143495" name="Text Box 135"/>
          <p:cNvSpPr txBox="1">
            <a:spLocks noChangeArrowheads="1"/>
          </p:cNvSpPr>
          <p:nvPr/>
        </p:nvSpPr>
        <p:spPr bwMode="auto">
          <a:xfrm>
            <a:off x="228600" y="3962400"/>
            <a:ext cx="4868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1">
                <a:solidFill>
                  <a:srgbClr val="00FF00"/>
                </a:solidFill>
                <a:cs typeface="+mn-cs"/>
              </a:rPr>
              <a:t>SPANDIMENTO SOTTOSUPERFICIALE</a:t>
            </a:r>
          </a:p>
        </p:txBody>
      </p:sp>
      <p:sp>
        <p:nvSpPr>
          <p:cNvPr id="143496" name="Text Box 136"/>
          <p:cNvSpPr txBox="1">
            <a:spLocks noChangeArrowheads="1"/>
          </p:cNvSpPr>
          <p:nvPr/>
        </p:nvSpPr>
        <p:spPr bwMode="auto">
          <a:xfrm>
            <a:off x="228600" y="5486400"/>
            <a:ext cx="376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1">
                <a:solidFill>
                  <a:srgbClr val="FF3300"/>
                </a:solidFill>
                <a:cs typeface="+mn-cs"/>
              </a:rPr>
              <a:t>INTERRAMENTO PROFONDO</a:t>
            </a:r>
          </a:p>
        </p:txBody>
      </p:sp>
      <p:sp>
        <p:nvSpPr>
          <p:cNvPr id="143497" name="Text Box 137"/>
          <p:cNvSpPr txBox="1">
            <a:spLocks noChangeArrowheads="1"/>
          </p:cNvSpPr>
          <p:nvPr/>
        </p:nvSpPr>
        <p:spPr bwMode="auto">
          <a:xfrm>
            <a:off x="1077913" y="1371600"/>
            <a:ext cx="47847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1">
                <a:solidFill>
                  <a:srgbClr val="FF3300"/>
                </a:solidFill>
                <a:cs typeface="+mn-cs"/>
              </a:rPr>
              <a:t>IRRIGATORI AD ALTA PRESSIONE</a:t>
            </a:r>
          </a:p>
          <a:p>
            <a:pPr>
              <a:defRPr/>
            </a:pPr>
            <a:r>
              <a:rPr lang="it-IT" sz="2000" b="1">
                <a:solidFill>
                  <a:srgbClr val="FF3300"/>
                </a:solidFill>
                <a:cs typeface="+mn-cs"/>
              </a:rPr>
              <a:t>IRRIGATORI A BASSA PRESSIONE</a:t>
            </a:r>
          </a:p>
          <a:p>
            <a:pPr>
              <a:defRPr/>
            </a:pPr>
            <a:r>
              <a:rPr lang="it-IT" sz="2000" b="1">
                <a:solidFill>
                  <a:srgbClr val="FF3300"/>
                </a:solidFill>
                <a:cs typeface="+mn-cs"/>
              </a:rPr>
              <a:t>CARROBOTTE A PIATTO DEVIATORE</a:t>
            </a:r>
          </a:p>
        </p:txBody>
      </p:sp>
      <p:sp>
        <p:nvSpPr>
          <p:cNvPr id="143498" name="Text Box 138"/>
          <p:cNvSpPr txBox="1">
            <a:spLocks noChangeArrowheads="1"/>
          </p:cNvSpPr>
          <p:nvPr/>
        </p:nvSpPr>
        <p:spPr bwMode="auto">
          <a:xfrm>
            <a:off x="1066800" y="3048000"/>
            <a:ext cx="6019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000" b="1">
                <a:solidFill>
                  <a:srgbClr val="FF9900"/>
                </a:solidFill>
                <a:cs typeface="+mn-cs"/>
              </a:rPr>
              <a:t>IN BANDA (</a:t>
            </a:r>
            <a:r>
              <a:rPr lang="it-IT" sz="1800" i="1">
                <a:solidFill>
                  <a:srgbClr val="FF9900"/>
                </a:solidFill>
                <a:cs typeface="+mn-cs"/>
              </a:rPr>
              <a:t>BAND SPREADING</a:t>
            </a:r>
            <a:r>
              <a:rPr lang="it-IT" sz="2000" b="1">
                <a:solidFill>
                  <a:srgbClr val="FF9900"/>
                </a:solidFill>
                <a:cs typeface="+mn-cs"/>
              </a:rPr>
              <a:t>)</a:t>
            </a:r>
          </a:p>
          <a:p>
            <a:pPr>
              <a:defRPr/>
            </a:pPr>
            <a:r>
              <a:rPr lang="it-IT" sz="2000" b="1">
                <a:solidFill>
                  <a:srgbClr val="FF9900"/>
                </a:solidFill>
                <a:cs typeface="+mn-cs"/>
              </a:rPr>
              <a:t>IN BANDA CON DEFLETORE (</a:t>
            </a:r>
            <a:r>
              <a:rPr lang="it-IT" sz="1800" i="1">
                <a:solidFill>
                  <a:srgbClr val="FF9900"/>
                </a:solidFill>
                <a:cs typeface="+mn-cs"/>
              </a:rPr>
              <a:t>TRAILING SHOE</a:t>
            </a:r>
            <a:r>
              <a:rPr lang="it-IT" sz="2000" b="1">
                <a:solidFill>
                  <a:srgbClr val="FF9900"/>
                </a:solidFill>
                <a:cs typeface="+mn-cs"/>
              </a:rPr>
              <a:t>)</a:t>
            </a:r>
          </a:p>
        </p:txBody>
      </p:sp>
      <p:sp>
        <p:nvSpPr>
          <p:cNvPr id="143499" name="Text Box 139"/>
          <p:cNvSpPr txBox="1">
            <a:spLocks noChangeArrowheads="1"/>
          </p:cNvSpPr>
          <p:nvPr/>
        </p:nvSpPr>
        <p:spPr bwMode="auto">
          <a:xfrm>
            <a:off x="1066800" y="4495800"/>
            <a:ext cx="42402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1">
                <a:solidFill>
                  <a:srgbClr val="00FF00"/>
                </a:solidFill>
                <a:cs typeface="+mn-cs"/>
              </a:rPr>
              <a:t>A SOLCO APERTO (</a:t>
            </a:r>
            <a:r>
              <a:rPr lang="it-IT" sz="1800" i="1">
                <a:solidFill>
                  <a:srgbClr val="00FF00"/>
                </a:solidFill>
                <a:cs typeface="+mn-cs"/>
              </a:rPr>
              <a:t>OPEN SLOT</a:t>
            </a:r>
            <a:r>
              <a:rPr lang="it-IT" sz="2000" b="1">
                <a:solidFill>
                  <a:srgbClr val="00FF00"/>
                </a:solidFill>
                <a:cs typeface="+mn-cs"/>
              </a:rPr>
              <a:t>)</a:t>
            </a:r>
          </a:p>
          <a:p>
            <a:pPr>
              <a:defRPr/>
            </a:pPr>
            <a:r>
              <a:rPr lang="it-IT" sz="2000" b="1">
                <a:solidFill>
                  <a:srgbClr val="00FF00"/>
                </a:solidFill>
                <a:cs typeface="+mn-cs"/>
              </a:rPr>
              <a:t>A SOLCO CHIUSO (</a:t>
            </a:r>
            <a:r>
              <a:rPr lang="it-IT" sz="1800" i="1">
                <a:solidFill>
                  <a:srgbClr val="00FF00"/>
                </a:solidFill>
                <a:cs typeface="+mn-cs"/>
              </a:rPr>
              <a:t>CLOSED SLOT</a:t>
            </a:r>
            <a:r>
              <a:rPr lang="it-IT" sz="2000" b="1">
                <a:solidFill>
                  <a:srgbClr val="00FF00"/>
                </a:solidFill>
                <a:cs typeface="+mn-cs"/>
              </a:rPr>
              <a:t>)</a:t>
            </a:r>
          </a:p>
        </p:txBody>
      </p:sp>
      <p:pic>
        <p:nvPicPr>
          <p:cNvPr id="143502" name="Picture 1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1800" y="24384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3504" name="Picture 14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81800" y="31242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3505" name="Picture 14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3962400"/>
            <a:ext cx="21336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0304" name="Picture 146" descr="Immagin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572000"/>
            <a:ext cx="2133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5" name="Picture 147" descr="Immagin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1447800"/>
            <a:ext cx="2133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6" name="Picture 148" descr="Immagin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5638800"/>
            <a:ext cx="2133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7296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228600" y="3581400"/>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it-IT" sz="1800" b="1">
                <a:solidFill>
                  <a:srgbClr val="FF3300"/>
                </a:solidFill>
                <a:cs typeface="+mn-cs"/>
              </a:rPr>
              <a:t>svantaggi</a:t>
            </a:r>
            <a:r>
              <a:rPr lang="it-IT" sz="1800">
                <a:cs typeface="+mn-cs"/>
              </a:rPr>
              <a:t> </a:t>
            </a:r>
          </a:p>
        </p:txBody>
      </p:sp>
      <p:sp>
        <p:nvSpPr>
          <p:cNvPr id="131075" name="Text Box 3"/>
          <p:cNvSpPr txBox="1">
            <a:spLocks noChangeArrowheads="1"/>
          </p:cNvSpPr>
          <p:nvPr/>
        </p:nvSpPr>
        <p:spPr bwMode="auto">
          <a:xfrm>
            <a:off x="228600" y="4038600"/>
            <a:ext cx="8763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5425" indent="-225425">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Tx/>
              <a:buChar char="•"/>
              <a:defRPr/>
            </a:pPr>
            <a:r>
              <a:rPr lang="it-IT" sz="1800" dirty="0" smtClean="0">
                <a:cs typeface="+mn-cs"/>
              </a:rPr>
              <a:t>maggiore complessità del</a:t>
            </a:r>
            <a:r>
              <a:rPr lang="fr-FR" sz="1800" dirty="0" smtClean="0">
                <a:cs typeface="+mn-cs"/>
              </a:rPr>
              <a:t>l'</a:t>
            </a:r>
            <a:r>
              <a:rPr lang="it-IT" sz="1800" dirty="0" smtClean="0">
                <a:cs typeface="+mn-cs"/>
              </a:rPr>
              <a:t>operazione di distribuzione dei liquami ed incremento dei costi energetici ad essa connessi;</a:t>
            </a:r>
          </a:p>
          <a:p>
            <a:pPr>
              <a:buFontTx/>
              <a:buChar char="•"/>
              <a:defRPr/>
            </a:pPr>
            <a:r>
              <a:rPr lang="it-IT" sz="1800" dirty="0" smtClean="0">
                <a:cs typeface="+mn-cs"/>
              </a:rPr>
              <a:t>maggiori slittamenti e difficoltà di guida del trattore in eventuali successive lavorazioni del terreno.</a:t>
            </a:r>
          </a:p>
        </p:txBody>
      </p:sp>
      <p:sp>
        <p:nvSpPr>
          <p:cNvPr id="131076" name="Text Box 4"/>
          <p:cNvSpPr txBox="1">
            <a:spLocks noChangeArrowheads="1"/>
          </p:cNvSpPr>
          <p:nvPr/>
        </p:nvSpPr>
        <p:spPr bwMode="auto">
          <a:xfrm>
            <a:off x="441325" y="268288"/>
            <a:ext cx="4233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u="sng">
                <a:cs typeface="+mn-cs"/>
              </a:rPr>
              <a:t>Distribuzione sottosuperficiale</a:t>
            </a:r>
          </a:p>
        </p:txBody>
      </p:sp>
      <p:sp>
        <p:nvSpPr>
          <p:cNvPr id="131077" name="Rectangle 5"/>
          <p:cNvSpPr>
            <a:spLocks noChangeArrowheads="1"/>
          </p:cNvSpPr>
          <p:nvPr/>
        </p:nvSpPr>
        <p:spPr bwMode="auto">
          <a:xfrm>
            <a:off x="304800" y="838200"/>
            <a:ext cx="1187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it-IT" sz="1800" b="1">
                <a:solidFill>
                  <a:srgbClr val="00FF00"/>
                </a:solidFill>
                <a:cs typeface="+mn-cs"/>
              </a:rPr>
              <a:t>vantaggi</a:t>
            </a:r>
            <a:r>
              <a:rPr lang="it-IT" sz="1800">
                <a:cs typeface="+mn-cs"/>
              </a:rPr>
              <a:t> </a:t>
            </a:r>
          </a:p>
        </p:txBody>
      </p:sp>
      <p:sp>
        <p:nvSpPr>
          <p:cNvPr id="131078" name="Text Box 6"/>
          <p:cNvSpPr txBox="1">
            <a:spLocks noChangeArrowheads="1"/>
          </p:cNvSpPr>
          <p:nvPr/>
        </p:nvSpPr>
        <p:spPr bwMode="auto">
          <a:xfrm>
            <a:off x="304800" y="1219200"/>
            <a:ext cx="88392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5425" indent="-225425">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Tx/>
              <a:buChar char="•"/>
              <a:defRPr/>
            </a:pPr>
            <a:r>
              <a:rPr lang="it-IT" sz="1800" dirty="0" smtClean="0">
                <a:cs typeface="+mn-cs"/>
              </a:rPr>
              <a:t>maggior controllo degli odori e minor formazione di aerosol;</a:t>
            </a:r>
          </a:p>
          <a:p>
            <a:pPr>
              <a:buFontTx/>
              <a:buChar char="•"/>
              <a:defRPr/>
            </a:pPr>
            <a:r>
              <a:rPr lang="it-IT" sz="1800" dirty="0" smtClean="0">
                <a:cs typeface="+mn-cs"/>
              </a:rPr>
              <a:t>migliore utilizzo degli elementi nutritivi (elevata riduzione delle perdite di azoto ammoniacale);</a:t>
            </a:r>
          </a:p>
          <a:p>
            <a:pPr>
              <a:buFontTx/>
              <a:buChar char="•"/>
              <a:defRPr/>
            </a:pPr>
            <a:r>
              <a:rPr lang="it-IT" sz="1800" dirty="0" smtClean="0">
                <a:cs typeface="+mn-cs"/>
              </a:rPr>
              <a:t>nessuna contaminazione della parte aerea della coltura;</a:t>
            </a:r>
          </a:p>
          <a:p>
            <a:pPr>
              <a:buFontTx/>
              <a:buChar char="•"/>
              <a:defRPr/>
            </a:pPr>
            <a:r>
              <a:rPr lang="it-IT" sz="1800" dirty="0" smtClean="0">
                <a:cs typeface="+mn-cs"/>
              </a:rPr>
              <a:t>eliminazione dei rischi di scorrimento superficiale del liquame e di contaminazione delle acque superficiali;</a:t>
            </a:r>
          </a:p>
          <a:p>
            <a:pPr>
              <a:buFontTx/>
              <a:buChar char="•"/>
              <a:defRPr/>
            </a:pPr>
            <a:r>
              <a:rPr lang="it-IT" sz="1800" dirty="0" smtClean="0">
                <a:cs typeface="+mn-cs"/>
              </a:rPr>
              <a:t>distribuzione tra le file o su colture in atto</a:t>
            </a:r>
          </a:p>
        </p:txBody>
      </p:sp>
    </p:spTree>
    <p:extLst>
      <p:ext uri="{BB962C8B-B14F-4D97-AF65-F5344CB8AC3E}">
        <p14:creationId xmlns:p14="http://schemas.microsoft.com/office/powerpoint/2010/main" val="8163730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6" descr="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238"/>
            <a:ext cx="91440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 Box 7"/>
          <p:cNvSpPr txBox="1">
            <a:spLocks noChangeArrowheads="1"/>
          </p:cNvSpPr>
          <p:nvPr/>
        </p:nvSpPr>
        <p:spPr bwMode="auto">
          <a:xfrm>
            <a:off x="822325" y="39688"/>
            <a:ext cx="7723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cs typeface="+mn-cs"/>
              </a:rPr>
              <a:t>Interramento sottosuperficiale a solco aperto (open slot)</a:t>
            </a:r>
          </a:p>
        </p:txBody>
      </p:sp>
      <p:sp>
        <p:nvSpPr>
          <p:cNvPr id="71688" name="Text Box 8"/>
          <p:cNvSpPr txBox="1">
            <a:spLocks noChangeArrowheads="1"/>
          </p:cNvSpPr>
          <p:nvPr/>
        </p:nvSpPr>
        <p:spPr bwMode="auto">
          <a:xfrm>
            <a:off x="5151438" y="838200"/>
            <a:ext cx="39020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263525" indent="-263525">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Tx/>
              <a:buChar char="•"/>
              <a:defRPr/>
            </a:pPr>
            <a:r>
              <a:rPr lang="it-IT" b="1" smtClean="0">
                <a:solidFill>
                  <a:srgbClr val="FFFF00"/>
                </a:solidFill>
                <a:cs typeface="+mn-cs"/>
              </a:rPr>
              <a:t>solco non viene chiuso </a:t>
            </a:r>
          </a:p>
          <a:p>
            <a:pPr>
              <a:buFontTx/>
              <a:buChar char="•"/>
              <a:defRPr/>
            </a:pPr>
            <a:r>
              <a:rPr lang="it-IT" b="1" smtClean="0">
                <a:solidFill>
                  <a:srgbClr val="FFFF00"/>
                </a:solidFill>
                <a:cs typeface="+mn-cs"/>
              </a:rPr>
              <a:t>per colture prative</a:t>
            </a:r>
          </a:p>
        </p:txBody>
      </p:sp>
    </p:spTree>
    <p:extLst>
      <p:ext uri="{BB962C8B-B14F-4D97-AF65-F5344CB8AC3E}">
        <p14:creationId xmlns:p14="http://schemas.microsoft.com/office/powerpoint/2010/main" val="31296061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7" name="Text Box 9"/>
          <p:cNvSpPr txBox="1">
            <a:spLocks noChangeArrowheads="1"/>
          </p:cNvSpPr>
          <p:nvPr/>
        </p:nvSpPr>
        <p:spPr bwMode="auto">
          <a:xfrm>
            <a:off x="533400" y="838200"/>
            <a:ext cx="45085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defRPr/>
            </a:pPr>
            <a:r>
              <a:rPr lang="it-IT" b="1">
                <a:solidFill>
                  <a:srgbClr val="FFFF00"/>
                </a:solidFill>
                <a:cs typeface="+mn-cs"/>
              </a:rPr>
              <a:t> profondità di 5-10 cm</a:t>
            </a:r>
          </a:p>
          <a:p>
            <a:pPr>
              <a:buFontTx/>
              <a:buChar char="•"/>
              <a:defRPr/>
            </a:pPr>
            <a:r>
              <a:rPr lang="it-IT" b="1">
                <a:solidFill>
                  <a:srgbClr val="FFFF00"/>
                </a:solidFill>
                <a:cs typeface="+mn-cs"/>
              </a:rPr>
              <a:t> spazio tra elementi 20-40 cm</a:t>
            </a:r>
          </a:p>
          <a:p>
            <a:pPr>
              <a:buFontTx/>
              <a:buChar char="•"/>
              <a:defRPr/>
            </a:pPr>
            <a:r>
              <a:rPr lang="it-IT" b="1">
                <a:solidFill>
                  <a:srgbClr val="FFFF00"/>
                </a:solidFill>
                <a:cs typeface="+mn-cs"/>
              </a:rPr>
              <a:t> larghezza di lavoro max 6m</a:t>
            </a:r>
          </a:p>
        </p:txBody>
      </p:sp>
      <p:sp>
        <p:nvSpPr>
          <p:cNvPr id="94218" name="Text Box 10"/>
          <p:cNvSpPr txBox="1">
            <a:spLocks noChangeArrowheads="1"/>
          </p:cNvSpPr>
          <p:nvPr/>
        </p:nvSpPr>
        <p:spPr bwMode="auto">
          <a:xfrm>
            <a:off x="822325" y="39688"/>
            <a:ext cx="7723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cs typeface="+mn-cs"/>
              </a:rPr>
              <a:t>Interramento sottosuperficiale a solco aperto (open slot)</a:t>
            </a:r>
          </a:p>
        </p:txBody>
      </p:sp>
    </p:spTree>
    <p:extLst>
      <p:ext uri="{BB962C8B-B14F-4D97-AF65-F5344CB8AC3E}">
        <p14:creationId xmlns:p14="http://schemas.microsoft.com/office/powerpoint/2010/main" val="7699235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7050"/>
            <a:ext cx="9144000" cy="633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6677" name="Text Box 5"/>
          <p:cNvSpPr txBox="1">
            <a:spLocks noChangeArrowheads="1"/>
          </p:cNvSpPr>
          <p:nvPr/>
        </p:nvSpPr>
        <p:spPr bwMode="auto">
          <a:xfrm>
            <a:off x="228600" y="0"/>
            <a:ext cx="868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2000" dirty="0">
                <a:cs typeface="+mn-cs"/>
              </a:rPr>
              <a:t>I dischi lavorano meglio su </a:t>
            </a:r>
            <a:r>
              <a:rPr lang="it-IT" sz="2000" dirty="0" err="1">
                <a:cs typeface="+mn-cs"/>
              </a:rPr>
              <a:t>cotico</a:t>
            </a:r>
            <a:r>
              <a:rPr lang="it-IT" sz="2000" dirty="0">
                <a:cs typeface="+mn-cs"/>
              </a:rPr>
              <a:t> erboso </a:t>
            </a:r>
            <a:r>
              <a:rPr lang="it-IT" sz="2000" dirty="0" smtClean="0">
                <a:cs typeface="+mn-cs"/>
              </a:rPr>
              <a:t>corto</a:t>
            </a:r>
            <a:endParaRPr lang="it-IT" sz="2000" dirty="0">
              <a:cs typeface="+mn-cs"/>
            </a:endParaRPr>
          </a:p>
        </p:txBody>
      </p:sp>
    </p:spTree>
    <p:extLst>
      <p:ext uri="{BB962C8B-B14F-4D97-AF65-F5344CB8AC3E}">
        <p14:creationId xmlns:p14="http://schemas.microsoft.com/office/powerpoint/2010/main" val="16088658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descr="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Text Box 7"/>
          <p:cNvSpPr txBox="1">
            <a:spLocks noChangeArrowheads="1"/>
          </p:cNvSpPr>
          <p:nvPr/>
        </p:nvSpPr>
        <p:spPr bwMode="auto">
          <a:xfrm>
            <a:off x="533400" y="838200"/>
            <a:ext cx="31242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63525" indent="-263525">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Tx/>
              <a:buChar char="•"/>
              <a:defRPr/>
            </a:pPr>
            <a:r>
              <a:rPr lang="it-IT" b="1" smtClean="0">
                <a:solidFill>
                  <a:srgbClr val="FFFF00"/>
                </a:solidFill>
                <a:cs typeface="+mn-cs"/>
              </a:rPr>
              <a:t> la quantità di liquame non deve superare la capacità di riempimento del solco</a:t>
            </a:r>
          </a:p>
        </p:txBody>
      </p:sp>
      <p:sp>
        <p:nvSpPr>
          <p:cNvPr id="98312" name="Text Box 8"/>
          <p:cNvSpPr txBox="1">
            <a:spLocks noChangeArrowheads="1"/>
          </p:cNvSpPr>
          <p:nvPr/>
        </p:nvSpPr>
        <p:spPr bwMode="auto">
          <a:xfrm>
            <a:off x="822325" y="39688"/>
            <a:ext cx="7723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cs typeface="+mn-cs"/>
              </a:rPr>
              <a:t>Interramento sottosuperficiale a solco aperto (open slot)</a:t>
            </a:r>
          </a:p>
        </p:txBody>
      </p:sp>
    </p:spTree>
    <p:extLst>
      <p:ext uri="{BB962C8B-B14F-4D97-AF65-F5344CB8AC3E}">
        <p14:creationId xmlns:p14="http://schemas.microsoft.com/office/powerpoint/2010/main" val="12733966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5"/>
          <p:cNvSpPr txBox="1">
            <a:spLocks noChangeArrowheads="1"/>
          </p:cNvSpPr>
          <p:nvPr/>
        </p:nvSpPr>
        <p:spPr bwMode="auto">
          <a:xfrm>
            <a:off x="2127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sz="1800">
              <a:cs typeface="+mn-cs"/>
            </a:endParaRPr>
          </a:p>
        </p:txBody>
      </p:sp>
      <p:sp>
        <p:nvSpPr>
          <p:cNvPr id="72710" name="Text Box 6"/>
          <p:cNvSpPr txBox="1">
            <a:spLocks noChangeArrowheads="1"/>
          </p:cNvSpPr>
          <p:nvPr/>
        </p:nvSpPr>
        <p:spPr bwMode="auto">
          <a:xfrm>
            <a:off x="288925" y="5068888"/>
            <a:ext cx="79311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185738" indent="-185738">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Tx/>
              <a:buChar char="•"/>
              <a:defRPr/>
            </a:pPr>
            <a:r>
              <a:rPr lang="it-IT" dirty="0" smtClean="0">
                <a:cs typeface="+mn-cs"/>
              </a:rPr>
              <a:t>Profondità fino a 15 cm</a:t>
            </a:r>
          </a:p>
          <a:p>
            <a:pPr>
              <a:buFontTx/>
              <a:buChar char="•"/>
              <a:defRPr/>
            </a:pPr>
            <a:r>
              <a:rPr lang="it-IT" dirty="0" smtClean="0">
                <a:cs typeface="+mn-cs"/>
              </a:rPr>
              <a:t>Il solco viene chiuso da dischi o rulli a valle del</a:t>
            </a:r>
            <a:r>
              <a:rPr lang="fr-FR" dirty="0" smtClean="0">
                <a:cs typeface="+mn-cs"/>
              </a:rPr>
              <a:t>l'</a:t>
            </a:r>
            <a:r>
              <a:rPr lang="it-IT" dirty="0" smtClean="0">
                <a:cs typeface="+mn-cs"/>
              </a:rPr>
              <a:t>iniettore</a:t>
            </a:r>
          </a:p>
          <a:p>
            <a:pPr>
              <a:buFontTx/>
              <a:buChar char="•"/>
              <a:defRPr/>
            </a:pPr>
            <a:r>
              <a:rPr lang="it-IT" dirty="0" smtClean="0">
                <a:cs typeface="+mn-cs"/>
              </a:rPr>
              <a:t>Minime emissioni</a:t>
            </a:r>
          </a:p>
        </p:txBody>
      </p:sp>
      <p:sp>
        <p:nvSpPr>
          <p:cNvPr id="72711" name="Text Box 7"/>
          <p:cNvSpPr txBox="1">
            <a:spLocks noChangeArrowheads="1"/>
          </p:cNvSpPr>
          <p:nvPr/>
        </p:nvSpPr>
        <p:spPr bwMode="auto">
          <a:xfrm>
            <a:off x="822325" y="39688"/>
            <a:ext cx="7943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cs typeface="+mn-cs"/>
              </a:rPr>
              <a:t>Interramento sottosuperficiale a solco chiuso (closed slot)</a:t>
            </a:r>
          </a:p>
        </p:txBody>
      </p:sp>
    </p:spTree>
    <p:extLst>
      <p:ext uri="{BB962C8B-B14F-4D97-AF65-F5344CB8AC3E}">
        <p14:creationId xmlns:p14="http://schemas.microsoft.com/office/powerpoint/2010/main" val="4432328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4582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5"/>
          <p:cNvSpPr>
            <a:spLocks noChangeArrowheads="1"/>
          </p:cNvSpPr>
          <p:nvPr/>
        </p:nvSpPr>
        <p:spPr bwMode="auto">
          <a:xfrm>
            <a:off x="990600" y="457200"/>
            <a:ext cx="6705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85738" indent="-185738">
              <a:buFontTx/>
              <a:buChar char="•"/>
              <a:defRPr/>
            </a:pPr>
            <a:r>
              <a:rPr lang="it-IT" b="1">
                <a:solidFill>
                  <a:srgbClr val="FF3300"/>
                </a:solidFill>
                <a:cs typeface="+mn-cs"/>
              </a:rPr>
              <a:t>Maggiori quantità di liquame da distribuire</a:t>
            </a:r>
          </a:p>
          <a:p>
            <a:pPr marL="185738" indent="-185738">
              <a:buFontTx/>
              <a:buChar char="•"/>
              <a:defRPr/>
            </a:pPr>
            <a:r>
              <a:rPr lang="it-IT" b="1">
                <a:solidFill>
                  <a:srgbClr val="FF3300"/>
                </a:solidFill>
                <a:cs typeface="+mn-cs"/>
              </a:rPr>
              <a:t>Spazio tra denti 25-30 cm o più</a:t>
            </a:r>
          </a:p>
        </p:txBody>
      </p:sp>
    </p:spTree>
    <p:extLst>
      <p:ext uri="{BB962C8B-B14F-4D97-AF65-F5344CB8AC3E}">
        <p14:creationId xmlns:p14="http://schemas.microsoft.com/office/powerpoint/2010/main" val="8985817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9688"/>
            <a:ext cx="45466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0"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01950"/>
            <a:ext cx="4643438"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CasellaDiTesto 3"/>
          <p:cNvSpPr txBox="1">
            <a:spLocks noChangeArrowheads="1"/>
          </p:cNvSpPr>
          <p:nvPr/>
        </p:nvSpPr>
        <p:spPr bwMode="auto">
          <a:xfrm>
            <a:off x="395288" y="981075"/>
            <a:ext cx="3670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a:t>Distribuzione a solco chiuso abbinata allo strip tillage</a:t>
            </a:r>
          </a:p>
        </p:txBody>
      </p:sp>
    </p:spTree>
    <p:extLst>
      <p:ext uri="{BB962C8B-B14F-4D97-AF65-F5344CB8AC3E}">
        <p14:creationId xmlns:p14="http://schemas.microsoft.com/office/powerpoint/2010/main" val="3523538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1" name="Object 6"/>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9826" name="Fotografia di Photo Editor" r:id="rId4" imgW="8184589" imgH="4503810" progId="MSPhotoEd.3">
                  <p:embed/>
                </p:oleObj>
              </mc:Choice>
              <mc:Fallback>
                <p:oleObj name="Fotografia di Photo Editor" r:id="rId4" imgW="8184589" imgH="450381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5833" r="10001"/>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7703" name="Text Box 7"/>
          <p:cNvSpPr txBox="1">
            <a:spLocks noChangeArrowheads="1"/>
          </p:cNvSpPr>
          <p:nvPr/>
        </p:nvSpPr>
        <p:spPr bwMode="auto">
          <a:xfrm>
            <a:off x="0" y="5149850"/>
            <a:ext cx="9144000" cy="946150"/>
          </a:xfrm>
          <a:prstGeom prst="rect">
            <a:avLst/>
          </a:prstGeom>
          <a:solidFill>
            <a:schemeClr val="tx1">
              <a:alpha val="50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800" b="1">
                <a:solidFill>
                  <a:schemeClr val="bg1"/>
                </a:solidFill>
                <a:cs typeface="+mn-cs"/>
              </a:rPr>
              <a:t>Non è importante interrare in profondità,</a:t>
            </a:r>
          </a:p>
          <a:p>
            <a:pPr algn="ctr">
              <a:defRPr/>
            </a:pPr>
            <a:r>
              <a:rPr lang="en-US" sz="2800" b="1">
                <a:solidFill>
                  <a:schemeClr val="bg1"/>
                </a:solidFill>
                <a:cs typeface="+mn-cs"/>
              </a:rPr>
              <a:t>ma è importante che tutto il liquame sia coperto.</a:t>
            </a:r>
          </a:p>
        </p:txBody>
      </p:sp>
    </p:spTree>
    <p:extLst>
      <p:ext uri="{BB962C8B-B14F-4D97-AF65-F5344CB8AC3E}">
        <p14:creationId xmlns:p14="http://schemas.microsoft.com/office/powerpoint/2010/main" val="507039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101429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52400" y="838200"/>
            <a:ext cx="8763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dirty="0">
                <a:cs typeface="+mn-cs"/>
              </a:rPr>
              <a:t>Cannoncino orientabile su 360° e funzionante con elevate pressioni di esercizio (6-7 bar) e in grado di coprire larghezze di lavoro di 60-70 m. Per ottenere tali pressioni vengono applicate allo spandiliquame pompe centrifughe o a vite, in serie o in parallelo alla pompa per </a:t>
            </a:r>
            <a:r>
              <a:rPr lang="fr-FR" sz="1800" dirty="0">
                <a:cs typeface="+mn-cs"/>
              </a:rPr>
              <a:t>l'</a:t>
            </a:r>
            <a:r>
              <a:rPr lang="it-IT" sz="1800" dirty="0">
                <a:cs typeface="+mn-cs"/>
              </a:rPr>
              <a:t>aria. </a:t>
            </a:r>
          </a:p>
          <a:p>
            <a:pPr>
              <a:defRPr/>
            </a:pPr>
            <a:r>
              <a:rPr lang="it-IT" sz="1800" dirty="0">
                <a:cs typeface="+mn-cs"/>
              </a:rPr>
              <a:t>Peculiarità di tale sistema è quella di consentire la distribuzione dei liquami senza necessità di accesso al</a:t>
            </a:r>
            <a:r>
              <a:rPr lang="fr-FR" sz="1800" dirty="0">
                <a:cs typeface="+mn-cs"/>
              </a:rPr>
              <a:t>l'</a:t>
            </a:r>
            <a:r>
              <a:rPr lang="it-IT" sz="1800" dirty="0">
                <a:cs typeface="+mn-cs"/>
              </a:rPr>
              <a:t>appezzamento.  </a:t>
            </a:r>
          </a:p>
        </p:txBody>
      </p:sp>
      <p:sp>
        <p:nvSpPr>
          <p:cNvPr id="144387" name="Rectangle 3"/>
          <p:cNvSpPr>
            <a:spLocks noChangeArrowheads="1"/>
          </p:cNvSpPr>
          <p:nvPr/>
        </p:nvSpPr>
        <p:spPr bwMode="auto">
          <a:xfrm>
            <a:off x="2895600" y="155575"/>
            <a:ext cx="4706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cs typeface="+mn-cs"/>
              </a:rPr>
              <a:t>getto irrigatore (lancio a distanza)</a:t>
            </a:r>
          </a:p>
        </p:txBody>
      </p:sp>
      <p:sp>
        <p:nvSpPr>
          <p:cNvPr id="144389" name="Rectangle 5"/>
          <p:cNvSpPr>
            <a:spLocks noChangeArrowheads="1"/>
          </p:cNvSpPr>
          <p:nvPr/>
        </p:nvSpPr>
        <p:spPr bwMode="auto">
          <a:xfrm>
            <a:off x="6400800" y="2895600"/>
            <a:ext cx="27432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800" dirty="0">
                <a:cs typeface="+mn-cs"/>
              </a:rPr>
              <a:t>Il suo impiego ha, come conseguenza negativa, una limitata uniformità di distribuzione e </a:t>
            </a:r>
            <a:r>
              <a:rPr lang="fr-FR" sz="1800" dirty="0">
                <a:cs typeface="+mn-cs"/>
              </a:rPr>
              <a:t>l'</a:t>
            </a:r>
            <a:r>
              <a:rPr lang="it-IT" sz="1800" dirty="0">
                <a:cs typeface="+mn-cs"/>
              </a:rPr>
              <a:t>emissione violenta di ammoniaca e odori dovuta alla spinta nebulizzazione del liquido </a:t>
            </a:r>
          </a:p>
        </p:txBody>
      </p:sp>
      <p:pic>
        <p:nvPicPr>
          <p:cNvPr id="2" name="Immagine 1"/>
          <p:cNvPicPr>
            <a:picLocks noChangeAspect="1"/>
          </p:cNvPicPr>
          <p:nvPr/>
        </p:nvPicPr>
        <p:blipFill>
          <a:blip r:embed="rId3"/>
          <a:stretch>
            <a:fillRect/>
          </a:stretch>
        </p:blipFill>
        <p:spPr>
          <a:xfrm>
            <a:off x="29028" y="2708919"/>
            <a:ext cx="6055140" cy="4171319"/>
          </a:xfrm>
          <a:prstGeom prst="rect">
            <a:avLst/>
          </a:prstGeom>
        </p:spPr>
      </p:pic>
    </p:spTree>
    <p:extLst>
      <p:ext uri="{BB962C8B-B14F-4D97-AF65-F5344CB8AC3E}">
        <p14:creationId xmlns:p14="http://schemas.microsoft.com/office/powerpoint/2010/main" val="39546980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1" name="Object 7"/>
          <p:cNvGraphicFramePr>
            <a:graphicFrameLocks noChangeAspect="1"/>
          </p:cNvGraphicFramePr>
          <p:nvPr/>
        </p:nvGraphicFramePr>
        <p:xfrm>
          <a:off x="0" y="-12700"/>
          <a:ext cx="9144000" cy="6880225"/>
        </p:xfrm>
        <a:graphic>
          <a:graphicData uri="http://schemas.openxmlformats.org/presentationml/2006/ole">
            <mc:AlternateContent xmlns:mc="http://schemas.openxmlformats.org/markup-compatibility/2006">
              <mc:Choice xmlns:v="urn:schemas-microsoft-com:vml" Requires="v">
                <p:oleObj spid="_x0000_s123922" name="Documento" r:id="rId5" imgW="2857500" imgH="2159000" progId="Word.Document.8">
                  <p:embed/>
                </p:oleObj>
              </mc:Choice>
              <mc:Fallback>
                <p:oleObj name="Documento" r:id="rId5" imgW="2857500" imgH="21590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700"/>
                        <a:ext cx="9144000" cy="688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6501" name="Text Box 5"/>
          <p:cNvSpPr txBox="1">
            <a:spLocks noChangeArrowheads="1"/>
          </p:cNvSpPr>
          <p:nvPr/>
        </p:nvSpPr>
        <p:spPr bwMode="auto">
          <a:xfrm>
            <a:off x="0" y="152400"/>
            <a:ext cx="4579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cs typeface="+mn-cs"/>
              </a:rPr>
              <a:t>Interramento profondo (&gt; 15 cm)</a:t>
            </a:r>
          </a:p>
        </p:txBody>
      </p:sp>
      <p:sp>
        <p:nvSpPr>
          <p:cNvPr id="106502" name="Text Box 6"/>
          <p:cNvSpPr txBox="1">
            <a:spLocks noChangeArrowheads="1"/>
          </p:cNvSpPr>
          <p:nvPr/>
        </p:nvSpPr>
        <p:spPr bwMode="auto">
          <a:xfrm>
            <a:off x="228600" y="685800"/>
            <a:ext cx="29321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180975" indent="-180975">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Tx/>
              <a:buChar char="•"/>
              <a:defRPr/>
            </a:pPr>
            <a:r>
              <a:rPr lang="it-IT" sz="1800" smtClean="0">
                <a:solidFill>
                  <a:srgbClr val="FF3300"/>
                </a:solidFill>
                <a:cs typeface="+mn-cs"/>
              </a:rPr>
              <a:t>Bassa capacità di lavoro</a:t>
            </a:r>
          </a:p>
          <a:p>
            <a:pPr>
              <a:buFontTx/>
              <a:buChar char="•"/>
              <a:defRPr/>
            </a:pPr>
            <a:r>
              <a:rPr lang="it-IT" sz="1800" smtClean="0">
                <a:solidFill>
                  <a:srgbClr val="FF3300"/>
                </a:solidFill>
                <a:cs typeface="+mn-cs"/>
              </a:rPr>
              <a:t>Elevata spesa energetica</a:t>
            </a:r>
          </a:p>
          <a:p>
            <a:pPr>
              <a:buFontTx/>
              <a:buChar char="•"/>
              <a:defRPr/>
            </a:pPr>
            <a:r>
              <a:rPr lang="it-IT" sz="1800" smtClean="0">
                <a:solidFill>
                  <a:srgbClr val="FF3300"/>
                </a:solidFill>
                <a:cs typeface="+mn-cs"/>
              </a:rPr>
              <a:t>Inquinamento falda</a:t>
            </a:r>
          </a:p>
          <a:p>
            <a:pPr>
              <a:buFontTx/>
              <a:buChar char="•"/>
              <a:defRPr/>
            </a:pPr>
            <a:r>
              <a:rPr lang="it-IT" sz="1800" smtClean="0">
                <a:solidFill>
                  <a:srgbClr val="FF3300"/>
                </a:solidFill>
                <a:cs typeface="+mn-cs"/>
              </a:rPr>
              <a:t>Compattamento</a:t>
            </a:r>
          </a:p>
        </p:txBody>
      </p:sp>
    </p:spTree>
    <p:extLst>
      <p:ext uri="{BB962C8B-B14F-4D97-AF65-F5344CB8AC3E}">
        <p14:creationId xmlns:p14="http://schemas.microsoft.com/office/powerpoint/2010/main" val="18654710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9828" name="Group 84"/>
          <p:cNvGraphicFramePr>
            <a:graphicFrameLocks noGrp="1"/>
          </p:cNvGraphicFramePr>
          <p:nvPr/>
        </p:nvGraphicFramePr>
        <p:xfrm>
          <a:off x="0" y="533400"/>
          <a:ext cx="9144000" cy="5641990"/>
        </p:xfrm>
        <a:graphic>
          <a:graphicData uri="http://schemas.openxmlformats.org/drawingml/2006/table">
            <a:tbl>
              <a:tblPr/>
              <a:tblGrid>
                <a:gridCol w="1954213"/>
                <a:gridCol w="1171575"/>
                <a:gridCol w="1444625"/>
                <a:gridCol w="1525587"/>
                <a:gridCol w="1524000"/>
                <a:gridCol w="1524000"/>
              </a:tblGrid>
              <a:tr h="576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400" b="0" i="0" u="none" strike="noStrike" cap="none" normalizeH="0" baseline="0" dirty="0">
                        <a:ln>
                          <a:noFill/>
                        </a:ln>
                        <a:solidFill>
                          <a:schemeClr val="tx1"/>
                        </a:solidFill>
                        <a:effectLst/>
                        <a:latin typeface="Arial" charset="0"/>
                        <a:ea typeface="ＭＳ Ｐゴシック"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chemeClr val="tx1"/>
                          </a:solidFill>
                          <a:effectLst/>
                          <a:latin typeface="Arial" charset="0"/>
                          <a:ea typeface="ＭＳ Ｐゴシック" charset="0"/>
                        </a:rPr>
                        <a:t>superficiale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chemeClr val="tx1"/>
                          </a:solidFill>
                          <a:effectLst/>
                          <a:latin typeface="Arial" charset="0"/>
                          <a:ea typeface="ＭＳ Ｐゴシック" charset="0"/>
                        </a:rPr>
                        <a:t>rasoterra in banda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chemeClr val="tx1"/>
                          </a:solidFill>
                          <a:effectLst/>
                          <a:latin typeface="Arial" charset="0"/>
                          <a:ea typeface="ＭＳ Ｐゴシック" charset="0"/>
                        </a:rPr>
                        <a:t>Rasoterra con deflettore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chemeClr val="tx1"/>
                          </a:solidFill>
                          <a:effectLst/>
                          <a:latin typeface="Arial" charset="0"/>
                          <a:ea typeface="ＭＳ Ｐゴシック" charset="0"/>
                        </a:rPr>
                        <a:t>Interramento sotto-superficiale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chemeClr val="tx1"/>
                          </a:solidFill>
                          <a:effectLst/>
                          <a:latin typeface="Arial" charset="0"/>
                          <a:ea typeface="ＭＳ Ｐゴシック" charset="0"/>
                        </a:rPr>
                        <a:t>Interramento profondo</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46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charset="0"/>
                          <a:ea typeface="ＭＳ Ｐゴシック" charset="0"/>
                        </a:rPr>
                        <a:t>Sostanza organica</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rPr>
                        <a:t>&gt;12%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rPr>
                        <a:t>&gt;9%</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rPr>
                        <a:t>&gt;6%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rPr>
                        <a:t>&gt;6%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rPr>
                        <a:t>&gt;6%</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8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charset="0"/>
                          <a:ea typeface="ＭＳ Ｐゴシック" charset="0"/>
                        </a:rPr>
                        <a:t>Pre-trattamenti</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rPr>
                        <a:t>NO</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charset="0"/>
                          <a:ea typeface="ＭＳ Ｐゴシック" charset="0"/>
                        </a:rPr>
                        <a:t>SO &lt; 6% NO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charset="0"/>
                          <a:ea typeface="ＭＳ Ｐゴシック" charset="0"/>
                        </a:rPr>
                        <a:t>SO &gt; 6% SI</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rPr>
                        <a:t>SI</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rPr>
                        <a:t>SI</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rPr>
                        <a:t>SI-NO</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8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charset="0"/>
                          <a:ea typeface="ＭＳ Ｐゴシック" charset="0"/>
                        </a:rPr>
                        <a:t>Capacità di lavoro</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Arial" charset="0"/>
                          <a:ea typeface="ＭＳ Ｐゴシック" charset="0"/>
                          <a:sym typeface="Symbol" charset="0"/>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Arial" charset="0"/>
                          <a:ea typeface="ＭＳ Ｐゴシック" charset="0"/>
                          <a:sym typeface="Symbol" charset="0"/>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Arial" charset="0"/>
                          <a:ea typeface="ＭＳ Ｐゴシック" charset="0"/>
                          <a:sym typeface="Symbol" charset="0"/>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Arial" charset="0"/>
                          <a:ea typeface="ＭＳ Ｐゴシック" charset="0"/>
                          <a:sym typeface="Symbol" charset="0"/>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Arial" charset="0"/>
                          <a:ea typeface="ＭＳ Ｐゴシック" charset="0"/>
                          <a:sym typeface="Symbol" charset="0"/>
                        </a:rPr>
                        <a:t></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9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a:ln>
                            <a:noFill/>
                          </a:ln>
                          <a:solidFill>
                            <a:schemeClr val="tx1"/>
                          </a:solidFill>
                          <a:effectLst/>
                          <a:latin typeface="Arial" charset="0"/>
                          <a:ea typeface="ＭＳ Ｐゴシック" charset="0"/>
                        </a:rPr>
                        <a:t>Uniformità trasversale </a:t>
                      </a:r>
                      <a:r>
                        <a:rPr kumimoji="0" lang="it-IT" sz="1600" b="0" i="0" u="none" strike="noStrike" cap="none" normalizeH="0" baseline="0" dirty="0" smtClean="0">
                          <a:ln>
                            <a:noFill/>
                          </a:ln>
                          <a:solidFill>
                            <a:schemeClr val="tx1"/>
                          </a:solidFill>
                          <a:effectLst/>
                          <a:latin typeface="Arial" charset="0"/>
                          <a:ea typeface="ＭＳ Ｐゴシック" charset="0"/>
                        </a:rPr>
                        <a:t>nel</a:t>
                      </a:r>
                      <a:r>
                        <a:rPr kumimoji="0" lang="fr-FR" sz="1600" b="0" i="0" u="none" strike="noStrike" cap="none" normalizeH="0" baseline="0" dirty="0" smtClean="0">
                          <a:ln>
                            <a:noFill/>
                          </a:ln>
                          <a:solidFill>
                            <a:schemeClr val="tx1"/>
                          </a:solidFill>
                          <a:effectLst/>
                          <a:latin typeface="Arial" charset="0"/>
                          <a:ea typeface="ＭＳ Ｐゴシック" charset="0"/>
                        </a:rPr>
                        <a:t>l'</a:t>
                      </a:r>
                      <a:r>
                        <a:rPr kumimoji="0" lang="it-IT" sz="1600" b="0" i="0" u="none" strike="noStrike" cap="none" normalizeH="0" baseline="0" dirty="0" smtClean="0">
                          <a:ln>
                            <a:noFill/>
                          </a:ln>
                          <a:solidFill>
                            <a:schemeClr val="tx1"/>
                          </a:solidFill>
                          <a:effectLst/>
                          <a:latin typeface="Arial" charset="0"/>
                          <a:ea typeface="ＭＳ Ｐゴシック" charset="0"/>
                        </a:rPr>
                        <a:t>applicazione</a:t>
                      </a:r>
                      <a:endParaRPr kumimoji="0" lang="it-IT" sz="1600" b="0" i="0" u="none" strike="noStrike" cap="none" normalizeH="0" baseline="0" dirty="0">
                        <a:ln>
                          <a:noFill/>
                        </a:ln>
                        <a:solidFill>
                          <a:schemeClr val="tx1"/>
                        </a:solidFill>
                        <a:effectLst/>
                        <a:latin typeface="Arial" charset="0"/>
                        <a:ea typeface="ＭＳ Ｐゴシック"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3200" b="0" i="0" u="none" strike="noStrike" cap="none" normalizeH="0" baseline="0">
                          <a:ln>
                            <a:noFill/>
                          </a:ln>
                          <a:solidFill>
                            <a:schemeClr val="tx1"/>
                          </a:solidFill>
                          <a:effectLst/>
                          <a:latin typeface="Tahoma" charset="0"/>
                          <a:ea typeface="ＭＳ Ｐゴシック" charset="0"/>
                          <a:cs typeface="Tahoma" charset="0"/>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3200" b="0" i="0" u="none" strike="noStrike" cap="none" normalizeH="0" baseline="0">
                          <a:ln>
                            <a:noFill/>
                          </a:ln>
                          <a:solidFill>
                            <a:schemeClr val="tx1"/>
                          </a:solidFill>
                          <a:effectLst/>
                          <a:latin typeface="Tahoma" charset="0"/>
                          <a:ea typeface="ＭＳ Ｐゴシック" charset="0"/>
                          <a:cs typeface="Tahoma" charset="0"/>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3200" b="0" i="0" u="none" strike="noStrike" cap="none" normalizeH="0" baseline="0">
                          <a:ln>
                            <a:noFill/>
                          </a:ln>
                          <a:solidFill>
                            <a:schemeClr val="tx1"/>
                          </a:solidFill>
                          <a:effectLst/>
                          <a:latin typeface="Tahoma" charset="0"/>
                          <a:ea typeface="ＭＳ Ｐゴシック" charset="0"/>
                          <a:cs typeface="Tahoma" charset="0"/>
                        </a:rPr>
                        <a:t>√√√</a:t>
                      </a:r>
                      <a:endParaRPr kumimoji="0" lang="it-IT" sz="3200" b="0" i="0" u="none" strike="noStrike" cap="none" normalizeH="0" baseline="0">
                        <a:ln>
                          <a:noFill/>
                        </a:ln>
                        <a:solidFill>
                          <a:schemeClr val="tx1"/>
                        </a:solidFill>
                        <a:effectLst/>
                        <a:latin typeface="Arial" charset="0"/>
                        <a:ea typeface="ＭＳ Ｐゴシック"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3200" b="0" i="0" u="none" strike="noStrike" cap="none" normalizeH="0" baseline="0">
                          <a:ln>
                            <a:noFill/>
                          </a:ln>
                          <a:solidFill>
                            <a:schemeClr val="tx1"/>
                          </a:solidFill>
                          <a:effectLst/>
                          <a:latin typeface="Tahoma" charset="0"/>
                          <a:ea typeface="ＭＳ Ｐゴシック" charset="0"/>
                          <a:cs typeface="Tahoma" charset="0"/>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3200" b="0" i="0" u="none" strike="noStrike" cap="none" normalizeH="0" baseline="0">
                          <a:ln>
                            <a:noFill/>
                          </a:ln>
                          <a:solidFill>
                            <a:schemeClr val="tx1"/>
                          </a:solidFill>
                          <a:effectLst/>
                          <a:latin typeface="Tahoma" charset="0"/>
                          <a:ea typeface="ＭＳ Ｐゴシック" charset="0"/>
                          <a:cs typeface="Tahoma" charset="0"/>
                        </a:rPr>
                        <a:t>√√√</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1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charset="0"/>
                          <a:ea typeface="ＭＳ Ｐゴシック" charset="0"/>
                        </a:rPr>
                        <a:t>Danneggiamenti alle colture</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sym typeface="Symbol" charset="0"/>
                        </a:rPr>
                        <a:t>  </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sym typeface="Symbol" charset="0"/>
                        </a:rPr>
                        <a:t> </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sym typeface="Symbol" charset="0"/>
                        </a:rPr>
                        <a:t> </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sym typeface="Symbol" charset="0"/>
                        </a:rPr>
                        <a:t> </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sym typeface="Symbol" charset="0"/>
                        </a:rPr>
                        <a:t>  </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8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charset="0"/>
                          <a:ea typeface="ＭＳ Ｐゴシック" charset="0"/>
                        </a:rPr>
                        <a:t>Emissioni di ammoniaca e odori</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Arial" charset="0"/>
                          <a:ea typeface="ＭＳ Ｐゴシック" charset="0"/>
                          <a:cs typeface="Arial" charset="0"/>
                        </a:rPr>
                        <a:t>♂ ♂ ♂ ♂</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800" b="0" i="0" u="none" strike="noStrike" cap="none" normalizeH="0" baseline="0">
                          <a:ln>
                            <a:noFill/>
                          </a:ln>
                          <a:solidFill>
                            <a:schemeClr val="tx1"/>
                          </a:solidFill>
                          <a:effectLst/>
                          <a:latin typeface="Arial" charset="0"/>
                          <a:ea typeface="ＭＳ Ｐゴシック" charset="0"/>
                          <a:cs typeface="Arial" charset="0"/>
                        </a:rPr>
                        <a:t>♂ ♂ ♂</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Arial" charset="0"/>
                          <a:ea typeface="ＭＳ Ｐゴシック" charset="0"/>
                          <a:cs typeface="Arial" charset="0"/>
                        </a:rPr>
                        <a:t>♂ ♂</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Arial" charset="0"/>
                          <a:ea typeface="ＭＳ Ｐゴシック" charset="0"/>
                          <a:cs typeface="Arial" charset="0"/>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Arial" charset="0"/>
                          <a:ea typeface="ＭＳ Ｐゴシック" charset="0"/>
                          <a:cs typeface="Arial" charset="0"/>
                        </a:rPr>
                        <a:t>♂</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4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Arial" charset="0"/>
                          <a:ea typeface="ＭＳ Ｐゴシック" charset="0"/>
                        </a:rPr>
                        <a:t>Costi</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Tahoma" charset="0"/>
                          <a:ea typeface="ＭＳ Ｐゴシック" charset="0"/>
                          <a:cs typeface="Tahoma" charset="0"/>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Tahoma" charset="0"/>
                          <a:ea typeface="ＭＳ Ｐゴシック" charset="0"/>
                          <a:cs typeface="Tahoma" charset="0"/>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Tahoma" charset="0"/>
                          <a:ea typeface="ＭＳ Ｐゴシック" charset="0"/>
                          <a:cs typeface="Tahoma" charset="0"/>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Tahoma" charset="0"/>
                          <a:ea typeface="ＭＳ Ｐゴシック" charset="0"/>
                          <a:cs typeface="Tahoma" charset="0"/>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Tahoma" charset="0"/>
                          <a:ea typeface="ＭＳ Ｐゴシック" charset="0"/>
                          <a:cs typeface="Tahoma" charset="0"/>
                        </a:rPr>
                        <a:t>€€€€</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6718896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332656"/>
            <a:ext cx="8208912" cy="461665"/>
          </a:xfrm>
          <a:prstGeom prst="rect">
            <a:avLst/>
          </a:prstGeom>
        </p:spPr>
        <p:txBody>
          <a:bodyPr wrap="square">
            <a:spAutoFit/>
          </a:bodyPr>
          <a:lstStyle/>
          <a:p>
            <a:r>
              <a:rPr lang="it-IT" b="1" dirty="0"/>
              <a:t>Utilizzazione agronomica dei reflui zootecnici</a:t>
            </a:r>
            <a:r>
              <a:rPr lang="it-IT" dirty="0"/>
              <a:t> </a:t>
            </a:r>
          </a:p>
        </p:txBody>
      </p:sp>
      <p:sp>
        <p:nvSpPr>
          <p:cNvPr id="4" name="Rettangolo 3"/>
          <p:cNvSpPr/>
          <p:nvPr/>
        </p:nvSpPr>
        <p:spPr>
          <a:xfrm>
            <a:off x="0" y="980728"/>
            <a:ext cx="8964488" cy="4524316"/>
          </a:xfrm>
          <a:prstGeom prst="rect">
            <a:avLst/>
          </a:prstGeom>
        </p:spPr>
        <p:txBody>
          <a:bodyPr wrap="square">
            <a:spAutoFit/>
          </a:bodyPr>
          <a:lstStyle/>
          <a:p>
            <a:r>
              <a:rPr lang="it-IT" sz="1800" dirty="0"/>
              <a:t>Per fare ottimo uso dell’Azoto contenuto nei liquami, questi devono essere applicati al massimo stadio di assorbimento della coltura che si verifica all’inizio della primavera per i cereali e in primavera avanzata per il mais.</a:t>
            </a:r>
          </a:p>
          <a:p>
            <a:r>
              <a:rPr lang="it-IT" sz="1800" dirty="0"/>
              <a:t> </a:t>
            </a:r>
          </a:p>
          <a:p>
            <a:r>
              <a:rPr lang="it-IT" sz="1800" dirty="0"/>
              <a:t>Due processi riducono l’efficienza dell’</a:t>
            </a:r>
            <a:r>
              <a:rPr lang="it-IT" sz="1800" dirty="0" err="1"/>
              <a:t>N</a:t>
            </a:r>
            <a:r>
              <a:rPr lang="it-IT" sz="1800" dirty="0"/>
              <a:t> contenuto nei liquami: la volatilizzazione dell’ammoniaca e la lisciviazione dei nitrati.</a:t>
            </a:r>
          </a:p>
          <a:p>
            <a:pPr marL="285750" lvl="0" indent="-285750">
              <a:buFont typeface="Arial"/>
              <a:buChar char="•"/>
            </a:pPr>
            <a:r>
              <a:rPr lang="it-IT" sz="1800" dirty="0"/>
              <a:t>La </a:t>
            </a:r>
            <a:r>
              <a:rPr lang="it-IT" sz="1800" u="sng" dirty="0"/>
              <a:t>volatilizzazione dell’ammoniaca </a:t>
            </a:r>
            <a:r>
              <a:rPr lang="it-IT" sz="1800" dirty="0"/>
              <a:t>viene ridotta dalla sua incorporazione che avviene con le lavorazioni primarie nel caso dei materiali palabili o con l’incorporazione diretta con iniettori nel caso dei liquami. Se non si interrano e vengono lasciati in superficie generalmente si perde dal 35 al 65% dell’Azoto disponibile per il letame e anche oltre per il letame.</a:t>
            </a:r>
          </a:p>
          <a:p>
            <a:pPr marL="285750" lvl="0" indent="-285750">
              <a:buFont typeface="Arial"/>
              <a:buChar char="•"/>
            </a:pPr>
            <a:r>
              <a:rPr lang="it-IT" sz="1800" dirty="0"/>
              <a:t>Appena il refluo è distribuito l’ammonio viene convertito in nitrato che viene utilizzato dalle piante o perso per </a:t>
            </a:r>
            <a:r>
              <a:rPr lang="it-IT" sz="1800" u="sng" dirty="0"/>
              <a:t>lisciviazione</a:t>
            </a:r>
            <a:r>
              <a:rPr lang="it-IT" sz="1800" dirty="0"/>
              <a:t>. Il fenomeno della lisciviazione viene amplificato dalle piogge che portano il nitrato in profondità lontano dalle radici delle piante. Per questo occorre evitare le applicazioni tra l’autunno e l’inverno o nelle stagioni piovose a favore delle distribuzioni durante la stagione vegetativa.</a:t>
            </a:r>
          </a:p>
        </p:txBody>
      </p:sp>
    </p:spTree>
    <p:extLst>
      <p:ext uri="{BB962C8B-B14F-4D97-AF65-F5344CB8AC3E}">
        <p14:creationId xmlns:p14="http://schemas.microsoft.com/office/powerpoint/2010/main" val="1417153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5585" b="20761"/>
          <a:stretch/>
        </p:blipFill>
        <p:spPr>
          <a:xfrm>
            <a:off x="179512" y="1196752"/>
            <a:ext cx="8352928" cy="4614206"/>
          </a:xfrm>
          <a:prstGeom prst="rect">
            <a:avLst/>
          </a:prstGeom>
        </p:spPr>
      </p:pic>
      <p:sp>
        <p:nvSpPr>
          <p:cNvPr id="3" name="CasellaDiTesto 2"/>
          <p:cNvSpPr txBox="1"/>
          <p:nvPr/>
        </p:nvSpPr>
        <p:spPr>
          <a:xfrm>
            <a:off x="1041767" y="585026"/>
            <a:ext cx="4906361" cy="461665"/>
          </a:xfrm>
          <a:prstGeom prst="rect">
            <a:avLst/>
          </a:prstGeom>
          <a:noFill/>
        </p:spPr>
        <p:txBody>
          <a:bodyPr wrap="none" rtlCol="0">
            <a:spAutoFit/>
          </a:bodyPr>
          <a:lstStyle/>
          <a:p>
            <a:r>
              <a:rPr lang="it-IT" dirty="0" smtClean="0"/>
              <a:t>La volatilizzazione dell’ammoniaca</a:t>
            </a:r>
            <a:endParaRPr lang="it-IT" dirty="0"/>
          </a:p>
        </p:txBody>
      </p:sp>
    </p:spTree>
    <p:extLst>
      <p:ext uri="{BB962C8B-B14F-4D97-AF65-F5344CB8AC3E}">
        <p14:creationId xmlns:p14="http://schemas.microsoft.com/office/powerpoint/2010/main" val="8555808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70936" y="499412"/>
            <a:ext cx="8349536" cy="461665"/>
          </a:xfrm>
          <a:prstGeom prst="rect">
            <a:avLst/>
          </a:prstGeom>
          <a:noFill/>
        </p:spPr>
        <p:txBody>
          <a:bodyPr wrap="square" rtlCol="0">
            <a:spAutoFit/>
          </a:bodyPr>
          <a:lstStyle/>
          <a:p>
            <a:endParaRPr lang="it-IT" dirty="0"/>
          </a:p>
        </p:txBody>
      </p:sp>
      <p:sp>
        <p:nvSpPr>
          <p:cNvPr id="3" name="Rettangolo 2"/>
          <p:cNvSpPr/>
          <p:nvPr/>
        </p:nvSpPr>
        <p:spPr>
          <a:xfrm>
            <a:off x="22773" y="305648"/>
            <a:ext cx="3067089" cy="3416320"/>
          </a:xfrm>
          <a:prstGeom prst="rect">
            <a:avLst/>
          </a:prstGeom>
        </p:spPr>
        <p:txBody>
          <a:bodyPr wrap="square">
            <a:spAutoFit/>
          </a:bodyPr>
          <a:lstStyle/>
          <a:p>
            <a:r>
              <a:rPr lang="it-IT" dirty="0"/>
              <a:t>Valore fertilizzante del </a:t>
            </a:r>
            <a:r>
              <a:rPr lang="it-IT" dirty="0" smtClean="0"/>
              <a:t>liquame (efficienza)</a:t>
            </a:r>
          </a:p>
          <a:p>
            <a:endParaRPr lang="it-IT" dirty="0"/>
          </a:p>
          <a:p>
            <a:r>
              <a:rPr lang="it-IT" dirty="0"/>
              <a:t>Il valore fertilizzante del liquame è influenzato dalla tipologia, dal suo contenuto di sostanza secca, l’epoca di distribuzione, il tipo di suolo e il clima. La percentuale di </a:t>
            </a:r>
            <a:r>
              <a:rPr lang="it-IT" dirty="0" err="1"/>
              <a:t>N</a:t>
            </a:r>
            <a:r>
              <a:rPr lang="it-IT" dirty="0"/>
              <a:t> disponibile per la pianta è riportato indicativamente nella seguente tabella.</a:t>
            </a:r>
          </a:p>
        </p:txBody>
      </p:sp>
      <p:pic>
        <p:nvPicPr>
          <p:cNvPr id="4" name="Immagine 3"/>
          <p:cNvPicPr>
            <a:picLocks noChangeAspect="1"/>
          </p:cNvPicPr>
          <p:nvPr/>
        </p:nvPicPr>
        <p:blipFill>
          <a:blip r:embed="rId2"/>
          <a:stretch>
            <a:fillRect/>
          </a:stretch>
        </p:blipFill>
        <p:spPr>
          <a:xfrm>
            <a:off x="4896172" y="88900"/>
            <a:ext cx="3924300" cy="6667500"/>
          </a:xfrm>
          <a:prstGeom prst="rect">
            <a:avLst/>
          </a:prstGeom>
        </p:spPr>
      </p:pic>
      <p:pic>
        <p:nvPicPr>
          <p:cNvPr id="5" name="Immagine 4"/>
          <p:cNvPicPr>
            <a:picLocks noChangeAspect="1"/>
          </p:cNvPicPr>
          <p:nvPr/>
        </p:nvPicPr>
        <p:blipFill>
          <a:blip r:embed="rId3"/>
          <a:stretch>
            <a:fillRect/>
          </a:stretch>
        </p:blipFill>
        <p:spPr>
          <a:xfrm>
            <a:off x="22772" y="4051300"/>
            <a:ext cx="4365663" cy="1749800"/>
          </a:xfrm>
          <a:prstGeom prst="rect">
            <a:avLst/>
          </a:prstGeom>
        </p:spPr>
      </p:pic>
    </p:spTree>
    <p:extLst>
      <p:ext uri="{BB962C8B-B14F-4D97-AF65-F5344CB8AC3E}">
        <p14:creationId xmlns:p14="http://schemas.microsoft.com/office/powerpoint/2010/main" val="8034150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60168" y="796229"/>
            <a:ext cx="8435512" cy="4093428"/>
          </a:xfrm>
          <a:prstGeom prst="rect">
            <a:avLst/>
          </a:prstGeom>
          <a:noFill/>
        </p:spPr>
        <p:txBody>
          <a:bodyPr wrap="square" rtlCol="0">
            <a:spAutoFit/>
          </a:bodyPr>
          <a:lstStyle/>
          <a:p>
            <a:r>
              <a:rPr lang="it-IT" sz="2000" dirty="0" smtClean="0"/>
              <a:t> </a:t>
            </a:r>
            <a:r>
              <a:rPr lang="it-IT" sz="2000" dirty="0"/>
              <a:t>Esempio</a:t>
            </a:r>
            <a:r>
              <a:rPr lang="it-IT" sz="2000" dirty="0" smtClean="0"/>
              <a:t>:</a:t>
            </a:r>
          </a:p>
          <a:p>
            <a:endParaRPr lang="it-IT" sz="2000" dirty="0"/>
          </a:p>
          <a:p>
            <a:r>
              <a:rPr lang="it-IT" sz="2000" dirty="0"/>
              <a:t>Si supponga di dover concimare una coltura di mais distribuendo 60 m3/ha di liquame suinicolo caratterizzato da un titolo in azoto di 2 kg/m3. </a:t>
            </a:r>
          </a:p>
          <a:p>
            <a:r>
              <a:rPr lang="it-IT" sz="2000" dirty="0"/>
              <a:t>Se la distribuzione viene effettuata in estate su terreno nudo prima della preparazione del terreno e la semina avviene nella primavera dell’anno successivo, il livello di efficienza è basso (tabella 2). La </a:t>
            </a:r>
            <a:r>
              <a:rPr lang="it-IT" sz="2000" dirty="0" err="1"/>
              <a:t>quantita</a:t>
            </a:r>
            <a:r>
              <a:rPr lang="it-IT" sz="2000" dirty="0"/>
              <a:t>̀ di azoto per ettaro depositata sul campo è pari a 120 kg (60 m3 x 2 m3/ha). Il coefficiente di efficienza da utilizzare è del 33% (tabella 3) e quindi la </a:t>
            </a:r>
            <a:r>
              <a:rPr lang="it-IT" sz="2000" dirty="0" err="1"/>
              <a:t>quantita</a:t>
            </a:r>
            <a:r>
              <a:rPr lang="it-IT" sz="2000" dirty="0"/>
              <a:t>̀ effettivamente utile per la coltura è pari a circa 40 kg (</a:t>
            </a:r>
            <a:r>
              <a:rPr lang="it-IT" sz="2000" dirty="0" smtClean="0"/>
              <a:t>33%x120</a:t>
            </a:r>
            <a:r>
              <a:rPr lang="it-IT" sz="2000" dirty="0"/>
              <a:t>). </a:t>
            </a:r>
          </a:p>
          <a:p>
            <a:r>
              <a:rPr lang="it-IT" sz="2000" dirty="0"/>
              <a:t>Nel caso la distribuzione avvenga invece poco prima della semina (livello di efficienza alto) la </a:t>
            </a:r>
            <a:r>
              <a:rPr lang="it-IT" sz="2000" dirty="0" err="1"/>
              <a:t>quantita</a:t>
            </a:r>
            <a:r>
              <a:rPr lang="it-IT" sz="2000" dirty="0"/>
              <a:t>̀ di azoto utilizzabile dalla coltura di mais è molto </a:t>
            </a:r>
            <a:r>
              <a:rPr lang="it-IT" sz="2000" dirty="0" err="1"/>
              <a:t>piu</a:t>
            </a:r>
            <a:r>
              <a:rPr lang="it-IT" sz="2000" dirty="0"/>
              <a:t>̀ alto, pari a 85 kg (efficienza del 71%). </a:t>
            </a:r>
          </a:p>
        </p:txBody>
      </p:sp>
    </p:spTree>
    <p:extLst>
      <p:ext uri="{BB962C8B-B14F-4D97-AF65-F5344CB8AC3E}">
        <p14:creationId xmlns:p14="http://schemas.microsoft.com/office/powerpoint/2010/main" val="8882001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355460"/>
            <a:ext cx="5197754" cy="6502540"/>
          </a:xfrm>
          <a:prstGeom prst="rect">
            <a:avLst/>
          </a:prstGeom>
        </p:spPr>
      </p:pic>
      <p:sp>
        <p:nvSpPr>
          <p:cNvPr id="3" name="CasellaDiTesto 2"/>
          <p:cNvSpPr txBox="1"/>
          <p:nvPr/>
        </p:nvSpPr>
        <p:spPr>
          <a:xfrm>
            <a:off x="94784" y="-1"/>
            <a:ext cx="5144970" cy="369332"/>
          </a:xfrm>
          <a:prstGeom prst="rect">
            <a:avLst/>
          </a:prstGeom>
          <a:noFill/>
        </p:spPr>
        <p:txBody>
          <a:bodyPr wrap="none" rtlCol="0">
            <a:spAutoFit/>
          </a:bodyPr>
          <a:lstStyle/>
          <a:p>
            <a:r>
              <a:rPr lang="it-IT" dirty="0" smtClean="0"/>
              <a:t>LIMITI DI MASSIMA APPLICAZIONE STANDARD (MAS)</a:t>
            </a:r>
            <a:endParaRPr lang="it-IT" dirty="0"/>
          </a:p>
        </p:txBody>
      </p:sp>
      <p:sp>
        <p:nvSpPr>
          <p:cNvPr id="4" name="CasellaDiTesto 3"/>
          <p:cNvSpPr txBox="1"/>
          <p:nvPr/>
        </p:nvSpPr>
        <p:spPr>
          <a:xfrm>
            <a:off x="5440431" y="606651"/>
            <a:ext cx="3703569" cy="2031325"/>
          </a:xfrm>
          <a:prstGeom prst="rect">
            <a:avLst/>
          </a:prstGeom>
          <a:noFill/>
        </p:spPr>
        <p:txBody>
          <a:bodyPr wrap="square" rtlCol="0">
            <a:spAutoFit/>
          </a:bodyPr>
          <a:lstStyle/>
          <a:p>
            <a:r>
              <a:rPr lang="it-IT" dirty="0" smtClean="0"/>
              <a:t>La concimazione minerale da integrare, sommata con l’</a:t>
            </a:r>
            <a:r>
              <a:rPr lang="it-IT" dirty="0" err="1" smtClean="0"/>
              <a:t>N</a:t>
            </a:r>
            <a:r>
              <a:rPr lang="it-IT" dirty="0" smtClean="0"/>
              <a:t> fornito con il liquame, non deve superare i valori imposti dai MAS (280 kg </a:t>
            </a:r>
            <a:r>
              <a:rPr lang="it-IT" dirty="0" err="1" smtClean="0"/>
              <a:t>N</a:t>
            </a:r>
            <a:r>
              <a:rPr lang="it-IT" dirty="0" smtClean="0"/>
              <a:t>/ha per il mais) e quindi sarà:</a:t>
            </a:r>
          </a:p>
          <a:p>
            <a:endParaRPr lang="it-IT" dirty="0"/>
          </a:p>
          <a:p>
            <a:r>
              <a:rPr lang="it-IT" dirty="0" smtClean="0"/>
              <a:t>280 – 85 = 195 kg/ha</a:t>
            </a:r>
            <a:endParaRPr lang="it-IT" dirty="0"/>
          </a:p>
        </p:txBody>
      </p:sp>
    </p:spTree>
    <p:extLst>
      <p:ext uri="{BB962C8B-B14F-4D97-AF65-F5344CB8AC3E}">
        <p14:creationId xmlns:p14="http://schemas.microsoft.com/office/powerpoint/2010/main" val="99333083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15271" y="959135"/>
            <a:ext cx="8748782" cy="3003054"/>
          </a:xfrm>
          <a:prstGeom prst="rect">
            <a:avLst/>
          </a:prstGeom>
        </p:spPr>
      </p:pic>
    </p:spTree>
    <p:extLst>
      <p:ext uri="{BB962C8B-B14F-4D97-AF65-F5344CB8AC3E}">
        <p14:creationId xmlns:p14="http://schemas.microsoft.com/office/powerpoint/2010/main" val="905831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17036" y="341241"/>
            <a:ext cx="8245949" cy="2031325"/>
          </a:xfrm>
          <a:prstGeom prst="rect">
            <a:avLst/>
          </a:prstGeom>
          <a:noFill/>
        </p:spPr>
        <p:txBody>
          <a:bodyPr wrap="square" rtlCol="0">
            <a:spAutoFit/>
          </a:bodyPr>
          <a:lstStyle/>
          <a:p>
            <a:r>
              <a:rPr lang="it-IT" dirty="0" smtClean="0"/>
              <a:t> </a:t>
            </a:r>
            <a:r>
              <a:rPr lang="it-IT" b="1" dirty="0"/>
              <a:t>Come stimare o misurare la dose </a:t>
            </a:r>
            <a:r>
              <a:rPr lang="it-IT" b="1" dirty="0" smtClean="0"/>
              <a:t>distribuita</a:t>
            </a:r>
          </a:p>
          <a:p>
            <a:endParaRPr lang="it-IT" dirty="0"/>
          </a:p>
          <a:p>
            <a:r>
              <a:rPr lang="it-IT" dirty="0"/>
              <a:t>La quantità distribuita per i reflui sia liquidi che solidi dipende dalla portata della pompa o dal flusso di prodotto </a:t>
            </a:r>
            <a:r>
              <a:rPr lang="it-IT" dirty="0" err="1"/>
              <a:t>scricato</a:t>
            </a:r>
            <a:r>
              <a:rPr lang="it-IT" dirty="0"/>
              <a:t>, dalla larghezza di lavoro e dalla velocità di avanzamento. Una volta determinata la dose di liquame da distribuire, si può calcolare la velocità di avanzamento da mantenere con la seguente relazione:</a:t>
            </a:r>
          </a:p>
          <a:p>
            <a:endParaRPr lang="it-IT" dirty="0"/>
          </a:p>
        </p:txBody>
      </p:sp>
      <p:pic>
        <p:nvPicPr>
          <p:cNvPr id="3" name="Immagine 2"/>
          <p:cNvPicPr>
            <a:picLocks noChangeAspect="1"/>
          </p:cNvPicPr>
          <p:nvPr/>
        </p:nvPicPr>
        <p:blipFill>
          <a:blip r:embed="rId2"/>
          <a:stretch>
            <a:fillRect/>
          </a:stretch>
        </p:blipFill>
        <p:spPr>
          <a:xfrm>
            <a:off x="806478" y="2372565"/>
            <a:ext cx="7117698" cy="603815"/>
          </a:xfrm>
          <a:prstGeom prst="rect">
            <a:avLst/>
          </a:prstGeom>
        </p:spPr>
      </p:pic>
      <p:sp>
        <p:nvSpPr>
          <p:cNvPr id="4" name="CasellaDiTesto 3"/>
          <p:cNvSpPr txBox="1"/>
          <p:nvPr/>
        </p:nvSpPr>
        <p:spPr>
          <a:xfrm>
            <a:off x="644511" y="3393454"/>
            <a:ext cx="8018474" cy="2308324"/>
          </a:xfrm>
          <a:prstGeom prst="rect">
            <a:avLst/>
          </a:prstGeom>
          <a:noFill/>
        </p:spPr>
        <p:txBody>
          <a:bodyPr wrap="square" rtlCol="0">
            <a:spAutoFit/>
          </a:bodyPr>
          <a:lstStyle/>
          <a:p>
            <a:r>
              <a:rPr lang="it-IT" dirty="0" smtClean="0"/>
              <a:t> </a:t>
            </a:r>
            <a:r>
              <a:rPr lang="it-IT" dirty="0"/>
              <a:t>La portata, o il flusso di prodotto, viene determinata riempiendo al massimo il serbatoio o il cassone (di volume noto) e cronometrando il tempo del suo svuotamento usando lo stesso regime della </a:t>
            </a:r>
            <a:r>
              <a:rPr lang="it-IT" dirty="0" err="1"/>
              <a:t>pdp</a:t>
            </a:r>
            <a:r>
              <a:rPr lang="it-IT" dirty="0" smtClean="0"/>
              <a:t>.</a:t>
            </a:r>
          </a:p>
          <a:p>
            <a:endParaRPr lang="it-IT" dirty="0"/>
          </a:p>
          <a:p>
            <a:r>
              <a:rPr lang="it-IT" dirty="0"/>
              <a:t>La larghezza di lavoro è facile da misurare per i sistemi di distribuzione a barra o interrati, mentre più difficoltosa è la sua determinazione nei </a:t>
            </a:r>
            <a:r>
              <a:rPr lang="it-IT" dirty="0" err="1"/>
              <a:t>carrobotte</a:t>
            </a:r>
            <a:r>
              <a:rPr lang="it-IT" dirty="0"/>
              <a:t> a getto deviato e negli spandiletame. In questo caso la larghezza di lavoro si può assumere come la metà della larghezza di distribuzione</a:t>
            </a:r>
            <a:r>
              <a:rPr lang="it-IT" dirty="0" smtClean="0"/>
              <a:t>.</a:t>
            </a:r>
            <a:endParaRPr lang="it-IT" dirty="0"/>
          </a:p>
        </p:txBody>
      </p:sp>
    </p:spTree>
    <p:extLst>
      <p:ext uri="{BB962C8B-B14F-4D97-AF65-F5344CB8AC3E}">
        <p14:creationId xmlns:p14="http://schemas.microsoft.com/office/powerpoint/2010/main" val="39663131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49784" y="256948"/>
            <a:ext cx="7292083" cy="3177428"/>
          </a:xfrm>
          <a:prstGeom prst="rect">
            <a:avLst/>
          </a:prstGeom>
        </p:spPr>
      </p:pic>
      <p:pic>
        <p:nvPicPr>
          <p:cNvPr id="3" name="Picture 4" descr="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91" y="3587080"/>
            <a:ext cx="4973635" cy="300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3742267" y="2611967"/>
            <a:ext cx="821266" cy="38946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Triangolo rettangolo 5"/>
          <p:cNvSpPr/>
          <p:nvPr/>
        </p:nvSpPr>
        <p:spPr>
          <a:xfrm rot="10800000">
            <a:off x="5283200" y="457198"/>
            <a:ext cx="2484966" cy="918634"/>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CasellaDiTesto 6"/>
          <p:cNvSpPr txBox="1"/>
          <p:nvPr/>
        </p:nvSpPr>
        <p:spPr>
          <a:xfrm>
            <a:off x="5710767" y="139700"/>
            <a:ext cx="2154766" cy="646331"/>
          </a:xfrm>
          <a:prstGeom prst="rect">
            <a:avLst/>
          </a:prstGeom>
          <a:noFill/>
        </p:spPr>
        <p:txBody>
          <a:bodyPr wrap="square" rtlCol="0">
            <a:spAutoFit/>
          </a:bodyPr>
          <a:lstStyle/>
          <a:p>
            <a:r>
              <a:rPr lang="it-IT" dirty="0" smtClean="0"/>
              <a:t>Larghezza di lavoro= = ½ gittata </a:t>
            </a:r>
            <a:endParaRPr lang="it-IT" dirty="0"/>
          </a:p>
        </p:txBody>
      </p:sp>
      <p:sp>
        <p:nvSpPr>
          <p:cNvPr id="8" name="CasellaDiTesto 7"/>
          <p:cNvSpPr txBox="1"/>
          <p:nvPr/>
        </p:nvSpPr>
        <p:spPr>
          <a:xfrm>
            <a:off x="3772368" y="2581805"/>
            <a:ext cx="791165" cy="369332"/>
          </a:xfrm>
          <a:prstGeom prst="rect">
            <a:avLst/>
          </a:prstGeom>
          <a:noFill/>
        </p:spPr>
        <p:txBody>
          <a:bodyPr wrap="none" rtlCol="0">
            <a:spAutoFit/>
          </a:bodyPr>
          <a:lstStyle/>
          <a:p>
            <a:r>
              <a:rPr lang="it-IT" dirty="0" smtClean="0"/>
              <a:t>gittata</a:t>
            </a:r>
            <a:endParaRPr lang="it-IT" dirty="0"/>
          </a:p>
        </p:txBody>
      </p:sp>
      <p:sp>
        <p:nvSpPr>
          <p:cNvPr id="9" name="CasellaDiTesto 8"/>
          <p:cNvSpPr txBox="1"/>
          <p:nvPr/>
        </p:nvSpPr>
        <p:spPr>
          <a:xfrm>
            <a:off x="6199323" y="4671528"/>
            <a:ext cx="2646052" cy="646331"/>
          </a:xfrm>
          <a:prstGeom prst="rect">
            <a:avLst/>
          </a:prstGeom>
          <a:noFill/>
        </p:spPr>
        <p:txBody>
          <a:bodyPr wrap="square" rtlCol="0">
            <a:spAutoFit/>
          </a:bodyPr>
          <a:lstStyle/>
          <a:p>
            <a:r>
              <a:rPr lang="it-IT" dirty="0" smtClean="0"/>
              <a:t>Larghezza di lavoro = </a:t>
            </a:r>
          </a:p>
          <a:p>
            <a:r>
              <a:rPr lang="it-IT" dirty="0" smtClean="0"/>
              <a:t>= larghezza dell’attrezzo</a:t>
            </a:r>
            <a:endParaRPr lang="it-IT" dirty="0"/>
          </a:p>
        </p:txBody>
      </p:sp>
    </p:spTree>
    <p:extLst>
      <p:ext uri="{BB962C8B-B14F-4D97-AF65-F5344CB8AC3E}">
        <p14:creationId xmlns:p14="http://schemas.microsoft.com/office/powerpoint/2010/main" val="35725616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304800" y="-27384"/>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it-IT" u="sng">
                <a:cs typeface="+mn-cs"/>
              </a:rPr>
              <a:t>Distribuzione superficiale</a:t>
            </a:r>
            <a:r>
              <a:rPr lang="it-IT">
                <a:cs typeface="+mn-cs"/>
              </a:rPr>
              <a:t> </a:t>
            </a:r>
          </a:p>
        </p:txBody>
      </p:sp>
      <p:sp>
        <p:nvSpPr>
          <p:cNvPr id="115715" name="Rectangle 3"/>
          <p:cNvSpPr>
            <a:spLocks noChangeArrowheads="1"/>
          </p:cNvSpPr>
          <p:nvPr/>
        </p:nvSpPr>
        <p:spPr bwMode="auto">
          <a:xfrm>
            <a:off x="381000" y="582216"/>
            <a:ext cx="235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it-IT">
                <a:cs typeface="+mn-cs"/>
              </a:rPr>
              <a:t>piatto deviatore </a:t>
            </a:r>
          </a:p>
        </p:txBody>
      </p:sp>
      <p:sp>
        <p:nvSpPr>
          <p:cNvPr id="115716" name="Text Box 4"/>
          <p:cNvSpPr txBox="1">
            <a:spLocks noChangeArrowheads="1"/>
          </p:cNvSpPr>
          <p:nvPr/>
        </p:nvSpPr>
        <p:spPr bwMode="auto">
          <a:xfrm>
            <a:off x="0" y="1160066"/>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77800" indent="-1778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Tx/>
              <a:buChar char="•"/>
              <a:defRPr/>
            </a:pPr>
            <a:r>
              <a:rPr lang="it-IT" sz="1800" b="1" dirty="0" smtClean="0">
                <a:cs typeface="+mn-cs"/>
              </a:rPr>
              <a:t>semplicità costruttiva</a:t>
            </a:r>
            <a:r>
              <a:rPr lang="it-IT" sz="1800" i="1" dirty="0" smtClean="0">
                <a:cs typeface="+mn-cs"/>
              </a:rPr>
              <a:t> e limitato numero di componenti a diretto contatto con il liquame</a:t>
            </a:r>
            <a:r>
              <a:rPr lang="it-IT" sz="1800" dirty="0" smtClean="0">
                <a:cs typeface="+mn-cs"/>
              </a:rPr>
              <a:t> </a:t>
            </a:r>
            <a:endParaRPr lang="it-IT" sz="1800" i="1" dirty="0" smtClean="0">
              <a:cs typeface="+mn-cs"/>
            </a:endParaRPr>
          </a:p>
          <a:p>
            <a:pPr>
              <a:buFontTx/>
              <a:buChar char="•"/>
              <a:defRPr/>
            </a:pPr>
            <a:r>
              <a:rPr lang="it-IT" sz="1800" b="1" dirty="0" smtClean="0">
                <a:cs typeface="+mn-cs"/>
              </a:rPr>
              <a:t>elevata polverizzazione del getto</a:t>
            </a:r>
            <a:r>
              <a:rPr lang="it-IT" sz="1800" dirty="0" smtClean="0">
                <a:cs typeface="+mn-cs"/>
              </a:rPr>
              <a:t>, con conseguenti considerevoli emissioni di odori, di deriva e scarsa uniformità di distribuzione;</a:t>
            </a:r>
            <a:endParaRPr lang="it-IT" sz="1800" i="1" dirty="0" smtClean="0">
              <a:cs typeface="+mn-cs"/>
            </a:endParaRPr>
          </a:p>
        </p:txBody>
      </p:sp>
      <p:pic>
        <p:nvPicPr>
          <p:cNvPr id="11571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3146425"/>
            <a:ext cx="6507163"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5718" name="Rectangle 6"/>
          <p:cNvSpPr>
            <a:spLocks noChangeArrowheads="1"/>
          </p:cNvSpPr>
          <p:nvPr/>
        </p:nvSpPr>
        <p:spPr bwMode="auto">
          <a:xfrm>
            <a:off x="0" y="2379266"/>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28600" indent="-228600">
              <a:buFontTx/>
              <a:buChar char="•"/>
              <a:defRPr/>
            </a:pPr>
            <a:r>
              <a:rPr lang="it-IT" sz="1800" b="1">
                <a:cs typeface="+mn-cs"/>
              </a:rPr>
              <a:t>limitata larghezza di lavoro</a:t>
            </a:r>
            <a:r>
              <a:rPr lang="it-IT" sz="1800">
                <a:cs typeface="+mn-cs"/>
              </a:rPr>
              <a:t>.  La gittata massima di queste macchine può raggiungere i 16-20 m; tuttavia, per operare con buona uniformità di distribuzione trasversale, è bene non superare il 50% di tale valore;</a:t>
            </a:r>
          </a:p>
        </p:txBody>
      </p:sp>
    </p:spTree>
    <p:extLst>
      <p:ext uri="{BB962C8B-B14F-4D97-AF65-F5344CB8AC3E}">
        <p14:creationId xmlns:p14="http://schemas.microsoft.com/office/powerpoint/2010/main" val="55836538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4375" y="671566"/>
            <a:ext cx="8671381" cy="369332"/>
          </a:xfrm>
          <a:prstGeom prst="rect">
            <a:avLst/>
          </a:prstGeom>
          <a:noFill/>
        </p:spPr>
        <p:txBody>
          <a:bodyPr wrap="square" rtlCol="0">
            <a:spAutoFit/>
          </a:bodyPr>
          <a:lstStyle/>
          <a:p>
            <a:r>
              <a:rPr lang="it-IT" dirty="0" smtClean="0"/>
              <a:t> </a:t>
            </a:r>
            <a:endParaRPr lang="it-IT" dirty="0"/>
          </a:p>
        </p:txBody>
      </p:sp>
      <p:sp>
        <p:nvSpPr>
          <p:cNvPr id="3" name="Rettangolo 2"/>
          <p:cNvSpPr/>
          <p:nvPr/>
        </p:nvSpPr>
        <p:spPr>
          <a:xfrm>
            <a:off x="315232" y="522541"/>
            <a:ext cx="8560524" cy="1200329"/>
          </a:xfrm>
          <a:prstGeom prst="rect">
            <a:avLst/>
          </a:prstGeom>
        </p:spPr>
        <p:txBody>
          <a:bodyPr wrap="square">
            <a:spAutoFit/>
          </a:bodyPr>
          <a:lstStyle/>
          <a:p>
            <a:r>
              <a:rPr lang="it-IT" dirty="0"/>
              <a:t> </a:t>
            </a:r>
          </a:p>
          <a:p>
            <a:r>
              <a:rPr lang="it-IT" dirty="0"/>
              <a:t>Se si vuole applicare una dose di liquame pari a 25 m</a:t>
            </a:r>
            <a:r>
              <a:rPr lang="it-IT" baseline="30000" dirty="0"/>
              <a:t>3</a:t>
            </a:r>
            <a:r>
              <a:rPr lang="it-IT" dirty="0"/>
              <a:t>/ha utilizzando un </a:t>
            </a:r>
            <a:r>
              <a:rPr lang="it-IT" dirty="0" err="1"/>
              <a:t>carrobotte</a:t>
            </a:r>
            <a:r>
              <a:rPr lang="it-IT" dirty="0"/>
              <a:t> da 10 m</a:t>
            </a:r>
            <a:r>
              <a:rPr lang="it-IT" baseline="30000" dirty="0"/>
              <a:t>3</a:t>
            </a:r>
            <a:r>
              <a:rPr lang="it-IT" dirty="0"/>
              <a:t> si impiegano 300 secondi per terminare completamente l’erogazione. La portata in uscita è la seguente</a:t>
            </a:r>
          </a:p>
        </p:txBody>
      </p:sp>
      <p:sp>
        <p:nvSpPr>
          <p:cNvPr id="4" name="Rettangolo 3"/>
          <p:cNvSpPr/>
          <p:nvPr/>
        </p:nvSpPr>
        <p:spPr>
          <a:xfrm>
            <a:off x="496342" y="2967335"/>
            <a:ext cx="8379414" cy="646331"/>
          </a:xfrm>
          <a:prstGeom prst="rect">
            <a:avLst/>
          </a:prstGeom>
        </p:spPr>
        <p:txBody>
          <a:bodyPr wrap="square">
            <a:spAutoFit/>
          </a:bodyPr>
          <a:lstStyle/>
          <a:p>
            <a:r>
              <a:rPr lang="it-IT" dirty="0"/>
              <a:t>Se il </a:t>
            </a:r>
            <a:r>
              <a:rPr lang="it-IT" dirty="0" err="1"/>
              <a:t>carrobotte</a:t>
            </a:r>
            <a:r>
              <a:rPr lang="it-IT" dirty="0"/>
              <a:t> ha una larghezza di lavoro pari a 6 m, la velocità richiesta per ottenere una dose di 25 m3/ha è:</a:t>
            </a:r>
          </a:p>
        </p:txBody>
      </p:sp>
      <p:pic>
        <p:nvPicPr>
          <p:cNvPr id="5" name="Immagine 4"/>
          <p:cNvPicPr>
            <a:picLocks noChangeAspect="1"/>
          </p:cNvPicPr>
          <p:nvPr/>
        </p:nvPicPr>
        <p:blipFill>
          <a:blip r:embed="rId2"/>
          <a:stretch>
            <a:fillRect/>
          </a:stretch>
        </p:blipFill>
        <p:spPr>
          <a:xfrm>
            <a:off x="1180863" y="1849672"/>
            <a:ext cx="6001525" cy="938786"/>
          </a:xfrm>
          <a:prstGeom prst="rect">
            <a:avLst/>
          </a:prstGeom>
        </p:spPr>
      </p:pic>
      <p:pic>
        <p:nvPicPr>
          <p:cNvPr id="6" name="Immagine 5"/>
          <p:cNvPicPr>
            <a:picLocks noChangeAspect="1"/>
          </p:cNvPicPr>
          <p:nvPr/>
        </p:nvPicPr>
        <p:blipFill>
          <a:blip r:embed="rId3"/>
          <a:stretch>
            <a:fillRect/>
          </a:stretch>
        </p:blipFill>
        <p:spPr>
          <a:xfrm>
            <a:off x="684522" y="3922766"/>
            <a:ext cx="7606064" cy="705198"/>
          </a:xfrm>
          <a:prstGeom prst="rect">
            <a:avLst/>
          </a:prstGeom>
        </p:spPr>
      </p:pic>
    </p:spTree>
    <p:extLst>
      <p:ext uri="{BB962C8B-B14F-4D97-AF65-F5344CB8AC3E}">
        <p14:creationId xmlns:p14="http://schemas.microsoft.com/office/powerpoint/2010/main" val="269022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52400" y="153988"/>
            <a:ext cx="59959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it-IT" sz="2800" u="sng">
                <a:cs typeface="+mn-cs"/>
              </a:rPr>
              <a:t>Controllo del volume di distribuzione</a:t>
            </a:r>
            <a:r>
              <a:rPr lang="it-IT" sz="2800">
                <a:cs typeface="+mn-cs"/>
              </a:rPr>
              <a:t> </a:t>
            </a:r>
          </a:p>
        </p:txBody>
      </p:sp>
      <p:sp>
        <p:nvSpPr>
          <p:cNvPr id="33802" name="Text Box 10"/>
          <p:cNvSpPr txBox="1">
            <a:spLocks noChangeArrowheads="1"/>
          </p:cNvSpPr>
          <p:nvPr/>
        </p:nvSpPr>
        <p:spPr bwMode="auto">
          <a:xfrm>
            <a:off x="228600" y="1667992"/>
            <a:ext cx="8610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000">
                <a:cs typeface="+mn-cs"/>
              </a:rPr>
              <a:t>Durante le operazioni in campo si verificano scostamenti dovuti sia alle caratteristiche costruttive delle macchine, sia alle particolari condizioni in cui si opera: </a:t>
            </a:r>
          </a:p>
        </p:txBody>
      </p:sp>
      <p:sp>
        <p:nvSpPr>
          <p:cNvPr id="33803" name="Rectangle 11"/>
          <p:cNvSpPr>
            <a:spLocks noChangeArrowheads="1"/>
          </p:cNvSpPr>
          <p:nvPr/>
        </p:nvSpPr>
        <p:spPr bwMode="auto">
          <a:xfrm>
            <a:off x="381000" y="2658592"/>
            <a:ext cx="8153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77800" indent="-177800">
              <a:buFontTx/>
              <a:buChar char="•"/>
              <a:defRPr/>
            </a:pPr>
            <a:r>
              <a:rPr lang="it-IT" sz="2000" dirty="0">
                <a:cs typeface="+mn-cs"/>
              </a:rPr>
              <a:t>velocità di rotazione della pompa; </a:t>
            </a:r>
          </a:p>
          <a:p>
            <a:pPr marL="177800" indent="-177800">
              <a:buFontTx/>
              <a:buChar char="•"/>
              <a:defRPr/>
            </a:pPr>
            <a:r>
              <a:rPr lang="it-IT" sz="2000" dirty="0">
                <a:cs typeface="+mn-cs"/>
              </a:rPr>
              <a:t>variazioni di pressione al</a:t>
            </a:r>
            <a:r>
              <a:rPr lang="fr-FR" sz="2000" dirty="0">
                <a:cs typeface="+mn-cs"/>
              </a:rPr>
              <a:t>l'</a:t>
            </a:r>
            <a:r>
              <a:rPr lang="it-IT" sz="2000" dirty="0">
                <a:cs typeface="+mn-cs"/>
              </a:rPr>
              <a:t>interno del serbatoio (in funzione anche del grado di riempimento); </a:t>
            </a:r>
          </a:p>
          <a:p>
            <a:pPr marL="177800" indent="-177800">
              <a:buFontTx/>
              <a:buChar char="•"/>
              <a:defRPr/>
            </a:pPr>
            <a:r>
              <a:rPr lang="it-IT" sz="2000" dirty="0">
                <a:cs typeface="+mn-cs"/>
              </a:rPr>
              <a:t>perdite di carico nel sistema di distribuzione; </a:t>
            </a:r>
          </a:p>
          <a:p>
            <a:pPr marL="177800" indent="-177800">
              <a:buFontTx/>
              <a:buChar char="•"/>
              <a:defRPr/>
            </a:pPr>
            <a:r>
              <a:rPr lang="it-IT" sz="2000" dirty="0">
                <a:cs typeface="+mn-cs"/>
              </a:rPr>
              <a:t>viscosità e contenuto in sostanza secca del liquame;</a:t>
            </a:r>
          </a:p>
          <a:p>
            <a:pPr marL="177800" indent="-177800">
              <a:buFontTx/>
              <a:buChar char="•"/>
              <a:defRPr/>
            </a:pPr>
            <a:r>
              <a:rPr lang="it-IT" sz="2000" dirty="0">
                <a:cs typeface="+mn-cs"/>
              </a:rPr>
              <a:t>variazioni della velocità di avanzamento legate al tipo di terreno quindi</a:t>
            </a:r>
          </a:p>
        </p:txBody>
      </p:sp>
      <p:sp>
        <p:nvSpPr>
          <p:cNvPr id="33804" name="Text Box 12"/>
          <p:cNvSpPr txBox="1">
            <a:spLocks noChangeArrowheads="1"/>
          </p:cNvSpPr>
          <p:nvPr/>
        </p:nvSpPr>
        <p:spPr bwMode="auto">
          <a:xfrm>
            <a:off x="304800" y="4944592"/>
            <a:ext cx="8534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2000">
                <a:solidFill>
                  <a:srgbClr val="FF3300"/>
                </a:solidFill>
                <a:cs typeface="+mn-cs"/>
              </a:rPr>
              <a:t>difficilmente la dose teorica corrisponde a quella effettiva</a:t>
            </a:r>
          </a:p>
        </p:txBody>
      </p:sp>
    </p:spTree>
    <p:extLst>
      <p:ext uri="{BB962C8B-B14F-4D97-AF65-F5344CB8AC3E}">
        <p14:creationId xmlns:p14="http://schemas.microsoft.com/office/powerpoint/2010/main" val="30325189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1066800" y="304800"/>
            <a:ext cx="6943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800">
                <a:cs typeface="+mn-cs"/>
              </a:rPr>
              <a:t>sistemi elettronici per il controllo della dose</a:t>
            </a:r>
          </a:p>
        </p:txBody>
      </p:sp>
      <p:sp>
        <p:nvSpPr>
          <p:cNvPr id="31748" name="Rectangle 4"/>
          <p:cNvSpPr>
            <a:spLocks noChangeArrowheads="1"/>
          </p:cNvSpPr>
          <p:nvPr/>
        </p:nvSpPr>
        <p:spPr bwMode="auto">
          <a:xfrm>
            <a:off x="228600" y="990600"/>
            <a:ext cx="8610600" cy="262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000" dirty="0">
                <a:solidFill>
                  <a:srgbClr val="FF3300"/>
                </a:solidFill>
                <a:cs typeface="+mn-cs"/>
              </a:rPr>
              <a:t>PRIMA SOLUZIONE d</a:t>
            </a:r>
            <a:r>
              <a:rPr lang="it-IT" sz="2000" i="1" dirty="0">
                <a:solidFill>
                  <a:srgbClr val="FF3300"/>
                </a:solidFill>
                <a:cs typeface="+mn-cs"/>
              </a:rPr>
              <a:t>i tipo passivo</a:t>
            </a:r>
            <a:r>
              <a:rPr lang="it-IT" sz="2000" dirty="0">
                <a:solidFill>
                  <a:srgbClr val="FF3300"/>
                </a:solidFill>
                <a:cs typeface="+mn-cs"/>
              </a:rPr>
              <a:t> (semplice monitoraggio)</a:t>
            </a:r>
          </a:p>
          <a:p>
            <a:pPr>
              <a:defRPr/>
            </a:pPr>
            <a:endParaRPr lang="it-IT" sz="2000" dirty="0">
              <a:cs typeface="+mn-cs"/>
            </a:endParaRPr>
          </a:p>
          <a:p>
            <a:pPr>
              <a:defRPr/>
            </a:pPr>
            <a:r>
              <a:rPr lang="it-IT" sz="1800" dirty="0">
                <a:cs typeface="+mn-cs"/>
              </a:rPr>
              <a:t>Sensori misurano il flusso del liquame in uscita (per mezzo della rilevazione del regime di rotazione della pompa o con flussimetri) e la velocità di avanzamento della macchina (attraverso la determinazione della velocità di rotazione delle ruote dello spandiliquame).</a:t>
            </a:r>
          </a:p>
          <a:p>
            <a:pPr>
              <a:defRPr/>
            </a:pPr>
            <a:r>
              <a:rPr lang="it-IT" sz="1800" dirty="0">
                <a:cs typeface="+mn-cs"/>
              </a:rPr>
              <a:t>Un elaboratore determina in modo istantaneo la dose che si sta distribuendo e la visualizza al</a:t>
            </a:r>
            <a:r>
              <a:rPr lang="fr-FR" sz="1800" dirty="0">
                <a:cs typeface="+mn-cs"/>
              </a:rPr>
              <a:t>l'</a:t>
            </a:r>
            <a:r>
              <a:rPr lang="it-IT" sz="1800" dirty="0">
                <a:cs typeface="+mn-cs"/>
              </a:rPr>
              <a:t>operatore; questi, variando la velocità di avanzamento, è in grado di far coincidere la dose di distribuzione reale con quella stabilita. </a:t>
            </a:r>
          </a:p>
        </p:txBody>
      </p:sp>
      <p:graphicFrame>
        <p:nvGraphicFramePr>
          <p:cNvPr id="66563" name="Object 5"/>
          <p:cNvGraphicFramePr>
            <a:graphicFrameLocks noChangeAspect="1"/>
          </p:cNvGraphicFramePr>
          <p:nvPr/>
        </p:nvGraphicFramePr>
        <p:xfrm>
          <a:off x="2362200" y="4800600"/>
          <a:ext cx="2601913" cy="1209675"/>
        </p:xfrm>
        <a:graphic>
          <a:graphicData uri="http://schemas.openxmlformats.org/presentationml/2006/ole">
            <mc:AlternateContent xmlns:mc="http://schemas.openxmlformats.org/markup-compatibility/2006">
              <mc:Choice xmlns:v="urn:schemas-microsoft-com:vml" Requires="v">
                <p:oleObj spid="_x0000_s131086" name="Equation" r:id="rId4" imgW="850900" imgH="393700" progId="Equation.3">
                  <p:embed/>
                </p:oleObj>
              </mc:Choice>
              <mc:Fallback>
                <p:oleObj name="Equation" r:id="rId4" imgW="8509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800600"/>
                        <a:ext cx="2601913"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50" name="Oval 6"/>
          <p:cNvSpPr>
            <a:spLocks noChangeArrowheads="1"/>
          </p:cNvSpPr>
          <p:nvPr/>
        </p:nvSpPr>
        <p:spPr bwMode="auto">
          <a:xfrm>
            <a:off x="4114800" y="4800600"/>
            <a:ext cx="914400" cy="609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31751" name="Line 7"/>
          <p:cNvSpPr>
            <a:spLocks noChangeShapeType="1"/>
          </p:cNvSpPr>
          <p:nvPr/>
        </p:nvSpPr>
        <p:spPr bwMode="auto">
          <a:xfrm flipV="1">
            <a:off x="4953000" y="4876800"/>
            <a:ext cx="6858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31752" name="Text Box 8"/>
          <p:cNvSpPr txBox="1">
            <a:spLocks noChangeArrowheads="1"/>
          </p:cNvSpPr>
          <p:nvPr/>
        </p:nvSpPr>
        <p:spPr bwMode="auto">
          <a:xfrm>
            <a:off x="5775325" y="4611688"/>
            <a:ext cx="3140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a:cs typeface="+mn-cs"/>
              </a:rPr>
              <a:t>Regime di rotazione della pompa</a:t>
            </a:r>
          </a:p>
        </p:txBody>
      </p:sp>
      <p:sp>
        <p:nvSpPr>
          <p:cNvPr id="31753" name="Oval 9"/>
          <p:cNvSpPr>
            <a:spLocks noChangeArrowheads="1"/>
          </p:cNvSpPr>
          <p:nvPr/>
        </p:nvSpPr>
        <p:spPr bwMode="auto">
          <a:xfrm>
            <a:off x="4419600" y="5486400"/>
            <a:ext cx="685800" cy="609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31754" name="Line 10"/>
          <p:cNvSpPr>
            <a:spLocks noChangeShapeType="1"/>
          </p:cNvSpPr>
          <p:nvPr/>
        </p:nvSpPr>
        <p:spPr bwMode="auto">
          <a:xfrm flipV="1">
            <a:off x="5105400" y="5715000"/>
            <a:ext cx="6858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31755" name="Text Box 11"/>
          <p:cNvSpPr txBox="1">
            <a:spLocks noChangeArrowheads="1"/>
          </p:cNvSpPr>
          <p:nvPr/>
        </p:nvSpPr>
        <p:spPr bwMode="auto">
          <a:xfrm>
            <a:off x="5927725" y="5522913"/>
            <a:ext cx="27384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a:cs typeface="+mn-cs"/>
              </a:rPr>
              <a:t>Numero di giri delle ruote</a:t>
            </a:r>
          </a:p>
        </p:txBody>
      </p:sp>
      <p:sp>
        <p:nvSpPr>
          <p:cNvPr id="31756" name="AutoShape 12"/>
          <p:cNvSpPr>
            <a:spLocks noChangeArrowheads="1"/>
          </p:cNvSpPr>
          <p:nvPr/>
        </p:nvSpPr>
        <p:spPr bwMode="auto">
          <a:xfrm rot="21238256" flipH="1">
            <a:off x="1524000" y="3886200"/>
            <a:ext cx="5105400" cy="990600"/>
          </a:xfrm>
          <a:prstGeom prst="curvedDownArrow">
            <a:avLst>
              <a:gd name="adj1" fmla="val 69529"/>
              <a:gd name="adj2" fmla="val 161392"/>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31757" name="Text Box 13"/>
          <p:cNvSpPr txBox="1">
            <a:spLocks noChangeArrowheads="1"/>
          </p:cNvSpPr>
          <p:nvPr/>
        </p:nvSpPr>
        <p:spPr bwMode="auto">
          <a:xfrm>
            <a:off x="3657600" y="3657600"/>
            <a:ext cx="1371600" cy="71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2000">
                <a:cs typeface="+mn-cs"/>
              </a:rPr>
              <a:t>Centralina elettronica</a:t>
            </a:r>
          </a:p>
        </p:txBody>
      </p:sp>
      <p:sp>
        <p:nvSpPr>
          <p:cNvPr id="31758" name="Rectangle 14"/>
          <p:cNvSpPr>
            <a:spLocks noChangeArrowheads="1"/>
          </p:cNvSpPr>
          <p:nvPr/>
        </p:nvSpPr>
        <p:spPr bwMode="auto">
          <a:xfrm>
            <a:off x="339725" y="6164263"/>
            <a:ext cx="73801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smtClean="0"/>
              <a:t>Volume (</a:t>
            </a:r>
            <a:r>
              <a:rPr lang="it-IT" sz="1800" dirty="0" smtClean="0">
                <a:cs typeface="+mn-cs"/>
              </a:rPr>
              <a:t>D) </a:t>
            </a:r>
            <a:r>
              <a:rPr lang="it-IT" sz="1800" dirty="0">
                <a:cs typeface="+mn-cs"/>
              </a:rPr>
              <a:t>in l/ha, </a:t>
            </a:r>
            <a:r>
              <a:rPr lang="it-IT" sz="1800" dirty="0" smtClean="0">
                <a:cs typeface="+mn-cs"/>
              </a:rPr>
              <a:t>portata (</a:t>
            </a:r>
            <a:r>
              <a:rPr lang="it-IT" sz="1800" dirty="0" err="1" smtClean="0">
                <a:cs typeface="+mn-cs"/>
              </a:rPr>
              <a:t>Q</a:t>
            </a:r>
            <a:r>
              <a:rPr lang="it-IT" sz="1800" dirty="0" smtClean="0">
                <a:cs typeface="+mn-cs"/>
              </a:rPr>
              <a:t>) </a:t>
            </a:r>
            <a:r>
              <a:rPr lang="it-IT" sz="1800" dirty="0">
                <a:cs typeface="+mn-cs"/>
              </a:rPr>
              <a:t>in l/</a:t>
            </a:r>
            <a:r>
              <a:rPr lang="it-IT" sz="1800" dirty="0" err="1">
                <a:cs typeface="+mn-cs"/>
              </a:rPr>
              <a:t>min</a:t>
            </a:r>
            <a:r>
              <a:rPr lang="it-IT" sz="1800" dirty="0">
                <a:cs typeface="+mn-cs"/>
              </a:rPr>
              <a:t>, </a:t>
            </a:r>
            <a:r>
              <a:rPr lang="it-IT" sz="1800" dirty="0" smtClean="0">
                <a:cs typeface="+mn-cs"/>
              </a:rPr>
              <a:t>larghezza (l) </a:t>
            </a:r>
            <a:r>
              <a:rPr lang="it-IT" sz="1800" dirty="0">
                <a:cs typeface="+mn-cs"/>
              </a:rPr>
              <a:t>in m, </a:t>
            </a:r>
            <a:r>
              <a:rPr lang="it-IT" sz="1800" dirty="0" smtClean="0">
                <a:cs typeface="+mn-cs"/>
              </a:rPr>
              <a:t>velocità (v) </a:t>
            </a:r>
            <a:r>
              <a:rPr lang="it-IT" sz="1800" dirty="0">
                <a:cs typeface="+mn-cs"/>
              </a:rPr>
              <a:t>in km/h</a:t>
            </a:r>
          </a:p>
          <a:p>
            <a:pPr>
              <a:defRPr/>
            </a:pPr>
            <a:r>
              <a:rPr lang="it-IT" sz="1800" dirty="0">
                <a:cs typeface="+mn-cs"/>
              </a:rPr>
              <a:t>D x [</a:t>
            </a:r>
            <a:r>
              <a:rPr lang="it-IT" sz="1800" dirty="0" err="1">
                <a:cs typeface="+mn-cs"/>
              </a:rPr>
              <a:t>N</a:t>
            </a:r>
            <a:r>
              <a:rPr lang="it-IT" sz="1800" dirty="0">
                <a:cs typeface="+mn-cs"/>
              </a:rPr>
              <a:t>] = kg </a:t>
            </a:r>
            <a:r>
              <a:rPr lang="it-IT" sz="1800" dirty="0" err="1">
                <a:cs typeface="+mn-cs"/>
              </a:rPr>
              <a:t>N</a:t>
            </a:r>
            <a:r>
              <a:rPr lang="it-IT" sz="1800" dirty="0">
                <a:cs typeface="+mn-cs"/>
              </a:rPr>
              <a:t>/ha</a:t>
            </a:r>
          </a:p>
        </p:txBody>
      </p:sp>
    </p:spTree>
    <p:extLst>
      <p:ext uri="{BB962C8B-B14F-4D97-AF65-F5344CB8AC3E}">
        <p14:creationId xmlns:p14="http://schemas.microsoft.com/office/powerpoint/2010/main" val="4654450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152400" y="550838"/>
            <a:ext cx="868680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dirty="0">
                <a:solidFill>
                  <a:srgbClr val="FF3300"/>
                </a:solidFill>
                <a:cs typeface="+mn-cs"/>
              </a:rPr>
              <a:t>SECONDA SOLUZIONE </a:t>
            </a:r>
            <a:r>
              <a:rPr lang="it-IT" i="1" dirty="0">
                <a:solidFill>
                  <a:srgbClr val="FF3300"/>
                </a:solidFill>
                <a:cs typeface="+mn-cs"/>
              </a:rPr>
              <a:t>di tipo attivo</a:t>
            </a:r>
          </a:p>
          <a:p>
            <a:pPr>
              <a:defRPr/>
            </a:pPr>
            <a:endParaRPr lang="it-IT" dirty="0">
              <a:cs typeface="+mn-cs"/>
            </a:endParaRPr>
          </a:p>
          <a:p>
            <a:pPr>
              <a:defRPr/>
            </a:pPr>
            <a:r>
              <a:rPr lang="it-IT" sz="1800" dirty="0">
                <a:cs typeface="+mn-cs"/>
              </a:rPr>
              <a:t>Consente di mantenere fissa la dose da distribuire indipendentemente dalla velocità di avanzamento del trattore.</a:t>
            </a:r>
          </a:p>
          <a:p>
            <a:pPr>
              <a:defRPr/>
            </a:pPr>
            <a:r>
              <a:rPr lang="it-IT" sz="1800" dirty="0">
                <a:cs typeface="+mn-cs"/>
              </a:rPr>
              <a:t>Sulla base delle informazioni ricevute, un elaboratore è in grado di parzializzare la portata della pompa, per mezzo di un'elettrovalvole o variando il numero di giri della pompa (se volumetrica), in funzione della velocità di avanzamento istantanea e della larghezza di lavoro prescelta dal</a:t>
            </a:r>
            <a:r>
              <a:rPr lang="fr-FR" sz="1800" dirty="0">
                <a:cs typeface="+mn-cs"/>
              </a:rPr>
              <a:t>l'</a:t>
            </a:r>
            <a:r>
              <a:rPr lang="it-IT" sz="1800" dirty="0">
                <a:cs typeface="+mn-cs"/>
              </a:rPr>
              <a:t>operatore.</a:t>
            </a:r>
          </a:p>
          <a:p>
            <a:pPr>
              <a:defRPr/>
            </a:pPr>
            <a:r>
              <a:rPr lang="it-IT" sz="1800" dirty="0">
                <a:cs typeface="+mn-cs"/>
              </a:rPr>
              <a:t>La determinazione del flusso di erogazione viene effettuata per mezzo di un flussimetro induttivo.</a:t>
            </a:r>
          </a:p>
        </p:txBody>
      </p:sp>
      <p:pic>
        <p:nvPicPr>
          <p:cNvPr id="2" name="Immagine 1"/>
          <p:cNvPicPr>
            <a:picLocks noChangeAspect="1"/>
          </p:cNvPicPr>
          <p:nvPr/>
        </p:nvPicPr>
        <p:blipFill>
          <a:blip r:embed="rId3"/>
          <a:stretch>
            <a:fillRect/>
          </a:stretch>
        </p:blipFill>
        <p:spPr>
          <a:xfrm>
            <a:off x="0" y="3429000"/>
            <a:ext cx="5080000" cy="3378200"/>
          </a:xfrm>
          <a:prstGeom prst="rect">
            <a:avLst/>
          </a:prstGeom>
        </p:spPr>
      </p:pic>
      <p:pic>
        <p:nvPicPr>
          <p:cNvPr id="3" name="Immagine 2"/>
          <p:cNvPicPr>
            <a:picLocks noChangeAspect="1"/>
          </p:cNvPicPr>
          <p:nvPr/>
        </p:nvPicPr>
        <p:blipFill>
          <a:blip r:embed="rId4"/>
          <a:stretch>
            <a:fillRect/>
          </a:stretch>
        </p:blipFill>
        <p:spPr>
          <a:xfrm>
            <a:off x="5080000" y="5067794"/>
            <a:ext cx="3843992" cy="1739406"/>
          </a:xfrm>
          <a:prstGeom prst="rect">
            <a:avLst/>
          </a:prstGeom>
        </p:spPr>
      </p:pic>
      <p:sp>
        <p:nvSpPr>
          <p:cNvPr id="4" name="CasellaDiTesto 3"/>
          <p:cNvSpPr txBox="1"/>
          <p:nvPr/>
        </p:nvSpPr>
        <p:spPr>
          <a:xfrm>
            <a:off x="5394354" y="4153916"/>
            <a:ext cx="2925509" cy="646331"/>
          </a:xfrm>
          <a:prstGeom prst="rect">
            <a:avLst/>
          </a:prstGeom>
          <a:noFill/>
        </p:spPr>
        <p:txBody>
          <a:bodyPr wrap="square" rtlCol="0">
            <a:spAutoFit/>
          </a:bodyPr>
          <a:lstStyle/>
          <a:p>
            <a:r>
              <a:rPr lang="it-IT" dirty="0" smtClean="0"/>
              <a:t>Flussometro induttivo e centralina elettronica</a:t>
            </a:r>
            <a:endParaRPr lang="it-IT" dirty="0"/>
          </a:p>
        </p:txBody>
      </p:sp>
    </p:spTree>
    <p:extLst>
      <p:ext uri="{BB962C8B-B14F-4D97-AF65-F5344CB8AC3E}">
        <p14:creationId xmlns:p14="http://schemas.microsoft.com/office/powerpoint/2010/main" val="40902179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P605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3" descr="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5" y="0"/>
            <a:ext cx="30575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p:cNvSpPr txBox="1">
            <a:spLocks noChangeArrowheads="1"/>
          </p:cNvSpPr>
          <p:nvPr/>
        </p:nvSpPr>
        <p:spPr bwMode="auto">
          <a:xfrm>
            <a:off x="6400800" y="0"/>
            <a:ext cx="2395538"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a:cs typeface="+mn-cs"/>
              </a:rPr>
              <a:t>Centralina di controllo</a:t>
            </a:r>
          </a:p>
        </p:txBody>
      </p:sp>
      <p:sp>
        <p:nvSpPr>
          <p:cNvPr id="128005" name="Oval 5"/>
          <p:cNvSpPr>
            <a:spLocks noChangeArrowheads="1"/>
          </p:cNvSpPr>
          <p:nvPr/>
        </p:nvSpPr>
        <p:spPr bwMode="auto">
          <a:xfrm>
            <a:off x="838200" y="2819400"/>
            <a:ext cx="1981200" cy="19812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28006" name="Oval 6"/>
          <p:cNvSpPr>
            <a:spLocks noChangeArrowheads="1"/>
          </p:cNvSpPr>
          <p:nvPr/>
        </p:nvSpPr>
        <p:spPr bwMode="auto">
          <a:xfrm>
            <a:off x="4419600" y="1524000"/>
            <a:ext cx="1981200" cy="37338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28007" name="Text Box 7"/>
          <p:cNvSpPr txBox="1">
            <a:spLocks noChangeArrowheads="1"/>
          </p:cNvSpPr>
          <p:nvPr/>
        </p:nvSpPr>
        <p:spPr bwMode="auto">
          <a:xfrm>
            <a:off x="4800600" y="4800600"/>
            <a:ext cx="15240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a:cs typeface="+mn-cs"/>
              </a:rPr>
              <a:t>regolatore di portata</a:t>
            </a:r>
          </a:p>
        </p:txBody>
      </p:sp>
      <p:sp>
        <p:nvSpPr>
          <p:cNvPr id="128008" name="Rectangle 8"/>
          <p:cNvSpPr>
            <a:spLocks noChangeArrowheads="1"/>
          </p:cNvSpPr>
          <p:nvPr/>
        </p:nvSpPr>
        <p:spPr bwMode="auto">
          <a:xfrm>
            <a:off x="990600" y="4267200"/>
            <a:ext cx="17589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cs typeface="+mn-cs"/>
              </a:rPr>
              <a:t>Flussimetro</a:t>
            </a:r>
          </a:p>
        </p:txBody>
      </p:sp>
      <p:sp>
        <p:nvSpPr>
          <p:cNvPr id="128009" name="Text Box 9"/>
          <p:cNvSpPr txBox="1">
            <a:spLocks noChangeArrowheads="1"/>
          </p:cNvSpPr>
          <p:nvPr/>
        </p:nvSpPr>
        <p:spPr bwMode="auto">
          <a:xfrm>
            <a:off x="1600200" y="5410200"/>
            <a:ext cx="2116138"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a:cs typeface="+mn-cs"/>
              </a:rPr>
              <a:t>Sensore di velocità</a:t>
            </a:r>
          </a:p>
        </p:txBody>
      </p:sp>
      <p:grpSp>
        <p:nvGrpSpPr>
          <p:cNvPr id="70665" name="Group 10"/>
          <p:cNvGrpSpPr>
            <a:grpSpLocks/>
          </p:cNvGrpSpPr>
          <p:nvPr/>
        </p:nvGrpSpPr>
        <p:grpSpPr bwMode="auto">
          <a:xfrm>
            <a:off x="0" y="0"/>
            <a:ext cx="3276600" cy="2551113"/>
            <a:chOff x="0" y="0"/>
            <a:chExt cx="2064" cy="1607"/>
          </a:xfrm>
        </p:grpSpPr>
        <p:pic>
          <p:nvPicPr>
            <p:cNvPr id="70666" name="Picture 11" descr="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64" cy="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2" name="Text Box 12"/>
            <p:cNvSpPr txBox="1">
              <a:spLocks noChangeArrowheads="1"/>
            </p:cNvSpPr>
            <p:nvPr/>
          </p:nvSpPr>
          <p:spPr bwMode="auto">
            <a:xfrm>
              <a:off x="720" y="1248"/>
              <a:ext cx="1317"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a:cs typeface="+mn-cs"/>
                </a:rPr>
                <a:t>Analisi del liquame</a:t>
              </a:r>
            </a:p>
          </p:txBody>
        </p:sp>
      </p:grpSp>
    </p:spTree>
    <p:extLst>
      <p:ext uri="{BB962C8B-B14F-4D97-AF65-F5344CB8AC3E}">
        <p14:creationId xmlns:p14="http://schemas.microsoft.com/office/powerpoint/2010/main" val="336375994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6" name="Rectangle 8"/>
          <p:cNvSpPr>
            <a:spLocks noChangeArrowheads="1"/>
          </p:cNvSpPr>
          <p:nvPr/>
        </p:nvSpPr>
        <p:spPr bwMode="auto">
          <a:xfrm>
            <a:off x="304800" y="152400"/>
            <a:ext cx="8686800" cy="674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400" dirty="0">
                <a:cs typeface="+mn-cs"/>
              </a:rPr>
              <a:t>TRACCIABILITA</a:t>
            </a:r>
            <a:r>
              <a:rPr lang="ja-JP" altLang="it-IT" sz="2400" dirty="0">
                <a:latin typeface="Arial"/>
                <a:cs typeface="+mn-cs"/>
              </a:rPr>
              <a:t>’</a:t>
            </a:r>
            <a:endParaRPr lang="it-IT" sz="2400" dirty="0">
              <a:cs typeface="+mn-cs"/>
            </a:endParaRPr>
          </a:p>
          <a:p>
            <a:pPr>
              <a:defRPr/>
            </a:pPr>
            <a:endParaRPr lang="it-IT" sz="2400" dirty="0">
              <a:cs typeface="+mn-cs"/>
            </a:endParaRPr>
          </a:p>
          <a:p>
            <a:pPr>
              <a:defRPr/>
            </a:pPr>
            <a:r>
              <a:rPr lang="it-IT" sz="2400" dirty="0">
                <a:cs typeface="+mn-cs"/>
              </a:rPr>
              <a:t>La tracciabilità della filiera di movimentazione e distribuzione degli effluenti si realizza al</a:t>
            </a:r>
            <a:r>
              <a:rPr lang="fr-FR" sz="2400" dirty="0">
                <a:cs typeface="+mn-cs"/>
              </a:rPr>
              <a:t>l'</a:t>
            </a:r>
            <a:r>
              <a:rPr lang="it-IT" sz="2400" dirty="0">
                <a:cs typeface="+mn-cs"/>
              </a:rPr>
              <a:t>interno delle singole aziende agro-zootecniche, tramite installazione di sistemi di raccolta e registrazione di dati relativi ai quantitativi movimentati, ai percorsi seguiti e ai periodi di movimentazione. </a:t>
            </a:r>
          </a:p>
          <a:p>
            <a:pPr>
              <a:defRPr/>
            </a:pPr>
            <a:r>
              <a:rPr lang="it-IT" sz="2400" dirty="0">
                <a:cs typeface="+mn-cs"/>
              </a:rPr>
              <a:t>Mettendo i dati raccolti a disposizione del</a:t>
            </a:r>
            <a:r>
              <a:rPr lang="fr-FR" sz="2400" dirty="0">
                <a:cs typeface="+mn-cs"/>
              </a:rPr>
              <a:t>l'</a:t>
            </a:r>
            <a:r>
              <a:rPr lang="it-IT" sz="2400" dirty="0">
                <a:cs typeface="+mn-cs"/>
              </a:rPr>
              <a:t>Autorità di Sorveglianza è possibile porre in essere a livello ragionale un sistema integrato di tracciabilità degli effluenti di allevamento (ed avere quindi un Sistema Informativo Territoriale o SIT) in grado di integrare e gestire le informazioni derivanti dalle molteplici aziende agro-zootecniche.</a:t>
            </a:r>
          </a:p>
          <a:p>
            <a:pPr>
              <a:defRPr/>
            </a:pPr>
            <a:endParaRPr lang="it-IT" sz="2400" dirty="0">
              <a:cs typeface="+mn-cs"/>
            </a:endParaRPr>
          </a:p>
          <a:p>
            <a:pPr>
              <a:defRPr/>
            </a:pPr>
            <a:r>
              <a:rPr lang="it-IT" sz="2400" dirty="0">
                <a:cs typeface="+mn-cs"/>
              </a:rPr>
              <a:t>La realizzazione di questo sistema si realizza attraverso:</a:t>
            </a:r>
          </a:p>
          <a:p>
            <a:pPr marL="85725" indent="-85725">
              <a:buFontTx/>
              <a:buChar char="-"/>
              <a:defRPr/>
            </a:pPr>
            <a:r>
              <a:rPr lang="it-IT" sz="2400" dirty="0">
                <a:cs typeface="+mn-cs"/>
              </a:rPr>
              <a:t>installazione sui mezzi di trasporto o infrastrutture (vasche) di una serie di sistemi elettronici</a:t>
            </a:r>
          </a:p>
          <a:p>
            <a:pPr marL="85725" indent="-85725">
              <a:buFontTx/>
              <a:buChar char="-"/>
              <a:defRPr/>
            </a:pPr>
            <a:r>
              <a:rPr lang="it-IT" sz="2400" dirty="0">
                <a:cs typeface="+mn-cs"/>
              </a:rPr>
              <a:t>predisposizione software di gestione</a:t>
            </a:r>
          </a:p>
          <a:p>
            <a:pPr marL="85725" indent="-85725">
              <a:buFontTx/>
              <a:buChar char="-"/>
              <a:defRPr/>
            </a:pPr>
            <a:r>
              <a:rPr lang="it-IT" sz="2400" dirty="0">
                <a:cs typeface="+mn-cs"/>
              </a:rPr>
              <a:t>scelta del</a:t>
            </a:r>
            <a:r>
              <a:rPr lang="fr-FR" sz="2400" dirty="0">
                <a:cs typeface="+mn-cs"/>
              </a:rPr>
              <a:t>l'</a:t>
            </a:r>
            <a:r>
              <a:rPr lang="it-IT" sz="2400" dirty="0">
                <a:cs typeface="+mn-cs"/>
              </a:rPr>
              <a:t>architettura idonea di </a:t>
            </a:r>
            <a:r>
              <a:rPr lang="it-IT" sz="2400" dirty="0" smtClean="0">
                <a:cs typeface="+mn-cs"/>
              </a:rPr>
              <a:t>comunicazione</a:t>
            </a:r>
            <a:endParaRPr lang="it-IT" sz="2400" dirty="0">
              <a:cs typeface="+mn-cs"/>
            </a:endParaRPr>
          </a:p>
        </p:txBody>
      </p:sp>
    </p:spTree>
    <p:extLst>
      <p:ext uri="{BB962C8B-B14F-4D97-AF65-F5344CB8AC3E}">
        <p14:creationId xmlns:p14="http://schemas.microsoft.com/office/powerpoint/2010/main" val="17384727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9" name="Rectangle 13"/>
          <p:cNvSpPr>
            <a:spLocks noChangeArrowheads="1"/>
          </p:cNvSpPr>
          <p:nvPr/>
        </p:nvSpPr>
        <p:spPr bwMode="auto">
          <a:xfrm>
            <a:off x="152400" y="3200400"/>
            <a:ext cx="86042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400" dirty="0">
                <a:cs typeface="+mn-cs"/>
              </a:rPr>
              <a:t>Questi sistemi sono interfacciati e gestiti da un sistema informatico il cui software ha come funzionalità: la compilazione dei quaderni di campagna informatici, la generazione di report, il monitoraggio delle strutture di accumulo (vasche), il controllo della flotta di trasporti e macchine operatrici per lo spandimento dei reflui, il controllo sito-specifico degli spandimenti.</a:t>
            </a:r>
          </a:p>
        </p:txBody>
      </p:sp>
      <p:pic>
        <p:nvPicPr>
          <p:cNvPr id="74754"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113"/>
            <a:ext cx="888365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8500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88913"/>
            <a:ext cx="61214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CasellaDiTesto 2"/>
          <p:cNvSpPr txBox="1">
            <a:spLocks noChangeArrowheads="1"/>
          </p:cNvSpPr>
          <p:nvPr/>
        </p:nvSpPr>
        <p:spPr bwMode="auto">
          <a:xfrm>
            <a:off x="0" y="587692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a:t>esempi di installazione di una serie di dispositivi di rilevamento su di un carro spandi liquame in un’ottica “</a:t>
            </a:r>
            <a:r>
              <a:rPr lang="it-IT" altLang="ja-JP" i="1"/>
              <a:t>implement-oriented</a:t>
            </a:r>
            <a:r>
              <a:rPr lang="it-IT"/>
              <a:t>”</a:t>
            </a:r>
            <a:r>
              <a:rPr lang="it-IT" altLang="ja-JP"/>
              <a:t> </a:t>
            </a:r>
            <a:endParaRPr lang="it-IT"/>
          </a:p>
        </p:txBody>
      </p:sp>
      <p:pic>
        <p:nvPicPr>
          <p:cNvPr id="76803"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2781300"/>
            <a:ext cx="5211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66624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73" descr="logoVenetoAgricolt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1763" y="115888"/>
            <a:ext cx="128428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Rectangle 2"/>
          <p:cNvSpPr>
            <a:spLocks noGrp="1"/>
          </p:cNvSpPr>
          <p:nvPr>
            <p:ph type="title"/>
          </p:nvPr>
        </p:nvSpPr>
        <p:spPr/>
        <p:txBody>
          <a:bodyPr/>
          <a:lstStyle/>
          <a:p>
            <a:pPr>
              <a:defRPr/>
            </a:pPr>
            <a:r>
              <a:rPr lang="it-IT">
                <a:latin typeface="Calibri" charset="0"/>
              </a:rPr>
              <a:t>Hardware – sistemi veicolari</a:t>
            </a:r>
          </a:p>
        </p:txBody>
      </p:sp>
      <p:sp>
        <p:nvSpPr>
          <p:cNvPr id="120836" name="Rectangle 4"/>
          <p:cNvSpPr>
            <a:spLocks noGrp="1"/>
          </p:cNvSpPr>
          <p:nvPr>
            <p:ph type="body" sz="half" idx="1"/>
          </p:nvPr>
        </p:nvSpPr>
        <p:spPr>
          <a:xfrm>
            <a:off x="107950" y="1484313"/>
            <a:ext cx="5327650" cy="2376487"/>
          </a:xfrm>
        </p:spPr>
        <p:txBody>
          <a:bodyPr/>
          <a:lstStyle/>
          <a:p>
            <a:pPr marL="185738" indent="-185738">
              <a:lnSpc>
                <a:spcPct val="80000"/>
              </a:lnSpc>
              <a:defRPr/>
            </a:pPr>
            <a:r>
              <a:rPr lang="it-IT" sz="2000">
                <a:solidFill>
                  <a:schemeClr val="hlink"/>
                </a:solidFill>
                <a:latin typeface="Calibri" charset="0"/>
              </a:rPr>
              <a:t>Sistema implement-oriented</a:t>
            </a:r>
            <a:r>
              <a:rPr lang="it-IT" sz="2000">
                <a:latin typeface="Calibri" charset="0"/>
              </a:rPr>
              <a:t> </a:t>
            </a:r>
          </a:p>
          <a:p>
            <a:pPr marL="185738" indent="-185738">
              <a:lnSpc>
                <a:spcPct val="80000"/>
              </a:lnSpc>
              <a:defRPr/>
            </a:pPr>
            <a:r>
              <a:rPr lang="it-IT" sz="2000">
                <a:solidFill>
                  <a:schemeClr val="hlink"/>
                </a:solidFill>
                <a:latin typeface="Calibri" charset="0"/>
              </a:rPr>
              <a:t>Sottosistemi (layout generale):</a:t>
            </a:r>
          </a:p>
          <a:p>
            <a:pPr marL="542925" lvl="1" indent="-177800">
              <a:lnSpc>
                <a:spcPct val="80000"/>
              </a:lnSpc>
              <a:defRPr/>
            </a:pPr>
            <a:r>
              <a:rPr lang="it-IT" sz="1800">
                <a:latin typeface="Calibri" charset="0"/>
              </a:rPr>
              <a:t>Unità centrale GPS/GNSS</a:t>
            </a:r>
          </a:p>
          <a:p>
            <a:pPr marL="542925" lvl="1" indent="-177800">
              <a:lnSpc>
                <a:spcPct val="80000"/>
              </a:lnSpc>
              <a:defRPr/>
            </a:pPr>
            <a:r>
              <a:rPr lang="it-IT" sz="1800">
                <a:latin typeface="Calibri" charset="0"/>
              </a:rPr>
              <a:t>Sensore per la stima del contenuto di nutrimenti</a:t>
            </a:r>
          </a:p>
          <a:p>
            <a:pPr marL="542925" lvl="1" indent="-177800">
              <a:lnSpc>
                <a:spcPct val="80000"/>
              </a:lnSpc>
              <a:defRPr/>
            </a:pPr>
            <a:r>
              <a:rPr lang="it-IT" sz="1800">
                <a:latin typeface="Calibri" charset="0"/>
              </a:rPr>
              <a:t>Sensore di portata per la stima (indiretta) del volume di carico trasportato</a:t>
            </a:r>
          </a:p>
          <a:p>
            <a:pPr marL="185738" indent="-185738">
              <a:lnSpc>
                <a:spcPct val="80000"/>
              </a:lnSpc>
              <a:defRPr/>
            </a:pPr>
            <a:r>
              <a:rPr lang="it-IT" sz="2000">
                <a:solidFill>
                  <a:schemeClr val="hlink"/>
                </a:solidFill>
                <a:latin typeface="Calibri" charset="0"/>
              </a:rPr>
              <a:t>Configurazione suggerita:</a:t>
            </a:r>
          </a:p>
          <a:p>
            <a:pPr marL="542925" lvl="1" indent="-177800">
              <a:lnSpc>
                <a:spcPct val="80000"/>
              </a:lnSpc>
              <a:defRPr/>
            </a:pPr>
            <a:r>
              <a:rPr lang="it-IT" sz="1800">
                <a:latin typeface="Calibri" charset="0"/>
              </a:rPr>
              <a:t>Solo unità centrale GPS/GNSS</a:t>
            </a:r>
          </a:p>
        </p:txBody>
      </p:sp>
      <p:grpSp>
        <p:nvGrpSpPr>
          <p:cNvPr id="78852" name="Group 38"/>
          <p:cNvGrpSpPr>
            <a:grpSpLocks/>
          </p:cNvGrpSpPr>
          <p:nvPr/>
        </p:nvGrpSpPr>
        <p:grpSpPr bwMode="auto">
          <a:xfrm>
            <a:off x="4392613" y="4221163"/>
            <a:ext cx="4751387" cy="2636837"/>
            <a:chOff x="2699" y="2659"/>
            <a:chExt cx="2993" cy="1661"/>
          </a:xfrm>
        </p:grpSpPr>
        <p:sp>
          <p:nvSpPr>
            <p:cNvPr id="120838" name="Rectangle 6"/>
            <p:cNvSpPr>
              <a:spLocks noChangeAspect="1" noChangeArrowheads="1"/>
            </p:cNvSpPr>
            <p:nvPr/>
          </p:nvSpPr>
          <p:spPr bwMode="auto">
            <a:xfrm>
              <a:off x="2699" y="2659"/>
              <a:ext cx="2993" cy="166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78869" name="Oval 8"/>
            <p:cNvSpPr>
              <a:spLocks noChangeAspect="1" noChangeArrowheads="1"/>
            </p:cNvSpPr>
            <p:nvPr/>
          </p:nvSpPr>
          <p:spPr bwMode="auto">
            <a:xfrm>
              <a:off x="3560" y="3339"/>
              <a:ext cx="535" cy="336"/>
            </a:xfrm>
            <a:prstGeom prst="ellipse">
              <a:avLst/>
            </a:prstGeom>
            <a:solidFill>
              <a:srgbClr val="FFFFFF"/>
            </a:solidFill>
            <a:ln w="9525">
              <a:solidFill>
                <a:srgbClr val="000000"/>
              </a:solidFill>
              <a:round/>
              <a:headEnd/>
              <a:tailEnd/>
            </a:ln>
          </p:spPr>
          <p:txBody>
            <a:bodyPr lIns="0" tIns="7200" rIns="0" bIns="7200"/>
            <a:lstStyle/>
            <a:p>
              <a:pPr algn="ctr"/>
              <a:r>
                <a:rPr lang="it-IT" sz="1200" i="1">
                  <a:cs typeface="Times New Roman" charset="0"/>
                </a:rPr>
                <a:t>Unità centrale</a:t>
              </a:r>
              <a:endParaRPr lang="it-IT" sz="1200">
                <a:cs typeface="Arial" charset="0"/>
              </a:endParaRPr>
            </a:p>
          </p:txBody>
        </p:sp>
        <p:sp>
          <p:nvSpPr>
            <p:cNvPr id="78870" name="Rectangle 9"/>
            <p:cNvSpPr>
              <a:spLocks noChangeAspect="1" noChangeArrowheads="1"/>
            </p:cNvSpPr>
            <p:nvPr/>
          </p:nvSpPr>
          <p:spPr bwMode="auto">
            <a:xfrm>
              <a:off x="4921" y="3770"/>
              <a:ext cx="63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it-IT" sz="1200">
                  <a:cs typeface="Times New Roman" charset="0"/>
                </a:rPr>
                <a:t>Accumulatore</a:t>
              </a:r>
              <a:endParaRPr lang="it-IT" sz="1200">
                <a:cs typeface="Arial" charset="0"/>
              </a:endParaRPr>
            </a:p>
          </p:txBody>
        </p:sp>
        <p:pic>
          <p:nvPicPr>
            <p:cNvPr id="78871" name="Picture 10"/>
            <p:cNvPicPr>
              <a:picLocks noChangeAspect="1" noChangeArrowheads="1"/>
            </p:cNvPicPr>
            <p:nvPr/>
          </p:nvPicPr>
          <p:blipFill>
            <a:blip r:embed="rId3">
              <a:extLst>
                <a:ext uri="{28A0092B-C50C-407E-A947-70E740481C1C}">
                  <a14:useLocalDpi xmlns:a14="http://schemas.microsoft.com/office/drawing/2010/main" val="0"/>
                </a:ext>
              </a:extLst>
            </a:blip>
            <a:srcRect l="3658" r="4877" b="10464"/>
            <a:stretch>
              <a:fillRect/>
            </a:stretch>
          </p:blipFill>
          <p:spPr bwMode="auto">
            <a:xfrm>
              <a:off x="5081" y="3506"/>
              <a:ext cx="284"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2" name="AutoShape 11"/>
            <p:cNvSpPr>
              <a:spLocks noChangeAspect="1" noChangeArrowheads="1"/>
            </p:cNvSpPr>
            <p:nvPr/>
          </p:nvSpPr>
          <p:spPr bwMode="auto">
            <a:xfrm>
              <a:off x="2835" y="2764"/>
              <a:ext cx="1934" cy="1346"/>
            </a:xfrm>
            <a:prstGeom prst="roundRect">
              <a:avLst>
                <a:gd name="adj" fmla="val 12481"/>
              </a:avLst>
            </a:prstGeom>
            <a:noFill/>
            <a:ln w="95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8873" name="AutoShape 12"/>
            <p:cNvSpPr>
              <a:spLocks noChangeAspect="1" noChangeArrowheads="1"/>
            </p:cNvSpPr>
            <p:nvPr/>
          </p:nvSpPr>
          <p:spPr bwMode="auto">
            <a:xfrm>
              <a:off x="4899" y="3335"/>
              <a:ext cx="656" cy="648"/>
            </a:xfrm>
            <a:prstGeom prst="roundRect">
              <a:avLst>
                <a:gd name="adj" fmla="val 16667"/>
              </a:avLst>
            </a:prstGeom>
            <a:noFill/>
            <a:ln w="95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8874" name="Rectangle 13"/>
            <p:cNvSpPr>
              <a:spLocks noChangeAspect="1" noChangeArrowheads="1"/>
            </p:cNvSpPr>
            <p:nvPr/>
          </p:nvSpPr>
          <p:spPr bwMode="auto">
            <a:xfrm>
              <a:off x="3515" y="4110"/>
              <a:ext cx="54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782" tIns="43891" rIns="87782" bIns="43891"/>
            <a:lstStyle/>
            <a:p>
              <a:pPr algn="ctr"/>
              <a:r>
                <a:rPr lang="it-IT" sz="1200" i="1">
                  <a:cs typeface="Times New Roman" charset="0"/>
                </a:rPr>
                <a:t>Rimorchio</a:t>
              </a:r>
              <a:endParaRPr lang="it-IT" sz="1200" i="1">
                <a:cs typeface="Arial" charset="0"/>
              </a:endParaRPr>
            </a:p>
          </p:txBody>
        </p:sp>
        <p:sp>
          <p:nvSpPr>
            <p:cNvPr id="78875" name="Rectangle 14"/>
            <p:cNvSpPr>
              <a:spLocks noChangeAspect="1" noChangeArrowheads="1"/>
            </p:cNvSpPr>
            <p:nvPr/>
          </p:nvSpPr>
          <p:spPr bwMode="auto">
            <a:xfrm>
              <a:off x="4939" y="3982"/>
              <a:ext cx="54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782" tIns="43891" rIns="87782" bIns="43891"/>
            <a:lstStyle/>
            <a:p>
              <a:pPr algn="ctr"/>
              <a:r>
                <a:rPr lang="it-IT" sz="1200" i="1">
                  <a:cs typeface="Times New Roman" charset="0"/>
                </a:rPr>
                <a:t>Trattore</a:t>
              </a:r>
              <a:endParaRPr lang="it-IT" sz="1200" i="1">
                <a:cs typeface="Arial" charset="0"/>
              </a:endParaRPr>
            </a:p>
          </p:txBody>
        </p:sp>
        <p:cxnSp>
          <p:nvCxnSpPr>
            <p:cNvPr id="78876" name="AutoShape 15"/>
            <p:cNvCxnSpPr>
              <a:cxnSpLocks noChangeAspect="1" noChangeShapeType="1"/>
              <a:stCxn id="78882" idx="2"/>
              <a:endCxn id="78869" idx="1"/>
            </p:cNvCxnSpPr>
            <p:nvPr/>
          </p:nvCxnSpPr>
          <p:spPr bwMode="auto">
            <a:xfrm rot="16200000" flipH="1">
              <a:off x="3556" y="3306"/>
              <a:ext cx="105" cy="59"/>
            </a:xfrm>
            <a:prstGeom prst="bentConnector3">
              <a:avLst>
                <a:gd name="adj1" fmla="val 25713"/>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pic>
          <p:nvPicPr>
            <p:cNvPr id="78877" name="rg_hi" descr="http://t3.gstatic.com/images?q=tbn:ANd9GcQh1QBXiFRREsC7kPBlJOT1dNFGIMyCldu_NMvqKXVJXqKoPcw&amp;t=1&amp;usg=__Wf2VlxTUtpxnixVM7sF6wtsQGeU="/>
            <p:cNvPicPr>
              <a:picLocks noChangeAspect="1" noChangeArrowheads="1"/>
            </p:cNvPicPr>
            <p:nvPr/>
          </p:nvPicPr>
          <p:blipFill>
            <a:blip r:embed="rId4" r:link="rId5">
              <a:extLst>
                <a:ext uri="{28A0092B-C50C-407E-A947-70E740481C1C}">
                  <a14:useLocalDpi xmlns:a14="http://schemas.microsoft.com/office/drawing/2010/main" val="0"/>
                </a:ext>
              </a:extLst>
            </a:blip>
            <a:srcRect l="18092" t="28450" r="14098" b="31284"/>
            <a:stretch>
              <a:fillRect/>
            </a:stretch>
          </p:blipFill>
          <p:spPr bwMode="auto">
            <a:xfrm>
              <a:off x="3375" y="3792"/>
              <a:ext cx="42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878" name="AutoShape 17"/>
            <p:cNvCxnSpPr>
              <a:cxnSpLocks noChangeAspect="1" noChangeShapeType="1"/>
              <a:stCxn id="78877" idx="0"/>
              <a:endCxn id="78869" idx="3"/>
            </p:cNvCxnSpPr>
            <p:nvPr/>
          </p:nvCxnSpPr>
          <p:spPr bwMode="auto">
            <a:xfrm rot="-5400000">
              <a:off x="3530" y="3683"/>
              <a:ext cx="166" cy="51"/>
            </a:xfrm>
            <a:prstGeom prst="bentConnector3">
              <a:avLst>
                <a:gd name="adj1" fmla="val 3494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8879" name="AutoShape 18"/>
            <p:cNvCxnSpPr>
              <a:cxnSpLocks noChangeAspect="1" noChangeShapeType="1"/>
              <a:stCxn id="78884" idx="0"/>
              <a:endCxn id="78869" idx="5"/>
            </p:cNvCxnSpPr>
            <p:nvPr/>
          </p:nvCxnSpPr>
          <p:spPr bwMode="auto">
            <a:xfrm rot="5400000" flipH="1">
              <a:off x="3967" y="3676"/>
              <a:ext cx="162" cy="61"/>
            </a:xfrm>
            <a:prstGeom prst="bentConnector3">
              <a:avLst>
                <a:gd name="adj1" fmla="val 34569"/>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8880" name="AutoShape 19"/>
            <p:cNvCxnSpPr>
              <a:cxnSpLocks noChangeAspect="1" noChangeShapeType="1"/>
            </p:cNvCxnSpPr>
            <p:nvPr/>
          </p:nvCxnSpPr>
          <p:spPr bwMode="auto">
            <a:xfrm rot="10800000">
              <a:off x="4095" y="3525"/>
              <a:ext cx="986" cy="115"/>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pic>
          <p:nvPicPr>
            <p:cNvPr id="78881" name="rg_hi" descr="http://t2.gstatic.com/images?q=tbn:ANd9GcTDGANuW2iPm1TgBKD89ApFESefKSoawmpjvwqwwsm4KkLyVp4&amp;t=1&amp;usg=__nYdju05eTl-Jz10bkbr3hn9apI8="/>
            <p:cNvPicPr>
              <a:picLocks noChangeAspect="1" noChangeArrowheads="1"/>
            </p:cNvPicPr>
            <p:nvPr/>
          </p:nvPicPr>
          <p:blipFill>
            <a:blip r:embed="rId6" r:link="rId7">
              <a:extLst>
                <a:ext uri="{28A0092B-C50C-407E-A947-70E740481C1C}">
                  <a14:useLocalDpi xmlns:a14="http://schemas.microsoft.com/office/drawing/2010/main" val="0"/>
                </a:ext>
              </a:extLst>
            </a:blip>
            <a:srcRect r="50000" b="14938"/>
            <a:stretch>
              <a:fillRect/>
            </a:stretch>
          </p:blipFill>
          <p:spPr bwMode="auto">
            <a:xfrm>
              <a:off x="3969" y="2820"/>
              <a:ext cx="141"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82"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4" y="2914"/>
              <a:ext cx="369"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83" name="Rectangle 22"/>
            <p:cNvSpPr>
              <a:spLocks noChangeAspect="1" noChangeArrowheads="1"/>
            </p:cNvSpPr>
            <p:nvPr/>
          </p:nvSpPr>
          <p:spPr bwMode="auto">
            <a:xfrm>
              <a:off x="2835" y="3739"/>
              <a:ext cx="5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it-IT" sz="1200">
                  <a:cs typeface="Times New Roman" charset="0"/>
                </a:rPr>
                <a:t>Sensore di conducibilità elettrica</a:t>
              </a:r>
              <a:endParaRPr lang="it-IT" sz="1200">
                <a:cs typeface="Arial" charset="0"/>
              </a:endParaRPr>
            </a:p>
          </p:txBody>
        </p:sp>
        <p:pic>
          <p:nvPicPr>
            <p:cNvPr id="78884"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3871" y="3788"/>
              <a:ext cx="414"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85" name="Rectangle 24"/>
            <p:cNvSpPr>
              <a:spLocks noChangeAspect="1" noChangeArrowheads="1"/>
            </p:cNvSpPr>
            <p:nvPr/>
          </p:nvSpPr>
          <p:spPr bwMode="auto">
            <a:xfrm>
              <a:off x="4014" y="2886"/>
              <a:ext cx="40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GB" sz="1200">
                  <a:cs typeface="Times New Roman" charset="0"/>
                </a:rPr>
                <a:t>Antenna GPRS</a:t>
              </a:r>
              <a:endParaRPr lang="en-GB" sz="1200">
                <a:cs typeface="Arial" charset="0"/>
              </a:endParaRPr>
            </a:p>
          </p:txBody>
        </p:sp>
        <p:cxnSp>
          <p:nvCxnSpPr>
            <p:cNvPr id="78886" name="AutoShape 25"/>
            <p:cNvCxnSpPr>
              <a:cxnSpLocks noChangeAspect="1" noChangeShapeType="1"/>
              <a:endCxn id="78881" idx="2"/>
            </p:cNvCxnSpPr>
            <p:nvPr/>
          </p:nvCxnSpPr>
          <p:spPr bwMode="auto">
            <a:xfrm rot="-5400000">
              <a:off x="3957" y="3306"/>
              <a:ext cx="139" cy="26"/>
            </a:xfrm>
            <a:prstGeom prst="bentConnector3">
              <a:avLst>
                <a:gd name="adj1" fmla="val 50361"/>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78887" name="Rectangle 26"/>
            <p:cNvSpPr>
              <a:spLocks noChangeAspect="1" noChangeArrowheads="1"/>
            </p:cNvSpPr>
            <p:nvPr/>
          </p:nvSpPr>
          <p:spPr bwMode="auto">
            <a:xfrm>
              <a:off x="4286" y="3793"/>
              <a:ext cx="454"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it-IT" sz="1200">
                  <a:cs typeface="Times New Roman" charset="0"/>
                </a:rPr>
                <a:t>Sensore di flusso</a:t>
              </a:r>
              <a:endParaRPr lang="it-IT" sz="1200">
                <a:cs typeface="Arial" charset="0"/>
              </a:endParaRPr>
            </a:p>
          </p:txBody>
        </p:sp>
        <p:sp>
          <p:nvSpPr>
            <p:cNvPr id="78888" name="AutoShape 27"/>
            <p:cNvSpPr>
              <a:spLocks noChangeAspect="1" noChangeArrowheads="1"/>
            </p:cNvSpPr>
            <p:nvPr/>
          </p:nvSpPr>
          <p:spPr bwMode="auto">
            <a:xfrm>
              <a:off x="3016" y="2795"/>
              <a:ext cx="1452" cy="907"/>
            </a:xfrm>
            <a:prstGeom prst="roundRect">
              <a:avLst>
                <a:gd name="adj" fmla="val 16667"/>
              </a:avLst>
            </a:prstGeom>
            <a:noFill/>
            <a:ln w="95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8889" name="Rectangle 28"/>
            <p:cNvSpPr>
              <a:spLocks noChangeAspect="1" noChangeArrowheads="1"/>
            </p:cNvSpPr>
            <p:nvPr/>
          </p:nvSpPr>
          <p:spPr bwMode="auto">
            <a:xfrm>
              <a:off x="3016" y="2931"/>
              <a:ext cx="404"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GB" sz="1200">
                  <a:cs typeface="Times New Roman" charset="0"/>
                </a:rPr>
                <a:t>Antenna GNSS</a:t>
              </a:r>
              <a:endParaRPr lang="en-GB" sz="1200">
                <a:cs typeface="Arial" charset="0"/>
              </a:endParaRPr>
            </a:p>
          </p:txBody>
        </p:sp>
      </p:grpSp>
      <p:pic>
        <p:nvPicPr>
          <p:cNvPr id="78853" name="Picture 29" descr="IMG_1453"/>
          <p:cNvPicPr>
            <a:picLocks noChangeAspect="1" noChangeArrowheads="1"/>
          </p:cNvPicPr>
          <p:nvPr/>
        </p:nvPicPr>
        <p:blipFill>
          <a:blip r:embed="rId10">
            <a:extLst>
              <a:ext uri="{28A0092B-C50C-407E-A947-70E740481C1C}">
                <a14:useLocalDpi xmlns:a14="http://schemas.microsoft.com/office/drawing/2010/main" val="0"/>
              </a:ext>
            </a:extLst>
          </a:blip>
          <a:srcRect l="43472" r="23959" b="29248"/>
          <a:stretch>
            <a:fillRect/>
          </a:stretch>
        </p:blipFill>
        <p:spPr bwMode="auto">
          <a:xfrm>
            <a:off x="5507038" y="1628775"/>
            <a:ext cx="6207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30" descr="Prime_della_resinatura"/>
          <p:cNvPicPr>
            <a:picLocks noChangeAspect="1" noChangeArrowheads="1"/>
          </p:cNvPicPr>
          <p:nvPr/>
        </p:nvPicPr>
        <p:blipFill>
          <a:blip r:embed="rId11">
            <a:extLst>
              <a:ext uri="{28A0092B-C50C-407E-A947-70E740481C1C}">
                <a14:useLocalDpi xmlns:a14="http://schemas.microsoft.com/office/drawing/2010/main" val="0"/>
              </a:ext>
            </a:extLst>
          </a:blip>
          <a:srcRect l="23621" r="24454" b="17642"/>
          <a:stretch>
            <a:fillRect/>
          </a:stretch>
        </p:blipFill>
        <p:spPr bwMode="auto">
          <a:xfrm>
            <a:off x="6227763" y="1630363"/>
            <a:ext cx="85090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31" descr="SDC12191"/>
          <p:cNvPicPr>
            <a:picLocks noChangeAspect="1" noChangeArrowheads="1"/>
          </p:cNvPicPr>
          <p:nvPr/>
        </p:nvPicPr>
        <p:blipFill>
          <a:blip r:embed="rId12">
            <a:extLst>
              <a:ext uri="{28A0092B-C50C-407E-A947-70E740481C1C}">
                <a14:useLocalDpi xmlns:a14="http://schemas.microsoft.com/office/drawing/2010/main" val="0"/>
              </a:ext>
            </a:extLst>
          </a:blip>
          <a:srcRect l="29190" t="37798" r="37660" b="16591"/>
          <a:stretch>
            <a:fillRect/>
          </a:stretch>
        </p:blipFill>
        <p:spPr bwMode="auto">
          <a:xfrm>
            <a:off x="7162800" y="1630363"/>
            <a:ext cx="9810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32" descr="IMG_1682"/>
          <p:cNvPicPr>
            <a:picLocks noChangeAspect="1" noChangeArrowheads="1"/>
          </p:cNvPicPr>
          <p:nvPr/>
        </p:nvPicPr>
        <p:blipFill>
          <a:blip r:embed="rId13">
            <a:extLst>
              <a:ext uri="{28A0092B-C50C-407E-A947-70E740481C1C}">
                <a14:useLocalDpi xmlns:a14="http://schemas.microsoft.com/office/drawing/2010/main" val="0"/>
              </a:ext>
            </a:extLst>
          </a:blip>
          <a:srcRect l="26915" t="12091" r="20499" b="9085"/>
          <a:stretch>
            <a:fillRect/>
          </a:stretch>
        </p:blipFill>
        <p:spPr bwMode="auto">
          <a:xfrm>
            <a:off x="8243888" y="1630363"/>
            <a:ext cx="90011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65" name="Text Box 33"/>
          <p:cNvSpPr txBox="1">
            <a:spLocks noChangeArrowheads="1"/>
          </p:cNvSpPr>
          <p:nvPr/>
        </p:nvSpPr>
        <p:spPr bwMode="auto">
          <a:xfrm>
            <a:off x="6877050" y="1341438"/>
            <a:ext cx="2032000" cy="385762"/>
          </a:xfrm>
          <a:prstGeom prst="rect">
            <a:avLst/>
          </a:prstGeom>
          <a:solidFill>
            <a:schemeClr val="bg1"/>
          </a:solidFill>
          <a:ln w="190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b="1" i="1"/>
              <a:t>Sensore di azoto</a:t>
            </a:r>
          </a:p>
        </p:txBody>
      </p:sp>
      <p:pic>
        <p:nvPicPr>
          <p:cNvPr id="78858" name="Picture 34" descr="SDC12153"/>
          <p:cNvPicPr>
            <a:picLocks noChangeAspect="1" noChangeArrowheads="1"/>
          </p:cNvPicPr>
          <p:nvPr/>
        </p:nvPicPr>
        <p:blipFill>
          <a:blip r:embed="rId14">
            <a:extLst>
              <a:ext uri="{28A0092B-C50C-407E-A947-70E740481C1C}">
                <a14:useLocalDpi xmlns:a14="http://schemas.microsoft.com/office/drawing/2010/main" val="0"/>
              </a:ext>
            </a:extLst>
          </a:blip>
          <a:srcRect l="2130" b="20998"/>
          <a:stretch>
            <a:fillRect/>
          </a:stretch>
        </p:blipFill>
        <p:spPr bwMode="auto">
          <a:xfrm>
            <a:off x="0" y="4422775"/>
            <a:ext cx="377983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68" name="Text Box 36"/>
          <p:cNvSpPr txBox="1">
            <a:spLocks noChangeArrowheads="1"/>
          </p:cNvSpPr>
          <p:nvPr/>
        </p:nvSpPr>
        <p:spPr bwMode="auto">
          <a:xfrm>
            <a:off x="395288" y="4149725"/>
            <a:ext cx="1714500" cy="385763"/>
          </a:xfrm>
          <a:prstGeom prst="rect">
            <a:avLst/>
          </a:prstGeom>
          <a:solidFill>
            <a:schemeClr val="bg1"/>
          </a:solidFill>
          <a:ln w="190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b="1" i="1"/>
              <a:t>Unità centrale</a:t>
            </a:r>
          </a:p>
        </p:txBody>
      </p:sp>
      <p:sp>
        <p:nvSpPr>
          <p:cNvPr id="120871" name="Text Box 39"/>
          <p:cNvSpPr txBox="1">
            <a:spLocks noChangeArrowheads="1"/>
          </p:cNvSpPr>
          <p:nvPr/>
        </p:nvSpPr>
        <p:spPr bwMode="auto">
          <a:xfrm>
            <a:off x="6877050" y="3933825"/>
            <a:ext cx="2027238" cy="385763"/>
          </a:xfrm>
          <a:prstGeom prst="rect">
            <a:avLst/>
          </a:prstGeom>
          <a:solidFill>
            <a:schemeClr val="bg1"/>
          </a:solidFill>
          <a:ln w="190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b="1" i="1"/>
              <a:t>Layout generale</a:t>
            </a:r>
          </a:p>
        </p:txBody>
      </p:sp>
      <p:sp>
        <p:nvSpPr>
          <p:cNvPr id="120874" name="Line 42"/>
          <p:cNvSpPr>
            <a:spLocks noChangeShapeType="1"/>
          </p:cNvSpPr>
          <p:nvPr/>
        </p:nvSpPr>
        <p:spPr bwMode="auto">
          <a:xfrm>
            <a:off x="6372225" y="5949950"/>
            <a:ext cx="1152525" cy="71913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120875" name="Line 43"/>
          <p:cNvSpPr>
            <a:spLocks noChangeShapeType="1"/>
          </p:cNvSpPr>
          <p:nvPr/>
        </p:nvSpPr>
        <p:spPr bwMode="auto">
          <a:xfrm>
            <a:off x="4932363" y="5876925"/>
            <a:ext cx="1152525" cy="71913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120876" name="Line 44"/>
          <p:cNvSpPr>
            <a:spLocks noChangeShapeType="1"/>
          </p:cNvSpPr>
          <p:nvPr/>
        </p:nvSpPr>
        <p:spPr bwMode="auto">
          <a:xfrm flipH="1">
            <a:off x="4859338" y="5876925"/>
            <a:ext cx="1152525" cy="71913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120877" name="Line 45"/>
          <p:cNvSpPr>
            <a:spLocks noChangeShapeType="1"/>
          </p:cNvSpPr>
          <p:nvPr/>
        </p:nvSpPr>
        <p:spPr bwMode="auto">
          <a:xfrm flipH="1">
            <a:off x="6372225" y="5876925"/>
            <a:ext cx="1152525" cy="71913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120878" name="AutoShape 46"/>
          <p:cNvSpPr>
            <a:spLocks noChangeArrowheads="1"/>
          </p:cNvSpPr>
          <p:nvPr/>
        </p:nvSpPr>
        <p:spPr bwMode="auto">
          <a:xfrm rot="1857328">
            <a:off x="3563938" y="3716338"/>
            <a:ext cx="1223962" cy="576262"/>
          </a:xfrm>
          <a:prstGeom prst="rightArrow">
            <a:avLst>
              <a:gd name="adj1" fmla="val 49861"/>
              <a:gd name="adj2" fmla="val 66944"/>
            </a:avLst>
          </a:prstGeom>
          <a:gradFill rotWithShape="1">
            <a:gsLst>
              <a:gs pos="0">
                <a:srgbClr val="005CBF"/>
              </a:gs>
              <a:gs pos="25000">
                <a:srgbClr val="0087E6"/>
              </a:gs>
              <a:gs pos="75000">
                <a:srgbClr val="21D6E0"/>
              </a:gs>
              <a:gs pos="100000">
                <a:srgbClr val="03D4A8"/>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120880" name="AutoShape 48"/>
          <p:cNvSpPr>
            <a:spLocks noChangeArrowheads="1"/>
          </p:cNvSpPr>
          <p:nvPr/>
        </p:nvSpPr>
        <p:spPr bwMode="auto">
          <a:xfrm rot="1100235">
            <a:off x="7524750" y="141288"/>
            <a:ext cx="1619250" cy="1127125"/>
          </a:xfrm>
          <a:prstGeom prst="star24">
            <a:avLst>
              <a:gd name="adj" fmla="val 37500"/>
            </a:avLst>
          </a:prstGeom>
          <a:solidFill>
            <a:srgbClr val="FFFF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it-IT" sz="2000" b="1">
                <a:solidFill>
                  <a:srgbClr val="FF0000"/>
                </a:solidFill>
              </a:rPr>
              <a:t>TESTATI</a:t>
            </a:r>
          </a:p>
        </p:txBody>
      </p:sp>
      <p:pic>
        <p:nvPicPr>
          <p:cNvPr id="78867" name="Picture 74" descr="regione-venet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950" y="119063"/>
            <a:ext cx="15843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6641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30" name="Rectangle 38"/>
          <p:cNvSpPr>
            <a:spLocks noChangeArrowheads="1"/>
          </p:cNvSpPr>
          <p:nvPr/>
        </p:nvSpPr>
        <p:spPr bwMode="auto">
          <a:xfrm>
            <a:off x="7959725" y="5048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a:cs typeface="+mn-cs"/>
            </a:endParaRPr>
          </a:p>
        </p:txBody>
      </p:sp>
      <p:sp>
        <p:nvSpPr>
          <p:cNvPr id="110635" name="Rectangle 43"/>
          <p:cNvSpPr>
            <a:spLocks noChangeArrowheads="1"/>
          </p:cNvSpPr>
          <p:nvPr/>
        </p:nvSpPr>
        <p:spPr bwMode="auto">
          <a:xfrm>
            <a:off x="250825" y="136525"/>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cs typeface="+mn-cs"/>
              </a:rPr>
              <a:t>Strumentazioni sui mezzi di trasporto</a:t>
            </a:r>
          </a:p>
        </p:txBody>
      </p:sp>
      <p:sp>
        <p:nvSpPr>
          <p:cNvPr id="110636" name="Text Box 44"/>
          <p:cNvSpPr txBox="1">
            <a:spLocks noChangeArrowheads="1"/>
          </p:cNvSpPr>
          <p:nvPr/>
        </p:nvSpPr>
        <p:spPr bwMode="auto">
          <a:xfrm>
            <a:off x="250825" y="836613"/>
            <a:ext cx="85344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190500">
              <a:defRPr>
                <a:solidFill>
                  <a:schemeClr val="tx1"/>
                </a:solidFill>
                <a:latin typeface="Arial" charset="0"/>
                <a:ea typeface="ＭＳ Ｐゴシック" charset="0"/>
              </a:defRPr>
            </a:lvl2pPr>
            <a:lvl3pPr marL="571500" indent="-190500">
              <a:defRPr>
                <a:solidFill>
                  <a:schemeClr val="tx1"/>
                </a:solidFill>
                <a:latin typeface="Arial" charset="0"/>
                <a:ea typeface="ＭＳ Ｐゴシック" charset="0"/>
              </a:defRPr>
            </a:lvl3pPr>
            <a:lvl4pPr marL="952500" indent="-190500">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marL="723900" lvl="2" indent="-342900" algn="just">
              <a:buFont typeface="Arial"/>
              <a:buChar char="•"/>
              <a:defRPr/>
            </a:pPr>
            <a:r>
              <a:rPr lang="it-IT" sz="2000" dirty="0" smtClean="0">
                <a:latin typeface="Times New Roman" charset="0"/>
                <a:cs typeface="+mn-cs"/>
              </a:rPr>
              <a:t>unità centrale per la gestione generale del sistema, dotata di:</a:t>
            </a:r>
          </a:p>
          <a:p>
            <a:pPr marL="1104900" lvl="3" indent="-342900" algn="just">
              <a:buFont typeface="Arial"/>
              <a:buChar char="•"/>
              <a:defRPr/>
            </a:pPr>
            <a:r>
              <a:rPr lang="it-IT" sz="2000" dirty="0" smtClean="0">
                <a:latin typeface="Times New Roman" charset="0"/>
                <a:cs typeface="+mn-cs"/>
              </a:rPr>
              <a:t>sistema di acquisizione dei dati dai diversi sensori (v. sotto);</a:t>
            </a:r>
          </a:p>
          <a:p>
            <a:pPr marL="1104900" lvl="3" indent="-342900">
              <a:buFont typeface="Arial"/>
              <a:buChar char="•"/>
              <a:defRPr/>
            </a:pPr>
            <a:r>
              <a:rPr lang="it-IT" sz="2000" dirty="0" smtClean="0">
                <a:latin typeface="Times New Roman" charset="0"/>
                <a:cs typeface="+mn-cs"/>
              </a:rPr>
              <a:t>memoria di buffer da utilizzare in caso di impossibilità di invio dei dati acquisiti;</a:t>
            </a:r>
          </a:p>
          <a:p>
            <a:pPr marL="1104900" lvl="3" indent="-342900">
              <a:buFont typeface="Arial"/>
              <a:buChar char="•"/>
              <a:defRPr/>
            </a:pPr>
            <a:r>
              <a:rPr lang="it-IT" sz="2000" dirty="0" smtClean="0">
                <a:latin typeface="Times New Roman" charset="0"/>
                <a:cs typeface="+mn-cs"/>
              </a:rPr>
              <a:t>sistema di alimentazione autonomo a batteria ricaricabile;</a:t>
            </a:r>
          </a:p>
          <a:p>
            <a:pPr marL="1104900" lvl="3" indent="-342900">
              <a:buFont typeface="Arial"/>
              <a:buChar char="•"/>
              <a:defRPr/>
            </a:pPr>
            <a:r>
              <a:rPr lang="it-IT" sz="2000" dirty="0" smtClean="0">
                <a:latin typeface="Times New Roman" charset="0"/>
                <a:cs typeface="+mn-cs"/>
              </a:rPr>
              <a:t>SIM per </a:t>
            </a:r>
            <a:r>
              <a:rPr lang="fr-FR" sz="2000" dirty="0" smtClean="0">
                <a:latin typeface="Times New Roman" charset="0"/>
                <a:cs typeface="+mn-cs"/>
              </a:rPr>
              <a:t>l'</a:t>
            </a:r>
            <a:r>
              <a:rPr lang="it-IT" sz="2000" dirty="0" smtClean="0">
                <a:latin typeface="Times New Roman" charset="0"/>
                <a:cs typeface="+mn-cs"/>
              </a:rPr>
              <a:t>utilizzo della rete telefonica prescelta per il traffico dei dati;</a:t>
            </a:r>
          </a:p>
          <a:p>
            <a:pPr marL="1104900" lvl="3" indent="-342900">
              <a:buFont typeface="Arial"/>
              <a:buChar char="•"/>
              <a:defRPr/>
            </a:pPr>
            <a:r>
              <a:rPr lang="it-IT" sz="2000" dirty="0" smtClean="0">
                <a:latin typeface="Times New Roman" charset="0"/>
                <a:cs typeface="+mn-cs"/>
              </a:rPr>
              <a:t>interfaccia con il sistema elettrico di bordo, per </a:t>
            </a:r>
            <a:r>
              <a:rPr lang="fr-FR" sz="2000" dirty="0" smtClean="0">
                <a:latin typeface="Times New Roman" charset="0"/>
                <a:cs typeface="+mn-cs"/>
              </a:rPr>
              <a:t>l'</a:t>
            </a:r>
            <a:r>
              <a:rPr lang="it-IT" sz="2000" dirty="0" smtClean="0">
                <a:latin typeface="Times New Roman" charset="0"/>
                <a:cs typeface="+mn-cs"/>
              </a:rPr>
              <a:t>alimentazione del sistema a motore acceso e per la ricarica della batteria ricaricabile;</a:t>
            </a:r>
          </a:p>
          <a:p>
            <a:pPr marL="1104900" lvl="3" indent="-342900">
              <a:buFont typeface="Arial"/>
              <a:buChar char="•"/>
              <a:defRPr/>
            </a:pPr>
            <a:r>
              <a:rPr lang="it-IT" sz="2000" dirty="0" smtClean="0">
                <a:latin typeface="Times New Roman" charset="0"/>
                <a:cs typeface="+mn-cs"/>
              </a:rPr>
              <a:t>antenna satellitare GNSS (</a:t>
            </a:r>
            <a:r>
              <a:rPr lang="it-IT" sz="2000" i="1" dirty="0" smtClean="0">
                <a:latin typeface="Times New Roman" charset="0"/>
                <a:cs typeface="+mn-cs"/>
              </a:rPr>
              <a:t>Global </a:t>
            </a:r>
            <a:r>
              <a:rPr lang="it-IT" sz="2000" i="1" dirty="0" err="1" smtClean="0">
                <a:latin typeface="Times New Roman" charset="0"/>
                <a:cs typeface="+mn-cs"/>
              </a:rPr>
              <a:t>Navigation</a:t>
            </a:r>
            <a:r>
              <a:rPr lang="it-IT" sz="2000" i="1" dirty="0" smtClean="0">
                <a:latin typeface="Times New Roman" charset="0"/>
                <a:cs typeface="+mn-cs"/>
              </a:rPr>
              <a:t> Satellite Systems</a:t>
            </a:r>
            <a:r>
              <a:rPr lang="it-IT" sz="2000" dirty="0" smtClean="0">
                <a:latin typeface="Times New Roman" charset="0"/>
                <a:cs typeface="+mn-cs"/>
              </a:rPr>
              <a:t>);</a:t>
            </a:r>
            <a:endParaRPr lang="it-IT" sz="2000" b="1" dirty="0" smtClean="0">
              <a:latin typeface="Times New Roman" charset="0"/>
              <a:cs typeface="+mn-cs"/>
            </a:endParaRPr>
          </a:p>
          <a:p>
            <a:pPr marL="1104900" lvl="3" indent="-342900">
              <a:buFont typeface="Arial"/>
              <a:buChar char="•"/>
              <a:defRPr/>
            </a:pPr>
            <a:r>
              <a:rPr lang="it-IT" sz="2000" dirty="0" smtClean="0">
                <a:latin typeface="Times New Roman" charset="0"/>
                <a:cs typeface="+mn-cs"/>
              </a:rPr>
              <a:t>antenna di trasmissione dati GPRS (</a:t>
            </a:r>
            <a:r>
              <a:rPr lang="it-IT" sz="2000" i="1" dirty="0" smtClean="0">
                <a:latin typeface="Times New Roman" charset="0"/>
                <a:cs typeface="+mn-cs"/>
              </a:rPr>
              <a:t>General </a:t>
            </a:r>
            <a:r>
              <a:rPr lang="it-IT" sz="2000" i="1" dirty="0" err="1" smtClean="0">
                <a:latin typeface="Times New Roman" charset="0"/>
                <a:cs typeface="+mn-cs"/>
              </a:rPr>
              <a:t>Packet</a:t>
            </a:r>
            <a:r>
              <a:rPr lang="it-IT" sz="2000" i="1" dirty="0" smtClean="0">
                <a:latin typeface="Times New Roman" charset="0"/>
                <a:cs typeface="+mn-cs"/>
              </a:rPr>
              <a:t> Radio Service</a:t>
            </a:r>
            <a:r>
              <a:rPr lang="it-IT" sz="2000" dirty="0" smtClean="0">
                <a:latin typeface="Times New Roman" charset="0"/>
                <a:cs typeface="+mn-cs"/>
              </a:rPr>
              <a:t>);</a:t>
            </a:r>
            <a:endParaRPr lang="it-IT" sz="2000" b="1" dirty="0" smtClean="0">
              <a:latin typeface="Times New Roman" charset="0"/>
              <a:cs typeface="+mn-cs"/>
            </a:endParaRPr>
          </a:p>
          <a:p>
            <a:pPr marL="723900" lvl="2" indent="-342900" algn="just">
              <a:buFont typeface="Arial"/>
              <a:buChar char="•"/>
              <a:defRPr/>
            </a:pPr>
            <a:r>
              <a:rPr lang="it-IT" sz="2000" dirty="0" smtClean="0">
                <a:latin typeface="Times New Roman" charset="0"/>
                <a:cs typeface="+mn-cs"/>
              </a:rPr>
              <a:t>sensore per la stima del contenuto di nutrimenti nel carico trasportato (sonda bipolare per la rilevazione della conducibilità elettrica del liquame);</a:t>
            </a:r>
          </a:p>
          <a:p>
            <a:pPr marL="723900" lvl="2" indent="-342900">
              <a:buFont typeface="Arial"/>
              <a:buChar char="•"/>
              <a:defRPr/>
            </a:pPr>
            <a:r>
              <a:rPr lang="it-IT" sz="2000" dirty="0" smtClean="0">
                <a:latin typeface="Symbol" charset="0"/>
                <a:cs typeface="+mn-cs"/>
                <a:sym typeface="Symbol" charset="0"/>
              </a:rPr>
              <a:t>	</a:t>
            </a:r>
            <a:r>
              <a:rPr lang="it-IT" sz="2000" dirty="0" smtClean="0">
                <a:latin typeface="Times New Roman" charset="0"/>
                <a:cs typeface="+mn-cs"/>
              </a:rPr>
              <a:t>sensori per la stima (indiretta) del volume di carico trasportato (sonda ad ultrasuoni per la rilevazione della portata di liquame in transito nelle tubazioni del </a:t>
            </a:r>
            <a:r>
              <a:rPr lang="it-IT" sz="2000" dirty="0" err="1" smtClean="0">
                <a:latin typeface="Times New Roman" charset="0"/>
                <a:cs typeface="+mn-cs"/>
              </a:rPr>
              <a:t>carrobotte</a:t>
            </a:r>
            <a:r>
              <a:rPr lang="it-IT" sz="2000" dirty="0" smtClean="0">
                <a:latin typeface="Times New Roman" charset="0"/>
                <a:cs typeface="+mn-cs"/>
              </a:rPr>
              <a:t> durante la fase di carico e scarico della cisterna).</a:t>
            </a:r>
            <a:endParaRPr lang="it-IT" sz="2800" dirty="0" smtClean="0">
              <a:cs typeface="+mn-cs"/>
            </a:endParaRPr>
          </a:p>
        </p:txBody>
      </p:sp>
    </p:spTree>
    <p:extLst>
      <p:ext uri="{BB962C8B-B14F-4D97-AF65-F5344CB8AC3E}">
        <p14:creationId xmlns:p14="http://schemas.microsoft.com/office/powerpoint/2010/main" val="39499420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1595438" y="242888"/>
            <a:ext cx="59451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it-IT" sz="3200" u="sng">
                <a:cs typeface="+mn-cs"/>
              </a:rPr>
              <a:t>Distribuzione rasoterra in banda</a:t>
            </a:r>
          </a:p>
        </p:txBody>
      </p:sp>
      <p:sp>
        <p:nvSpPr>
          <p:cNvPr id="192515" name="Rectangle 3"/>
          <p:cNvSpPr>
            <a:spLocks noChangeArrowheads="1"/>
          </p:cNvSpPr>
          <p:nvPr/>
        </p:nvSpPr>
        <p:spPr bwMode="auto">
          <a:xfrm>
            <a:off x="228600" y="1144588"/>
            <a:ext cx="17097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it-IT" sz="2800" b="1">
                <a:solidFill>
                  <a:srgbClr val="00CC00"/>
                </a:solidFill>
                <a:cs typeface="+mn-cs"/>
              </a:rPr>
              <a:t>vantaggi</a:t>
            </a:r>
            <a:r>
              <a:rPr lang="it-IT" sz="1800">
                <a:cs typeface="+mn-cs"/>
              </a:rPr>
              <a:t> </a:t>
            </a:r>
          </a:p>
        </p:txBody>
      </p:sp>
      <p:sp>
        <p:nvSpPr>
          <p:cNvPr id="192516" name="Text Box 4"/>
          <p:cNvSpPr txBox="1">
            <a:spLocks noChangeArrowheads="1"/>
          </p:cNvSpPr>
          <p:nvPr/>
        </p:nvSpPr>
        <p:spPr bwMode="auto">
          <a:xfrm>
            <a:off x="0" y="1828800"/>
            <a:ext cx="8839200"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5425" indent="-225425">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spcBef>
                <a:spcPct val="50000"/>
              </a:spcBef>
              <a:buFontTx/>
              <a:buChar char="•"/>
              <a:defRPr/>
            </a:pPr>
            <a:r>
              <a:rPr lang="it-IT" smtClean="0">
                <a:cs typeface="+mn-cs"/>
              </a:rPr>
              <a:t>Liquame distribuito in prossimità del terreno</a:t>
            </a:r>
          </a:p>
          <a:p>
            <a:pPr>
              <a:spcBef>
                <a:spcPct val="50000"/>
              </a:spcBef>
              <a:buFontTx/>
              <a:buChar char="•"/>
              <a:defRPr/>
            </a:pPr>
            <a:r>
              <a:rPr lang="it-IT" smtClean="0">
                <a:cs typeface="+mn-cs"/>
              </a:rPr>
              <a:t>Larghezze di lavoro elevate e migliore uniformità di distribuzione</a:t>
            </a:r>
          </a:p>
          <a:p>
            <a:pPr>
              <a:spcBef>
                <a:spcPct val="50000"/>
              </a:spcBef>
              <a:buFontTx/>
              <a:buChar char="•"/>
              <a:defRPr/>
            </a:pPr>
            <a:r>
              <a:rPr lang="it-IT" smtClean="0">
                <a:cs typeface="+mn-cs"/>
              </a:rPr>
              <a:t>Maggior controllo degli odori e formazione di aerosol;</a:t>
            </a:r>
          </a:p>
          <a:p>
            <a:pPr>
              <a:spcBef>
                <a:spcPct val="50000"/>
              </a:spcBef>
              <a:buFontTx/>
              <a:buChar char="•"/>
              <a:defRPr/>
            </a:pPr>
            <a:r>
              <a:rPr lang="it-IT" smtClean="0">
                <a:cs typeface="+mn-cs"/>
              </a:rPr>
              <a:t>Migliore utilizzo degli elementi nutritivi (riduzione delle perdite di azoto ammoniacale);</a:t>
            </a:r>
          </a:p>
          <a:p>
            <a:pPr>
              <a:spcBef>
                <a:spcPct val="50000"/>
              </a:spcBef>
              <a:buFontTx/>
              <a:buChar char="•"/>
              <a:defRPr/>
            </a:pPr>
            <a:r>
              <a:rPr lang="it-IT" smtClean="0">
                <a:cs typeface="+mn-cs"/>
              </a:rPr>
              <a:t>Riduzione della contaminazione della parte aerea della coltura;</a:t>
            </a:r>
          </a:p>
          <a:p>
            <a:pPr>
              <a:spcBef>
                <a:spcPct val="50000"/>
              </a:spcBef>
              <a:buFontTx/>
              <a:buChar char="•"/>
              <a:defRPr/>
            </a:pPr>
            <a:r>
              <a:rPr lang="it-IT" smtClean="0">
                <a:cs typeface="+mn-cs"/>
              </a:rPr>
              <a:t>Distribuzione tra le file o su colture in atto</a:t>
            </a:r>
          </a:p>
        </p:txBody>
      </p:sp>
    </p:spTree>
    <p:extLst>
      <p:ext uri="{BB962C8B-B14F-4D97-AF65-F5344CB8AC3E}">
        <p14:creationId xmlns:p14="http://schemas.microsoft.com/office/powerpoint/2010/main" val="38749268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1" name="Object 5"/>
          <p:cNvGraphicFramePr>
            <a:graphicFrameLocks noChangeAspect="1"/>
          </p:cNvGraphicFramePr>
          <p:nvPr/>
        </p:nvGraphicFramePr>
        <p:xfrm>
          <a:off x="0" y="0"/>
          <a:ext cx="9144000" cy="5387975"/>
        </p:xfrm>
        <a:graphic>
          <a:graphicData uri="http://schemas.openxmlformats.org/presentationml/2006/ole">
            <mc:AlternateContent xmlns:mc="http://schemas.openxmlformats.org/markup-compatibility/2006">
              <mc:Choice xmlns:v="urn:schemas-microsoft-com:vml" Requires="v">
                <p:oleObj spid="_x0000_s147469" name="Documento" r:id="rId5" imgW="6121400" imgH="3606800" progId="Word.Document.8">
                  <p:embed/>
                </p:oleObj>
              </mc:Choice>
              <mc:Fallback>
                <p:oleObj name="Documento" r:id="rId5" imgW="6121400" imgH="36068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38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7497431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69" name="Object 2"/>
          <p:cNvGraphicFramePr>
            <a:graphicFrameLocks noChangeAspect="1"/>
          </p:cNvGraphicFramePr>
          <p:nvPr/>
        </p:nvGraphicFramePr>
        <p:xfrm>
          <a:off x="0" y="0"/>
          <a:ext cx="9144000" cy="6211888"/>
        </p:xfrm>
        <a:graphic>
          <a:graphicData uri="http://schemas.openxmlformats.org/presentationml/2006/ole">
            <mc:AlternateContent xmlns:mc="http://schemas.openxmlformats.org/markup-compatibility/2006">
              <mc:Choice xmlns:v="urn:schemas-microsoft-com:vml" Requires="v">
                <p:oleObj spid="_x0000_s149517" name="Documento" r:id="rId5" imgW="6108700" imgH="4152900" progId="Word.Document.8">
                  <p:embed/>
                </p:oleObj>
              </mc:Choice>
              <mc:Fallback>
                <p:oleObj name="Documento" r:id="rId5" imgW="6108700" imgH="41529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21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9625754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7" name="Object 2"/>
          <p:cNvGraphicFramePr>
            <a:graphicFrameLocks noChangeAspect="1"/>
          </p:cNvGraphicFramePr>
          <p:nvPr/>
        </p:nvGraphicFramePr>
        <p:xfrm>
          <a:off x="0" y="0"/>
          <a:ext cx="9144000" cy="6199188"/>
        </p:xfrm>
        <a:graphic>
          <a:graphicData uri="http://schemas.openxmlformats.org/presentationml/2006/ole">
            <mc:AlternateContent xmlns:mc="http://schemas.openxmlformats.org/markup-compatibility/2006">
              <mc:Choice xmlns:v="urn:schemas-microsoft-com:vml" Requires="v">
                <p:oleObj spid="_x0000_s151565" name="Documento" r:id="rId5" imgW="6121400" imgH="4152900" progId="Word.Document.8">
                  <p:embed/>
                </p:oleObj>
              </mc:Choice>
              <mc:Fallback>
                <p:oleObj name="Documento" r:id="rId5" imgW="6121400" imgH="41529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199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802785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73" descr="logoVenetoAgricolt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1763" y="115888"/>
            <a:ext cx="128428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Rectangle 2"/>
          <p:cNvSpPr>
            <a:spLocks noGrp="1"/>
          </p:cNvSpPr>
          <p:nvPr>
            <p:ph type="title"/>
          </p:nvPr>
        </p:nvSpPr>
        <p:spPr/>
        <p:txBody>
          <a:bodyPr>
            <a:normAutofit fontScale="90000"/>
          </a:bodyPr>
          <a:lstStyle/>
          <a:p>
            <a:pPr>
              <a:defRPr/>
            </a:pPr>
            <a:r>
              <a:rPr lang="it-IT" sz="4000">
                <a:latin typeface="Calibri" charset="0"/>
              </a:rPr>
              <a:t>Hardware – sistemi fissi su </a:t>
            </a:r>
            <a:br>
              <a:rPr lang="it-IT" sz="4000">
                <a:latin typeface="Calibri" charset="0"/>
              </a:rPr>
            </a:br>
            <a:r>
              <a:rPr lang="it-IT" sz="4000">
                <a:latin typeface="Calibri" charset="0"/>
              </a:rPr>
              <a:t>vasche di accumulo liquami</a:t>
            </a:r>
          </a:p>
        </p:txBody>
      </p:sp>
      <p:sp>
        <p:nvSpPr>
          <p:cNvPr id="134147" name="Rectangle 3"/>
          <p:cNvSpPr>
            <a:spLocks noGrp="1"/>
          </p:cNvSpPr>
          <p:nvPr>
            <p:ph type="body" idx="1"/>
          </p:nvPr>
        </p:nvSpPr>
        <p:spPr>
          <a:xfrm>
            <a:off x="250825" y="1628775"/>
            <a:ext cx="6121400" cy="4679950"/>
          </a:xfrm>
        </p:spPr>
        <p:txBody>
          <a:bodyPr/>
          <a:lstStyle/>
          <a:p>
            <a:pPr>
              <a:defRPr/>
            </a:pPr>
            <a:r>
              <a:rPr lang="it-IT" sz="2800" b="1" dirty="0">
                <a:solidFill>
                  <a:schemeClr val="hlink"/>
                </a:solidFill>
                <a:latin typeface="Calibri" charset="0"/>
              </a:rPr>
              <a:t>Vantaggi</a:t>
            </a:r>
          </a:p>
          <a:p>
            <a:pPr lvl="1">
              <a:defRPr/>
            </a:pPr>
            <a:r>
              <a:rPr lang="it-IT" sz="2400" dirty="0">
                <a:latin typeface="Calibri" charset="0"/>
              </a:rPr>
              <a:t>Alimentazione da rete</a:t>
            </a:r>
          </a:p>
          <a:p>
            <a:pPr lvl="1">
              <a:defRPr/>
            </a:pPr>
            <a:r>
              <a:rPr lang="it-IT" sz="2400" dirty="0">
                <a:latin typeface="Calibri" charset="0"/>
              </a:rPr>
              <a:t>Verifica immediata e definitiva copertura GPRS/GSM, possibilità di connessione Ethernet</a:t>
            </a:r>
          </a:p>
          <a:p>
            <a:pPr lvl="1">
              <a:defRPr/>
            </a:pPr>
            <a:r>
              <a:rPr lang="it-IT" sz="2400" dirty="0">
                <a:latin typeface="Calibri" charset="0"/>
              </a:rPr>
              <a:t>Possibilità di maggiore protezione da fattori ambientali</a:t>
            </a:r>
          </a:p>
          <a:p>
            <a:pPr lvl="1">
              <a:defRPr/>
            </a:pPr>
            <a:r>
              <a:rPr lang="it-IT" sz="2400" dirty="0">
                <a:latin typeface="Calibri" charset="0"/>
              </a:rPr>
              <a:t>Tutti i movimenti di liquame (in, out) sono monitorati</a:t>
            </a:r>
          </a:p>
          <a:p>
            <a:pPr lvl="1">
              <a:defRPr/>
            </a:pPr>
            <a:r>
              <a:rPr lang="it-IT" sz="2400" dirty="0">
                <a:latin typeface="Calibri" charset="0"/>
              </a:rPr>
              <a:t>I sistemi veicolari informano sulla parcella interessata dallo spandimento</a:t>
            </a:r>
          </a:p>
        </p:txBody>
      </p:sp>
      <p:pic>
        <p:nvPicPr>
          <p:cNvPr id="88068" name="Picture 74" descr="regione-vene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9063"/>
            <a:ext cx="15843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12" descr="Riducareflu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925" y="6275388"/>
            <a:ext cx="221456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18" descr="Abbattimento%20azoto%20V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2060575"/>
            <a:ext cx="2627312"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8" name="Picture 24"/>
          <p:cNvPicPr>
            <a:picLocks noChangeAspect="1" noChangeArrowheads="1"/>
          </p:cNvPicPr>
          <p:nvPr/>
        </p:nvPicPr>
        <p:blipFill>
          <a:blip r:embed="rId6">
            <a:extLst>
              <a:ext uri="{28A0092B-C50C-407E-A947-70E740481C1C}">
                <a14:useLocalDpi xmlns:a14="http://schemas.microsoft.com/office/drawing/2010/main" val="0"/>
              </a:ext>
            </a:extLst>
          </a:blip>
          <a:srcRect l="8318"/>
          <a:stretch>
            <a:fillRect/>
          </a:stretch>
        </p:blipFill>
        <p:spPr bwMode="auto">
          <a:xfrm>
            <a:off x="6516688" y="4133850"/>
            <a:ext cx="2627312"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675616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89" name="Group 14"/>
          <p:cNvGrpSpPr>
            <a:grpSpLocks/>
          </p:cNvGrpSpPr>
          <p:nvPr/>
        </p:nvGrpSpPr>
        <p:grpSpPr bwMode="auto">
          <a:xfrm>
            <a:off x="1295400" y="228600"/>
            <a:ext cx="6119813" cy="2976563"/>
            <a:chOff x="1134" y="1417"/>
            <a:chExt cx="9638" cy="4686"/>
          </a:xfrm>
        </p:grpSpPr>
        <p:sp>
          <p:nvSpPr>
            <p:cNvPr id="89091" name="AutoShape 15"/>
            <p:cNvSpPr>
              <a:spLocks noChangeAspect="1" noChangeArrowheads="1" noTextEdit="1"/>
            </p:cNvSpPr>
            <p:nvPr/>
          </p:nvSpPr>
          <p:spPr bwMode="auto">
            <a:xfrm>
              <a:off x="1134" y="1417"/>
              <a:ext cx="9638" cy="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89092" name="Picture 6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0" y="5271"/>
              <a:ext cx="975" cy="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AutoShape 17"/>
            <p:cNvSpPr>
              <a:spLocks noChangeArrowheads="1"/>
            </p:cNvSpPr>
            <p:nvPr/>
          </p:nvSpPr>
          <p:spPr bwMode="auto">
            <a:xfrm>
              <a:off x="1300" y="1845"/>
              <a:ext cx="9080" cy="326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9094" name="Oval 18"/>
            <p:cNvSpPr>
              <a:spLocks noChangeArrowheads="1"/>
            </p:cNvSpPr>
            <p:nvPr/>
          </p:nvSpPr>
          <p:spPr bwMode="auto">
            <a:xfrm>
              <a:off x="1587" y="3762"/>
              <a:ext cx="3257" cy="1092"/>
            </a:xfrm>
            <a:prstGeom prst="ellipse">
              <a:avLst/>
            </a:prstGeom>
            <a:solidFill>
              <a:srgbClr val="CCFFCC"/>
            </a:solidFill>
            <a:ln w="9525">
              <a:solidFill>
                <a:srgbClr val="000000"/>
              </a:solidFill>
              <a:round/>
              <a:headEnd/>
              <a:tailEnd/>
            </a:ln>
          </p:spPr>
          <p:txBody>
            <a:bodyPr lIns="0" tIns="0" rIns="0" bIns="0"/>
            <a:lstStyle/>
            <a:p>
              <a:pPr algn="ctr" eaLnBrk="0" hangingPunct="0"/>
              <a:r>
                <a:rPr lang="it-IT" sz="1000" i="1">
                  <a:latin typeface="Times New Roman" charset="0"/>
                </a:rPr>
                <a:t>Sistemi di monitoraggio e controllo macchine</a:t>
              </a:r>
            </a:p>
          </p:txBody>
        </p:sp>
        <p:sp>
          <p:nvSpPr>
            <p:cNvPr id="89095" name="Oval 19"/>
            <p:cNvSpPr>
              <a:spLocks noChangeArrowheads="1"/>
            </p:cNvSpPr>
            <p:nvPr/>
          </p:nvSpPr>
          <p:spPr bwMode="auto">
            <a:xfrm>
              <a:off x="6806" y="1959"/>
              <a:ext cx="3259" cy="1285"/>
            </a:xfrm>
            <a:prstGeom prst="ellipse">
              <a:avLst/>
            </a:prstGeom>
            <a:solidFill>
              <a:srgbClr val="CCFFFF"/>
            </a:solidFill>
            <a:ln w="9525">
              <a:solidFill>
                <a:srgbClr val="000000"/>
              </a:solidFill>
              <a:round/>
              <a:headEnd/>
              <a:tailEnd/>
            </a:ln>
          </p:spPr>
          <p:txBody>
            <a:bodyPr lIns="18000" tIns="10800" rIns="18000" bIns="10800"/>
            <a:lstStyle/>
            <a:p>
              <a:pPr algn="ctr" eaLnBrk="0" hangingPunct="0"/>
              <a:r>
                <a:rPr lang="it-IT" sz="1000" i="1">
                  <a:latin typeface="Times New Roman" charset="0"/>
                </a:rPr>
                <a:t>Sistema informativo territoriale (SIT) - Server territoriale</a:t>
              </a:r>
            </a:p>
          </p:txBody>
        </p:sp>
        <p:sp>
          <p:nvSpPr>
            <p:cNvPr id="89096" name="Oval 20"/>
            <p:cNvSpPr>
              <a:spLocks noChangeArrowheads="1"/>
            </p:cNvSpPr>
            <p:nvPr/>
          </p:nvSpPr>
          <p:spPr bwMode="auto">
            <a:xfrm>
              <a:off x="4210" y="2704"/>
              <a:ext cx="3260" cy="1263"/>
            </a:xfrm>
            <a:prstGeom prst="ellipse">
              <a:avLst/>
            </a:prstGeom>
            <a:solidFill>
              <a:srgbClr val="FFFF99"/>
            </a:solidFill>
            <a:ln w="9525">
              <a:solidFill>
                <a:srgbClr val="000000"/>
              </a:solidFill>
              <a:round/>
              <a:headEnd/>
              <a:tailEnd/>
            </a:ln>
          </p:spPr>
          <p:txBody>
            <a:bodyPr/>
            <a:lstStyle/>
            <a:p>
              <a:pPr algn="ctr" eaLnBrk="0" hangingPunct="0"/>
              <a:r>
                <a:rPr lang="it-IT" sz="1000" i="1">
                  <a:latin typeface="Times New Roman" charset="0"/>
                </a:rPr>
                <a:t>Sistema informativo aziendale (SIA) - Server aziendale </a:t>
              </a:r>
            </a:p>
          </p:txBody>
        </p:sp>
        <p:sp>
          <p:nvSpPr>
            <p:cNvPr id="89097" name="AutoShape 21"/>
            <p:cNvSpPr>
              <a:spLocks noChangeArrowheads="1"/>
            </p:cNvSpPr>
            <p:nvPr/>
          </p:nvSpPr>
          <p:spPr bwMode="auto">
            <a:xfrm rot="-2581620">
              <a:off x="3843" y="3429"/>
              <a:ext cx="840" cy="476"/>
            </a:xfrm>
            <a:prstGeom prst="leftRightArrow">
              <a:avLst>
                <a:gd name="adj1" fmla="val 49898"/>
                <a:gd name="adj2" fmla="val 48799"/>
              </a:avLst>
            </a:prstGeom>
            <a:gradFill rotWithShape="1">
              <a:gsLst>
                <a:gs pos="0">
                  <a:srgbClr val="767676"/>
                </a:gs>
                <a:gs pos="50000">
                  <a:srgbClr val="FFFFFF"/>
                </a:gs>
                <a:gs pos="100000">
                  <a:srgbClr val="767676"/>
                </a:gs>
              </a:gsLst>
              <a:lin ang="0" scaled="1"/>
            </a:gradFill>
            <a:ln w="9525">
              <a:solidFill>
                <a:srgbClr val="000000"/>
              </a:solidFill>
              <a:miter lim="800000"/>
              <a:headEnd/>
              <a:tailEnd/>
            </a:ln>
          </p:spPr>
          <p:txBody>
            <a:bodyPr/>
            <a:lstStyle/>
            <a:p>
              <a:endParaRPr lang="it-IT"/>
            </a:p>
          </p:txBody>
        </p:sp>
        <p:sp>
          <p:nvSpPr>
            <p:cNvPr id="89098" name="AutoShape 22"/>
            <p:cNvSpPr>
              <a:spLocks noChangeArrowheads="1"/>
            </p:cNvSpPr>
            <p:nvPr/>
          </p:nvSpPr>
          <p:spPr bwMode="auto">
            <a:xfrm rot="-2590727" flipH="1" flipV="1">
              <a:off x="6456" y="2524"/>
              <a:ext cx="840" cy="477"/>
            </a:xfrm>
            <a:prstGeom prst="leftRightArrow">
              <a:avLst>
                <a:gd name="adj1" fmla="val 49898"/>
                <a:gd name="adj2" fmla="val 48697"/>
              </a:avLst>
            </a:prstGeom>
            <a:gradFill rotWithShape="1">
              <a:gsLst>
                <a:gs pos="0">
                  <a:srgbClr val="767676"/>
                </a:gs>
                <a:gs pos="50000">
                  <a:srgbClr val="FFFFFF"/>
                </a:gs>
                <a:gs pos="100000">
                  <a:srgbClr val="767676"/>
                </a:gs>
              </a:gsLst>
              <a:lin ang="0" scaled="1"/>
            </a:gradFill>
            <a:ln w="9525">
              <a:solidFill>
                <a:srgbClr val="000000"/>
              </a:solidFill>
              <a:miter lim="800000"/>
              <a:headEnd/>
              <a:tailEnd/>
            </a:ln>
          </p:spPr>
          <p:txBody>
            <a:bodyPr/>
            <a:lstStyle/>
            <a:p>
              <a:endParaRPr lang="it-IT"/>
            </a:p>
          </p:txBody>
        </p:sp>
        <p:sp>
          <p:nvSpPr>
            <p:cNvPr id="89099" name="Text Box 23"/>
            <p:cNvSpPr txBox="1">
              <a:spLocks noChangeArrowheads="1"/>
            </p:cNvSpPr>
            <p:nvPr/>
          </p:nvSpPr>
          <p:spPr bwMode="auto">
            <a:xfrm>
              <a:off x="2403" y="1497"/>
              <a:ext cx="7072"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200">
                  <a:latin typeface="Times New Roman" charset="0"/>
                </a:rPr>
                <a:t>Sistemi informatici di gestione e controllo</a:t>
              </a:r>
            </a:p>
          </p:txBody>
        </p:sp>
        <p:pic>
          <p:nvPicPr>
            <p:cNvPr id="89100" name="Picture 24" descr="003999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4" y="5215"/>
              <a:ext cx="997" cy="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1" name="Picture 25" descr="003999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9" y="5183"/>
              <a:ext cx="997" cy="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2" name="AutoShape 26"/>
            <p:cNvSpPr>
              <a:spLocks noChangeArrowheads="1"/>
            </p:cNvSpPr>
            <p:nvPr/>
          </p:nvSpPr>
          <p:spPr bwMode="auto">
            <a:xfrm rot="-5400000">
              <a:off x="5171" y="4284"/>
              <a:ext cx="1347" cy="476"/>
            </a:xfrm>
            <a:prstGeom prst="leftRightArrow">
              <a:avLst>
                <a:gd name="adj1" fmla="val 49583"/>
                <a:gd name="adj2" fmla="val 58182"/>
              </a:avLst>
            </a:prstGeom>
            <a:gradFill rotWithShape="1">
              <a:gsLst>
                <a:gs pos="0">
                  <a:srgbClr val="0000FF"/>
                </a:gs>
                <a:gs pos="50000">
                  <a:srgbClr val="FFFFFF"/>
                </a:gs>
                <a:gs pos="100000">
                  <a:srgbClr val="0000FF"/>
                </a:gs>
              </a:gsLst>
              <a:lin ang="0" scaled="1"/>
            </a:gradFill>
            <a:ln w="9525">
              <a:solidFill>
                <a:srgbClr val="000000"/>
              </a:solidFill>
              <a:miter lim="800000"/>
              <a:headEnd/>
              <a:tailEnd/>
            </a:ln>
          </p:spPr>
          <p:txBody>
            <a:bodyPr/>
            <a:lstStyle/>
            <a:p>
              <a:endParaRPr lang="it-IT"/>
            </a:p>
          </p:txBody>
        </p:sp>
        <p:sp>
          <p:nvSpPr>
            <p:cNvPr id="89103" name="AutoShape 27"/>
            <p:cNvSpPr>
              <a:spLocks noChangeArrowheads="1"/>
            </p:cNvSpPr>
            <p:nvPr/>
          </p:nvSpPr>
          <p:spPr bwMode="auto">
            <a:xfrm rot="-5400000">
              <a:off x="7380" y="3900"/>
              <a:ext cx="2148" cy="476"/>
            </a:xfrm>
            <a:prstGeom prst="leftRightArrow">
              <a:avLst>
                <a:gd name="adj1" fmla="val 50426"/>
                <a:gd name="adj2" fmla="val 52689"/>
              </a:avLst>
            </a:prstGeom>
            <a:gradFill rotWithShape="1">
              <a:gsLst>
                <a:gs pos="0">
                  <a:srgbClr val="0000FF"/>
                </a:gs>
                <a:gs pos="50000">
                  <a:srgbClr val="FFFFFF"/>
                </a:gs>
                <a:gs pos="100000">
                  <a:srgbClr val="0000FF"/>
                </a:gs>
              </a:gsLst>
              <a:lin ang="0" scaled="1"/>
            </a:gradFill>
            <a:ln w="9525">
              <a:solidFill>
                <a:srgbClr val="000000"/>
              </a:solidFill>
              <a:miter lim="800000"/>
              <a:headEnd/>
              <a:tailEnd/>
            </a:ln>
          </p:spPr>
          <p:txBody>
            <a:bodyPr/>
            <a:lstStyle/>
            <a:p>
              <a:endParaRPr lang="it-IT"/>
            </a:p>
          </p:txBody>
        </p:sp>
        <p:sp>
          <p:nvSpPr>
            <p:cNvPr id="89104" name="AutoShape 28"/>
            <p:cNvSpPr>
              <a:spLocks noChangeArrowheads="1"/>
            </p:cNvSpPr>
            <p:nvPr/>
          </p:nvSpPr>
          <p:spPr bwMode="auto">
            <a:xfrm rot="-5400000">
              <a:off x="2949" y="4815"/>
              <a:ext cx="603" cy="476"/>
            </a:xfrm>
            <a:prstGeom prst="leftRightArrow">
              <a:avLst>
                <a:gd name="adj1" fmla="val 49898"/>
                <a:gd name="adj2" fmla="val 35031"/>
              </a:avLst>
            </a:prstGeom>
            <a:gradFill rotWithShape="1">
              <a:gsLst>
                <a:gs pos="0">
                  <a:srgbClr val="00FF00"/>
                </a:gs>
                <a:gs pos="50000">
                  <a:srgbClr val="FFFFFF"/>
                </a:gs>
                <a:gs pos="100000">
                  <a:srgbClr val="00FF00"/>
                </a:gs>
              </a:gsLst>
              <a:lin ang="0" scaled="1"/>
            </a:gradFill>
            <a:ln w="9525">
              <a:solidFill>
                <a:srgbClr val="000000"/>
              </a:solidFill>
              <a:miter lim="800000"/>
              <a:headEnd/>
              <a:tailEnd/>
            </a:ln>
          </p:spPr>
          <p:txBody>
            <a:bodyPr/>
            <a:lstStyle/>
            <a:p>
              <a:endParaRPr lang="it-IT"/>
            </a:p>
          </p:txBody>
        </p:sp>
        <p:sp>
          <p:nvSpPr>
            <p:cNvPr id="89105" name="Text Box 29"/>
            <p:cNvSpPr txBox="1">
              <a:spLocks noChangeArrowheads="1"/>
            </p:cNvSpPr>
            <p:nvPr/>
          </p:nvSpPr>
          <p:spPr bwMode="auto">
            <a:xfrm>
              <a:off x="5791" y="4306"/>
              <a:ext cx="1205"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000">
                  <a:latin typeface="Times New Roman" charset="0"/>
                </a:rPr>
                <a:t>Internet</a:t>
              </a:r>
            </a:p>
          </p:txBody>
        </p:sp>
        <p:sp>
          <p:nvSpPr>
            <p:cNvPr id="89106" name="Text Box 30"/>
            <p:cNvSpPr txBox="1">
              <a:spLocks noChangeArrowheads="1"/>
            </p:cNvSpPr>
            <p:nvPr/>
          </p:nvSpPr>
          <p:spPr bwMode="auto">
            <a:xfrm>
              <a:off x="8448" y="3752"/>
              <a:ext cx="1205"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000">
                  <a:latin typeface="Times New Roman" charset="0"/>
                </a:rPr>
                <a:t>Internet</a:t>
              </a:r>
            </a:p>
          </p:txBody>
        </p:sp>
        <p:sp>
          <p:nvSpPr>
            <p:cNvPr id="89107" name="Text Box 31"/>
            <p:cNvSpPr txBox="1">
              <a:spLocks noChangeArrowheads="1"/>
            </p:cNvSpPr>
            <p:nvPr/>
          </p:nvSpPr>
          <p:spPr bwMode="auto">
            <a:xfrm>
              <a:off x="3640" y="5380"/>
              <a:ext cx="1502"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000">
                  <a:latin typeface="Times New Roman" charset="0"/>
                </a:rPr>
                <a:t>Operatore macchina</a:t>
              </a:r>
            </a:p>
          </p:txBody>
        </p:sp>
        <p:sp>
          <p:nvSpPr>
            <p:cNvPr id="89108" name="Text Box 32"/>
            <p:cNvSpPr txBox="1">
              <a:spLocks noChangeArrowheads="1"/>
            </p:cNvSpPr>
            <p:nvPr/>
          </p:nvSpPr>
          <p:spPr bwMode="auto">
            <a:xfrm>
              <a:off x="6073" y="5379"/>
              <a:ext cx="1502"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000">
                  <a:latin typeface="Times New Roman" charset="0"/>
                </a:rPr>
                <a:t>Operatore aziendale</a:t>
              </a:r>
            </a:p>
          </p:txBody>
        </p:sp>
        <p:sp>
          <p:nvSpPr>
            <p:cNvPr id="89109" name="Text Box 33"/>
            <p:cNvSpPr txBox="1">
              <a:spLocks noChangeArrowheads="1"/>
            </p:cNvSpPr>
            <p:nvPr/>
          </p:nvSpPr>
          <p:spPr bwMode="auto">
            <a:xfrm>
              <a:off x="8809" y="5380"/>
              <a:ext cx="1505"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000">
                  <a:latin typeface="Times New Roman" charset="0"/>
                </a:rPr>
                <a:t>Operatore istituzionale</a:t>
              </a:r>
            </a:p>
          </p:txBody>
        </p:sp>
        <p:sp>
          <p:nvSpPr>
            <p:cNvPr id="89110" name="Text Box 34"/>
            <p:cNvSpPr txBox="1">
              <a:spLocks noChangeArrowheads="1"/>
            </p:cNvSpPr>
            <p:nvPr/>
          </p:nvSpPr>
          <p:spPr bwMode="auto">
            <a:xfrm>
              <a:off x="3352" y="4764"/>
              <a:ext cx="1379"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000">
                  <a:latin typeface="Times New Roman" charset="0"/>
                </a:rPr>
                <a:t>Interfaccia</a:t>
              </a:r>
            </a:p>
          </p:txBody>
        </p:sp>
      </p:grpSp>
      <p:sp>
        <p:nvSpPr>
          <p:cNvPr id="115747" name="Text Box 35"/>
          <p:cNvSpPr txBox="1">
            <a:spLocks noChangeArrowheads="1"/>
          </p:cNvSpPr>
          <p:nvPr/>
        </p:nvSpPr>
        <p:spPr bwMode="auto">
          <a:xfrm>
            <a:off x="228600" y="3276600"/>
            <a:ext cx="86868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marL="1244600" indent="-330200">
              <a:defRPr>
                <a:solidFill>
                  <a:schemeClr val="tx1"/>
                </a:solidFill>
                <a:latin typeface="Arial" charset="0"/>
                <a:ea typeface="ＭＳ Ｐゴシック" charset="0"/>
              </a:defRPr>
            </a:lvl3pPr>
            <a:lvl4pPr marL="1714500">
              <a:defRPr>
                <a:solidFill>
                  <a:schemeClr val="tx1"/>
                </a:solidFill>
                <a:latin typeface="Arial" charset="0"/>
                <a:ea typeface="ＭＳ Ｐゴシック" charset="0"/>
              </a:defRPr>
            </a:lvl4pPr>
            <a:lvl5pPr marL="1905000">
              <a:defRPr>
                <a:solidFill>
                  <a:schemeClr val="tx1"/>
                </a:solidFill>
                <a:latin typeface="Arial" charset="0"/>
                <a:ea typeface="ＭＳ Ｐゴシック" charset="0"/>
              </a:defRPr>
            </a:lvl5pPr>
            <a:lvl6pPr marL="2362200" fontAlgn="base">
              <a:spcBef>
                <a:spcPct val="0"/>
              </a:spcBef>
              <a:spcAft>
                <a:spcPct val="0"/>
              </a:spcAft>
              <a:defRPr>
                <a:solidFill>
                  <a:schemeClr val="tx1"/>
                </a:solidFill>
                <a:latin typeface="Arial" charset="0"/>
                <a:ea typeface="ＭＳ Ｐゴシック" charset="0"/>
              </a:defRPr>
            </a:lvl6pPr>
            <a:lvl7pPr marL="2819400" fontAlgn="base">
              <a:spcBef>
                <a:spcPct val="0"/>
              </a:spcBef>
              <a:spcAft>
                <a:spcPct val="0"/>
              </a:spcAft>
              <a:defRPr>
                <a:solidFill>
                  <a:schemeClr val="tx1"/>
                </a:solidFill>
                <a:latin typeface="Arial" charset="0"/>
                <a:ea typeface="ＭＳ Ｐゴシック" charset="0"/>
              </a:defRPr>
            </a:lvl7pPr>
            <a:lvl8pPr marL="3276600" fontAlgn="base">
              <a:spcBef>
                <a:spcPct val="0"/>
              </a:spcBef>
              <a:spcAft>
                <a:spcPct val="0"/>
              </a:spcAft>
              <a:defRPr>
                <a:solidFill>
                  <a:schemeClr val="tx1"/>
                </a:solidFill>
                <a:latin typeface="Arial" charset="0"/>
                <a:ea typeface="ＭＳ Ｐゴシック" charset="0"/>
              </a:defRPr>
            </a:lvl8pPr>
            <a:lvl9pPr marL="3733800" fontAlgn="base">
              <a:spcBef>
                <a:spcPct val="0"/>
              </a:spcBef>
              <a:spcAft>
                <a:spcPct val="0"/>
              </a:spcAft>
              <a:defRPr>
                <a:solidFill>
                  <a:schemeClr val="tx1"/>
                </a:solidFill>
                <a:latin typeface="Arial" charset="0"/>
                <a:ea typeface="ＭＳ Ｐゴシック" charset="0"/>
              </a:defRPr>
            </a:lvl9pPr>
          </a:lstStyle>
          <a:p>
            <a:pPr>
              <a:defRPr/>
            </a:pPr>
            <a:r>
              <a:rPr lang="it-IT" sz="1800" dirty="0" smtClean="0">
                <a:latin typeface="Times New Roman" charset="0"/>
                <a:cs typeface="+mn-cs"/>
              </a:rPr>
              <a:t>Le soluzioni informatiche per la tracciabilità (</a:t>
            </a:r>
            <a:r>
              <a:rPr lang="it-IT" sz="1800" i="1" dirty="0" smtClean="0">
                <a:latin typeface="Times New Roman" charset="0"/>
                <a:cs typeface="+mn-cs"/>
              </a:rPr>
              <a:t>hardware</a:t>
            </a:r>
            <a:r>
              <a:rPr lang="it-IT" sz="1800" dirty="0" smtClean="0">
                <a:latin typeface="Times New Roman" charset="0"/>
                <a:cs typeface="+mn-cs"/>
              </a:rPr>
              <a:t> e </a:t>
            </a:r>
            <a:r>
              <a:rPr lang="it-IT" sz="1800" i="1" dirty="0" smtClean="0">
                <a:latin typeface="Times New Roman" charset="0"/>
                <a:cs typeface="+mn-cs"/>
              </a:rPr>
              <a:t>software</a:t>
            </a:r>
            <a:r>
              <a:rPr lang="it-IT" sz="1800" dirty="0" smtClean="0">
                <a:latin typeface="Times New Roman" charset="0"/>
                <a:cs typeface="+mn-cs"/>
              </a:rPr>
              <a:t>) possono avere differenti architetture:</a:t>
            </a:r>
          </a:p>
          <a:p>
            <a:pPr lvl="2">
              <a:defRPr/>
            </a:pPr>
            <a:r>
              <a:rPr lang="it-IT" sz="1800" dirty="0" smtClean="0">
                <a:latin typeface="Symbol" charset="0"/>
                <a:cs typeface="+mn-cs"/>
                <a:sym typeface="Symbol" charset="0"/>
              </a:rPr>
              <a:t>-	</a:t>
            </a:r>
            <a:r>
              <a:rPr lang="it-IT" sz="1800" i="1" dirty="0" smtClean="0">
                <a:latin typeface="Times New Roman" charset="0"/>
                <a:cs typeface="+mn-cs"/>
              </a:rPr>
              <a:t>software</a:t>
            </a:r>
            <a:r>
              <a:rPr lang="it-IT" sz="1800" dirty="0" smtClean="0">
                <a:latin typeface="Times New Roman" charset="0"/>
                <a:cs typeface="+mn-cs"/>
              </a:rPr>
              <a:t> </a:t>
            </a:r>
            <a:r>
              <a:rPr lang="it-IT" sz="1800" i="1" dirty="0" smtClean="0">
                <a:latin typeface="Times New Roman" charset="0"/>
                <a:cs typeface="+mn-cs"/>
              </a:rPr>
              <a:t>residenti</a:t>
            </a:r>
            <a:r>
              <a:rPr lang="it-IT" sz="1800" dirty="0" smtClean="0">
                <a:latin typeface="Times New Roman" charset="0"/>
                <a:cs typeface="+mn-cs"/>
              </a:rPr>
              <a:t>, installati su PC e facenti uso delle reti interne ad una determinata azienda;</a:t>
            </a:r>
          </a:p>
          <a:p>
            <a:pPr lvl="2">
              <a:buFontTx/>
              <a:buChar char="-"/>
              <a:defRPr/>
            </a:pPr>
            <a:r>
              <a:rPr lang="it-IT" sz="1800" i="1" dirty="0" smtClean="0">
                <a:latin typeface="Times New Roman" charset="0"/>
                <a:cs typeface="+mn-cs"/>
              </a:rPr>
              <a:t>software</a:t>
            </a:r>
            <a:r>
              <a:rPr lang="it-IT" sz="1800" dirty="0" smtClean="0">
                <a:latin typeface="Times New Roman" charset="0"/>
                <a:cs typeface="+mn-cs"/>
              </a:rPr>
              <a:t> </a:t>
            </a:r>
            <a:r>
              <a:rPr lang="it-IT" sz="1800" i="1" dirty="0" smtClean="0">
                <a:latin typeface="Times New Roman" charset="0"/>
                <a:cs typeface="+mn-cs"/>
              </a:rPr>
              <a:t>basati su Internet</a:t>
            </a:r>
            <a:r>
              <a:rPr lang="it-IT" sz="1800" dirty="0" smtClean="0">
                <a:latin typeface="Times New Roman" charset="0"/>
                <a:cs typeface="+mn-cs"/>
              </a:rPr>
              <a:t>, quindi risiedenti su di un particolare server gestito da ditte private e accessibili in ogni istante da tutto il mondo a patto di disporre di una connessione ad Internet e delle credenziali di accesso.</a:t>
            </a:r>
          </a:p>
          <a:p>
            <a:pPr lvl="2">
              <a:buFontTx/>
              <a:buChar char="-"/>
              <a:defRPr/>
            </a:pPr>
            <a:r>
              <a:rPr lang="it-IT" sz="1800" i="1" dirty="0" smtClean="0">
                <a:latin typeface="Times New Roman" charset="0"/>
                <a:cs typeface="+mn-cs"/>
              </a:rPr>
              <a:t>software</a:t>
            </a:r>
            <a:r>
              <a:rPr lang="it-IT" sz="1800" dirty="0" smtClean="0">
                <a:latin typeface="Times New Roman" charset="0"/>
                <a:cs typeface="+mn-cs"/>
              </a:rPr>
              <a:t> </a:t>
            </a:r>
            <a:r>
              <a:rPr lang="it-IT" sz="1800" i="1" dirty="0" smtClean="0">
                <a:latin typeface="Times New Roman" charset="0"/>
                <a:cs typeface="+mn-cs"/>
              </a:rPr>
              <a:t>basati su Internet</a:t>
            </a:r>
            <a:r>
              <a:rPr lang="it-IT" sz="1800" dirty="0" smtClean="0">
                <a:latin typeface="Times New Roman" charset="0"/>
                <a:cs typeface="+mn-cs"/>
              </a:rPr>
              <a:t> gestito direttamente dal</a:t>
            </a:r>
            <a:r>
              <a:rPr lang="fr-FR" sz="1800" dirty="0" smtClean="0">
                <a:latin typeface="Times New Roman" charset="0"/>
                <a:cs typeface="+mn-cs"/>
              </a:rPr>
              <a:t>l'</a:t>
            </a:r>
            <a:r>
              <a:rPr lang="it-IT" sz="1800" dirty="0" smtClean="0">
                <a:latin typeface="Times New Roman" charset="0"/>
                <a:cs typeface="+mn-cs"/>
              </a:rPr>
              <a:t>autorità di sorveglianza e accessibili in ogni istante da tutto il mondo a patto di disporre di una connessione ad Internet e delle credenziali di accesso.</a:t>
            </a:r>
          </a:p>
          <a:p>
            <a:pPr>
              <a:defRPr/>
            </a:pPr>
            <a:r>
              <a:rPr lang="it-IT" sz="1800" dirty="0" smtClean="0">
                <a:latin typeface="Times New Roman" charset="0"/>
                <a:cs typeface="+mn-cs"/>
              </a:rPr>
              <a:t>Le due soluzioni proposte presentano vantaggi e svantaggi che vanno valutati soprattutto in relazione ad un uso che sia prevalentemente interno o esterno al</a:t>
            </a:r>
            <a:r>
              <a:rPr lang="fr-FR" sz="1800" dirty="0" smtClean="0">
                <a:latin typeface="Times New Roman" charset="0"/>
                <a:cs typeface="+mn-cs"/>
              </a:rPr>
              <a:t>l'</a:t>
            </a:r>
            <a:r>
              <a:rPr lang="it-IT" sz="1800" dirty="0" smtClean="0">
                <a:latin typeface="Times New Roman" charset="0"/>
                <a:cs typeface="+mn-cs"/>
              </a:rPr>
              <a:t>azienda </a:t>
            </a:r>
          </a:p>
        </p:txBody>
      </p:sp>
    </p:spTree>
    <p:extLst>
      <p:ext uri="{BB962C8B-B14F-4D97-AF65-F5344CB8AC3E}">
        <p14:creationId xmlns:p14="http://schemas.microsoft.com/office/powerpoint/2010/main" val="228553765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7" name="Object 2"/>
          <p:cNvGraphicFramePr>
            <a:graphicFrameLocks noChangeAspect="1"/>
          </p:cNvGraphicFramePr>
          <p:nvPr/>
        </p:nvGraphicFramePr>
        <p:xfrm>
          <a:off x="152400" y="839788"/>
          <a:ext cx="8991600" cy="5267325"/>
        </p:xfrm>
        <a:graphic>
          <a:graphicData uri="http://schemas.openxmlformats.org/presentationml/2006/ole">
            <mc:AlternateContent xmlns:mc="http://schemas.openxmlformats.org/markup-compatibility/2006">
              <mc:Choice xmlns:v="urn:schemas-microsoft-com:vml" Requires="v">
                <p:oleObj spid="_x0000_s156685" name="Documento" r:id="rId5" imgW="6261100" imgH="3670300" progId="Word.Document.8">
                  <p:embed/>
                </p:oleObj>
              </mc:Choice>
              <mc:Fallback>
                <p:oleObj name="Documento" r:id="rId5" imgW="6261100" imgH="36703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839788"/>
                        <a:ext cx="8991600" cy="526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6805124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304800" y="306388"/>
            <a:ext cx="24558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it-IT" sz="2800" b="1">
                <a:cs typeface="+mn-cs"/>
              </a:rPr>
              <a:t>tubi flessibili</a:t>
            </a:r>
            <a:r>
              <a:rPr lang="it-IT" sz="2800">
                <a:cs typeface="+mn-cs"/>
              </a:rPr>
              <a:t> </a:t>
            </a:r>
          </a:p>
        </p:txBody>
      </p:sp>
      <p:sp>
        <p:nvSpPr>
          <p:cNvPr id="193539" name="Text Box 3"/>
          <p:cNvSpPr txBox="1">
            <a:spLocks noChangeArrowheads="1"/>
          </p:cNvSpPr>
          <p:nvPr/>
        </p:nvSpPr>
        <p:spPr bwMode="auto">
          <a:xfrm>
            <a:off x="152400" y="914400"/>
            <a:ext cx="8686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800">
                <a:cs typeface="+mn-cs"/>
              </a:rPr>
              <a:t>Grazie alle caratteristiche costruttive del sistema, non è richiesta alcuna sovrapposizione tra due passate contigue grazie alla buona uniformità di distribuzione. La dose da distribuire può essere regolata agendo sia sulla velocità di avanzamento, sia sulla distanza reciproca dei tubi di distribuzione;</a:t>
            </a:r>
          </a:p>
        </p:txBody>
      </p:sp>
      <p:pic>
        <p:nvPicPr>
          <p:cNvPr id="152579" name="Picture 4" descr="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28888"/>
            <a:ext cx="9144000"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0637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130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6" name="Picture 3" descr="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1295400"/>
            <a:ext cx="44846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p:cNvSpPr txBox="1">
            <a:spLocks noChangeArrowheads="1"/>
          </p:cNvSpPr>
          <p:nvPr/>
        </p:nvSpPr>
        <p:spPr bwMode="auto">
          <a:xfrm>
            <a:off x="4572000" y="228600"/>
            <a:ext cx="3444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800">
                <a:cs typeface="+mn-cs"/>
              </a:rPr>
              <a:t>Il ripartitore dosatore</a:t>
            </a:r>
          </a:p>
        </p:txBody>
      </p:sp>
      <p:pic>
        <p:nvPicPr>
          <p:cNvPr id="154628" name="Picture 5" descr="15"/>
          <p:cNvPicPr>
            <a:picLocks noChangeAspect="1" noChangeArrowheads="1"/>
          </p:cNvPicPr>
          <p:nvPr/>
        </p:nvPicPr>
        <p:blipFill>
          <a:blip r:embed="rId5">
            <a:clrChange>
              <a:clrFrom>
                <a:srgbClr val="F9F8F6"/>
              </a:clrFrom>
              <a:clrTo>
                <a:srgbClr val="F9F8F6">
                  <a:alpha val="0"/>
                </a:srgbClr>
              </a:clrTo>
            </a:clrChange>
            <a:extLst>
              <a:ext uri="{28A0092B-C50C-407E-A947-70E740481C1C}">
                <a14:useLocalDpi xmlns:a14="http://schemas.microsoft.com/office/drawing/2010/main" val="0"/>
              </a:ext>
            </a:extLst>
          </a:blip>
          <a:srcRect/>
          <a:stretch>
            <a:fillRect/>
          </a:stretch>
        </p:blipFill>
        <p:spPr bwMode="auto">
          <a:xfrm>
            <a:off x="6248400" y="3962400"/>
            <a:ext cx="3005138"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6" descr="42"/>
          <p:cNvPicPr>
            <a:picLocks noChangeAspect="1" noChangeArrowheads="1"/>
          </p:cNvPicPr>
          <p:nvPr/>
        </p:nvPicPr>
        <p:blipFill>
          <a:blip r:embed="rId6">
            <a:clrChange>
              <a:clrFrom>
                <a:srgbClr val="FAFBF6"/>
              </a:clrFrom>
              <a:clrTo>
                <a:srgbClr val="FAFBF6">
                  <a:alpha val="0"/>
                </a:srgbClr>
              </a:clrTo>
            </a:clrChange>
            <a:extLst>
              <a:ext uri="{28A0092B-C50C-407E-A947-70E740481C1C}">
                <a14:useLocalDpi xmlns:a14="http://schemas.microsoft.com/office/drawing/2010/main" val="0"/>
              </a:ext>
            </a:extLst>
          </a:blip>
          <a:srcRect/>
          <a:stretch>
            <a:fillRect/>
          </a:stretch>
        </p:blipFill>
        <p:spPr bwMode="auto">
          <a:xfrm>
            <a:off x="3962400" y="4648200"/>
            <a:ext cx="25495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0" name="Picture 7" descr="1"/>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6400" y="533400"/>
            <a:ext cx="28606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950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t_s_sho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563880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4" name="Picture 3" descr="t_s_sho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075" y="676275"/>
            <a:ext cx="3590925"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p:cNvSpPr txBox="1">
            <a:spLocks noChangeArrowheads="1"/>
          </p:cNvSpPr>
          <p:nvPr/>
        </p:nvSpPr>
        <p:spPr bwMode="auto">
          <a:xfrm>
            <a:off x="60325" y="188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800">
              <a:cs typeface="+mn-cs"/>
            </a:endParaRPr>
          </a:p>
        </p:txBody>
      </p:sp>
      <p:sp>
        <p:nvSpPr>
          <p:cNvPr id="195589" name="Text Box 5"/>
          <p:cNvSpPr txBox="1">
            <a:spLocks noChangeArrowheads="1"/>
          </p:cNvSpPr>
          <p:nvPr/>
        </p:nvSpPr>
        <p:spPr bwMode="auto">
          <a:xfrm>
            <a:off x="6350" y="152400"/>
            <a:ext cx="58959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2800">
                <a:cs typeface="+mn-cs"/>
              </a:rPr>
              <a:t>Distribuzione rasoterra con deflettori</a:t>
            </a:r>
          </a:p>
          <a:p>
            <a:pPr algn="ctr">
              <a:defRPr/>
            </a:pPr>
            <a:r>
              <a:rPr lang="it-IT" sz="2800">
                <a:cs typeface="+mn-cs"/>
              </a:rPr>
              <a:t>(trailing shoe)</a:t>
            </a:r>
          </a:p>
        </p:txBody>
      </p:sp>
      <p:sp>
        <p:nvSpPr>
          <p:cNvPr id="195590" name="Text Box 6"/>
          <p:cNvSpPr txBox="1">
            <a:spLocks noChangeArrowheads="1"/>
          </p:cNvSpPr>
          <p:nvPr/>
        </p:nvSpPr>
        <p:spPr bwMode="auto">
          <a:xfrm>
            <a:off x="228600" y="5988050"/>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a:cs typeface="+mn-cs"/>
              </a:rPr>
              <a:t>Stessa configurazione della distribuzione in banda con un deflettore che permette di depositare il liquame sotto la coltura e sopra il suolo</a:t>
            </a:r>
          </a:p>
        </p:txBody>
      </p:sp>
    </p:spTree>
    <p:extLst>
      <p:ext uri="{BB962C8B-B14F-4D97-AF65-F5344CB8AC3E}">
        <p14:creationId xmlns:p14="http://schemas.microsoft.com/office/powerpoint/2010/main" val="314171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7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7635" name="Text Box 3"/>
          <p:cNvSpPr txBox="1">
            <a:spLocks noChangeArrowheads="1"/>
          </p:cNvSpPr>
          <p:nvPr/>
        </p:nvSpPr>
        <p:spPr bwMode="auto">
          <a:xfrm>
            <a:off x="3505200" y="4267200"/>
            <a:ext cx="5638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85738" indent="-185738">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Tx/>
              <a:buChar char="•"/>
              <a:defRPr/>
            </a:pPr>
            <a:r>
              <a:rPr lang="it-IT" b="1" smtClean="0">
                <a:solidFill>
                  <a:srgbClr val="FFFF00"/>
                </a:solidFill>
                <a:cs typeface="+mn-cs"/>
              </a:rPr>
              <a:t>Applicabile su colture erbacee (altezza minima 8 cm)</a:t>
            </a:r>
          </a:p>
          <a:p>
            <a:pPr>
              <a:buFontTx/>
              <a:buChar char="•"/>
              <a:defRPr/>
            </a:pPr>
            <a:r>
              <a:rPr lang="it-IT" b="1" smtClean="0">
                <a:solidFill>
                  <a:srgbClr val="FFFF00"/>
                </a:solidFill>
                <a:cs typeface="+mn-cs"/>
              </a:rPr>
              <a:t>Steli spostati e liquame distribuito sul terreno</a:t>
            </a:r>
          </a:p>
          <a:p>
            <a:pPr>
              <a:buFontTx/>
              <a:buChar char="•"/>
              <a:defRPr/>
            </a:pPr>
            <a:r>
              <a:rPr lang="it-IT" b="1" smtClean="0">
                <a:solidFill>
                  <a:srgbClr val="FFFF00"/>
                </a:solidFill>
                <a:cs typeface="+mn-cs"/>
              </a:rPr>
              <a:t>La copertura limita le emissioni</a:t>
            </a:r>
          </a:p>
        </p:txBody>
      </p:sp>
    </p:spTree>
    <p:extLst>
      <p:ext uri="{BB962C8B-B14F-4D97-AF65-F5344CB8AC3E}">
        <p14:creationId xmlns:p14="http://schemas.microsoft.com/office/powerpoint/2010/main" val="17700612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KK_EMAT_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p:cNvSpPr>
            <a:spLocks noChangeArrowheads="1"/>
          </p:cNvSpPr>
          <p:nvPr/>
        </p:nvSpPr>
        <p:spPr bwMode="auto">
          <a:xfrm>
            <a:off x="304800" y="5562600"/>
            <a:ext cx="861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dirty="0">
                <a:solidFill>
                  <a:schemeClr val="bg1"/>
                </a:solidFill>
                <a:cs typeface="+mn-cs"/>
              </a:rPr>
              <a:t>Con la </a:t>
            </a:r>
            <a:r>
              <a:rPr lang="en-US" sz="1800" dirty="0" err="1">
                <a:solidFill>
                  <a:schemeClr val="bg1"/>
                </a:solidFill>
                <a:cs typeface="+mn-cs"/>
              </a:rPr>
              <a:t>distribuzione</a:t>
            </a:r>
            <a:r>
              <a:rPr lang="en-US" sz="1800" dirty="0">
                <a:solidFill>
                  <a:schemeClr val="bg1"/>
                </a:solidFill>
                <a:cs typeface="+mn-cs"/>
              </a:rPr>
              <a:t> </a:t>
            </a:r>
            <a:r>
              <a:rPr lang="en-US" sz="1800" dirty="0" err="1">
                <a:solidFill>
                  <a:schemeClr val="bg1"/>
                </a:solidFill>
                <a:cs typeface="+mn-cs"/>
              </a:rPr>
              <a:t>superficiale</a:t>
            </a:r>
            <a:r>
              <a:rPr lang="en-US" sz="1800" dirty="0">
                <a:solidFill>
                  <a:schemeClr val="bg1"/>
                </a:solidFill>
                <a:cs typeface="+mn-cs"/>
              </a:rPr>
              <a:t> e </a:t>
            </a:r>
            <a:r>
              <a:rPr lang="en-US" sz="1800" dirty="0" err="1">
                <a:solidFill>
                  <a:schemeClr val="bg1"/>
                </a:solidFill>
                <a:cs typeface="+mn-cs"/>
              </a:rPr>
              <a:t>rasoterra</a:t>
            </a:r>
            <a:r>
              <a:rPr lang="en-US" sz="1800" dirty="0">
                <a:solidFill>
                  <a:schemeClr val="bg1"/>
                </a:solidFill>
                <a:cs typeface="+mn-cs"/>
              </a:rPr>
              <a:t> in </a:t>
            </a:r>
            <a:r>
              <a:rPr lang="en-US" sz="1800" dirty="0" err="1">
                <a:solidFill>
                  <a:schemeClr val="bg1"/>
                </a:solidFill>
                <a:cs typeface="+mn-cs"/>
              </a:rPr>
              <a:t>banda</a:t>
            </a:r>
            <a:r>
              <a:rPr lang="en-US" sz="1800" dirty="0">
                <a:solidFill>
                  <a:schemeClr val="bg1"/>
                </a:solidFill>
                <a:cs typeface="+mn-cs"/>
              </a:rPr>
              <a:t> </a:t>
            </a:r>
            <a:r>
              <a:rPr lang="en-US" sz="1800" dirty="0" err="1">
                <a:solidFill>
                  <a:schemeClr val="bg1"/>
                </a:solidFill>
                <a:cs typeface="+mn-cs"/>
              </a:rPr>
              <a:t>può</a:t>
            </a:r>
            <a:r>
              <a:rPr lang="en-US" sz="1800" dirty="0">
                <a:solidFill>
                  <a:schemeClr val="bg1"/>
                </a:solidFill>
                <a:cs typeface="+mn-cs"/>
              </a:rPr>
              <a:t> </a:t>
            </a:r>
            <a:r>
              <a:rPr lang="en-US" sz="1800" dirty="0" err="1">
                <a:solidFill>
                  <a:schemeClr val="bg1"/>
                </a:solidFill>
                <a:cs typeface="+mn-cs"/>
              </a:rPr>
              <a:t>essere</a:t>
            </a:r>
            <a:r>
              <a:rPr lang="en-US" sz="1800" dirty="0">
                <a:solidFill>
                  <a:schemeClr val="bg1"/>
                </a:solidFill>
                <a:cs typeface="+mn-cs"/>
              </a:rPr>
              <a:t> </a:t>
            </a:r>
            <a:r>
              <a:rPr lang="en-US" sz="1800" dirty="0" err="1">
                <a:solidFill>
                  <a:schemeClr val="bg1"/>
                </a:solidFill>
                <a:cs typeface="+mn-cs"/>
              </a:rPr>
              <a:t>previsto</a:t>
            </a:r>
            <a:r>
              <a:rPr lang="en-US" sz="1800" dirty="0">
                <a:solidFill>
                  <a:schemeClr val="bg1"/>
                </a:solidFill>
                <a:cs typeface="+mn-cs"/>
              </a:rPr>
              <a:t> </a:t>
            </a:r>
            <a:r>
              <a:rPr lang="fr-FR" sz="1800" dirty="0">
                <a:solidFill>
                  <a:schemeClr val="bg1"/>
                </a:solidFill>
                <a:cs typeface="+mn-cs"/>
              </a:rPr>
              <a:t>l'</a:t>
            </a:r>
            <a:r>
              <a:rPr lang="en-US" sz="1800" dirty="0" err="1">
                <a:solidFill>
                  <a:schemeClr val="bg1"/>
                </a:solidFill>
                <a:cs typeface="+mn-cs"/>
              </a:rPr>
              <a:t>incorporamento</a:t>
            </a:r>
            <a:r>
              <a:rPr lang="en-US" sz="1800" dirty="0">
                <a:solidFill>
                  <a:schemeClr val="bg1"/>
                </a:solidFill>
                <a:cs typeface="+mn-cs"/>
              </a:rPr>
              <a:t> da </a:t>
            </a:r>
            <a:r>
              <a:rPr lang="en-US" sz="1800" dirty="0" err="1">
                <a:solidFill>
                  <a:schemeClr val="bg1"/>
                </a:solidFill>
                <a:cs typeface="+mn-cs"/>
              </a:rPr>
              <a:t>efettuarsi</a:t>
            </a:r>
            <a:r>
              <a:rPr lang="en-US" sz="1800" dirty="0">
                <a:solidFill>
                  <a:schemeClr val="bg1"/>
                </a:solidFill>
                <a:cs typeface="+mn-cs"/>
              </a:rPr>
              <a:t> con un </a:t>
            </a:r>
            <a:r>
              <a:rPr lang="en-US" sz="1800" dirty="0" err="1">
                <a:solidFill>
                  <a:schemeClr val="bg1"/>
                </a:solidFill>
                <a:cs typeface="+mn-cs"/>
              </a:rPr>
              <a:t>aratro</a:t>
            </a:r>
            <a:r>
              <a:rPr lang="en-US" sz="1800" dirty="0">
                <a:solidFill>
                  <a:schemeClr val="bg1"/>
                </a:solidFill>
                <a:cs typeface="+mn-cs"/>
              </a:rPr>
              <a:t> </a:t>
            </a:r>
            <a:r>
              <a:rPr lang="en-US" sz="1800" dirty="0" err="1">
                <a:solidFill>
                  <a:schemeClr val="bg1"/>
                </a:solidFill>
                <a:cs typeface="+mn-cs"/>
              </a:rPr>
              <a:t>entro</a:t>
            </a:r>
            <a:r>
              <a:rPr lang="en-US" sz="1800" dirty="0">
                <a:solidFill>
                  <a:schemeClr val="bg1"/>
                </a:solidFill>
                <a:cs typeface="+mn-cs"/>
              </a:rPr>
              <a:t> le 4-6 ore successive</a:t>
            </a:r>
            <a:endParaRPr lang="it-IT" sz="1800" dirty="0">
              <a:solidFill>
                <a:schemeClr val="bg1"/>
              </a:solidFill>
              <a:cs typeface="+mn-cs"/>
            </a:endParaRPr>
          </a:p>
        </p:txBody>
      </p:sp>
    </p:spTree>
    <p:extLst>
      <p:ext uri="{BB962C8B-B14F-4D97-AF65-F5344CB8AC3E}">
        <p14:creationId xmlns:p14="http://schemas.microsoft.com/office/powerpoint/2010/main" val="26533885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275</TotalTime>
  <Words>2232</Words>
  <Application>Microsoft Macintosh PowerPoint</Application>
  <PresentationFormat>Presentazione su schermo (4:3)</PresentationFormat>
  <Paragraphs>280</Paragraphs>
  <Slides>45</Slides>
  <Notes>33</Notes>
  <HiddenSlides>0</HiddenSlides>
  <MMClips>0</MMClips>
  <ScaleCrop>false</ScaleCrop>
  <HeadingPairs>
    <vt:vector size="6" baseType="variant">
      <vt:variant>
        <vt:lpstr>Tema</vt:lpstr>
      </vt:variant>
      <vt:variant>
        <vt:i4>1</vt:i4>
      </vt:variant>
      <vt:variant>
        <vt:lpstr>Server OLE incorporati</vt:lpstr>
      </vt:variant>
      <vt:variant>
        <vt:i4>3</vt:i4>
      </vt:variant>
      <vt:variant>
        <vt:lpstr>Titoli diapositive</vt:lpstr>
      </vt:variant>
      <vt:variant>
        <vt:i4>45</vt:i4>
      </vt:variant>
    </vt:vector>
  </HeadingPairs>
  <TitlesOfParts>
    <vt:vector size="49" baseType="lpstr">
      <vt:lpstr>Tema di Office</vt:lpstr>
      <vt:lpstr>Fotografia di Photo Editor</vt:lpstr>
      <vt:lpstr>Documento</vt:lpstr>
      <vt:lpstr>Equation</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Hardware – sistemi veicolari</vt:lpstr>
      <vt:lpstr>Presentazione di PowerPoint</vt:lpstr>
      <vt:lpstr>Presentazione di PowerPoint</vt:lpstr>
      <vt:lpstr>Presentazione di PowerPoint</vt:lpstr>
      <vt:lpstr>Presentazione di PowerPoint</vt:lpstr>
      <vt:lpstr>Hardware – sistemi fissi su  vasche di accumulo liquami</vt:lpstr>
      <vt:lpstr>Presentazione di PowerPoint</vt:lpstr>
      <vt:lpstr>Presentazione di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subject/>
  <dc:creator>Luigi Sartori</dc:creator>
  <cp:keywords/>
  <dc:description/>
  <cp:lastModifiedBy>Luigi Sartori</cp:lastModifiedBy>
  <cp:revision>34</cp:revision>
  <dcterms:created xsi:type="dcterms:W3CDTF">2014-03-11T11:51:55Z</dcterms:created>
  <dcterms:modified xsi:type="dcterms:W3CDTF">2014-03-14T15:44:22Z</dcterms:modified>
  <cp:category/>
</cp:coreProperties>
</file>