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72" r:id="rId5"/>
    <p:sldId id="260" r:id="rId6"/>
    <p:sldId id="261" r:id="rId7"/>
    <p:sldId id="262" r:id="rId8"/>
    <p:sldId id="263" r:id="rId9"/>
    <p:sldId id="264" r:id="rId10"/>
    <p:sldId id="266" r:id="rId11"/>
    <p:sldId id="265" r:id="rId12"/>
    <p:sldId id="267" r:id="rId13"/>
    <p:sldId id="268" r:id="rId14"/>
    <p:sldId id="269" r:id="rId15"/>
    <p:sldId id="274" r:id="rId16"/>
    <p:sldId id="271" r:id="rId17"/>
    <p:sldId id="273" r:id="rId18"/>
    <p:sldId id="275" r:id="rId19"/>
    <p:sldId id="276" r:id="rId20"/>
    <p:sldId id="277" r:id="rId21"/>
    <p:sldId id="278" r:id="rId22"/>
    <p:sldId id="346" r:id="rId23"/>
    <p:sldId id="280" r:id="rId24"/>
    <p:sldId id="281" r:id="rId25"/>
    <p:sldId id="282" r:id="rId26"/>
    <p:sldId id="284" r:id="rId27"/>
    <p:sldId id="283" r:id="rId28"/>
    <p:sldId id="285" r:id="rId29"/>
    <p:sldId id="279" r:id="rId30"/>
    <p:sldId id="286" r:id="rId31"/>
    <p:sldId id="290" r:id="rId32"/>
    <p:sldId id="287" r:id="rId33"/>
    <p:sldId id="288" r:id="rId34"/>
    <p:sldId id="289" r:id="rId35"/>
    <p:sldId id="297" r:id="rId36"/>
    <p:sldId id="298" r:id="rId37"/>
    <p:sldId id="291" r:id="rId38"/>
    <p:sldId id="292" r:id="rId39"/>
    <p:sldId id="293" r:id="rId40"/>
    <p:sldId id="296" r:id="rId41"/>
    <p:sldId id="295" r:id="rId42"/>
    <p:sldId id="300" r:id="rId43"/>
    <p:sldId id="299" r:id="rId44"/>
    <p:sldId id="302" r:id="rId45"/>
    <p:sldId id="301" r:id="rId46"/>
    <p:sldId id="294" r:id="rId47"/>
    <p:sldId id="303" r:id="rId48"/>
    <p:sldId id="304" r:id="rId49"/>
    <p:sldId id="305" r:id="rId50"/>
    <p:sldId id="306" r:id="rId51"/>
    <p:sldId id="307" r:id="rId52"/>
    <p:sldId id="308" r:id="rId53"/>
    <p:sldId id="310" r:id="rId54"/>
    <p:sldId id="309" r:id="rId55"/>
    <p:sldId id="311" r:id="rId56"/>
    <p:sldId id="312" r:id="rId57"/>
    <p:sldId id="313" r:id="rId58"/>
    <p:sldId id="314" r:id="rId59"/>
    <p:sldId id="341" r:id="rId60"/>
    <p:sldId id="342" r:id="rId61"/>
    <p:sldId id="343" r:id="rId62"/>
    <p:sldId id="344" r:id="rId63"/>
    <p:sldId id="315" r:id="rId64"/>
    <p:sldId id="327" r:id="rId65"/>
    <p:sldId id="326" r:id="rId66"/>
    <p:sldId id="329" r:id="rId67"/>
    <p:sldId id="330" r:id="rId68"/>
    <p:sldId id="328" r:id="rId69"/>
    <p:sldId id="331" r:id="rId70"/>
    <p:sldId id="319" r:id="rId71"/>
    <p:sldId id="345" r:id="rId72"/>
    <p:sldId id="332" r:id="rId73"/>
    <p:sldId id="333" r:id="rId74"/>
    <p:sldId id="334" r:id="rId75"/>
    <p:sldId id="336" r:id="rId76"/>
    <p:sldId id="337" r:id="rId77"/>
    <p:sldId id="338" r:id="rId78"/>
    <p:sldId id="339" r:id="rId79"/>
    <p:sldId id="335" r:id="rId80"/>
    <p:sldId id="317" r:id="rId81"/>
    <p:sldId id="320" r:id="rId82"/>
    <p:sldId id="340" r:id="rId83"/>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91" autoAdjust="0"/>
    <p:restoredTop sz="94660"/>
  </p:normalViewPr>
  <p:slideViewPr>
    <p:cSldViewPr snapToGrid="0" snapToObjects="1">
      <p:cViewPr varScale="1">
        <p:scale>
          <a:sx n="87" d="100"/>
          <a:sy n="87" d="100"/>
        </p:scale>
        <p:origin x="-1096"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printerSettings" Target="printerSettings/printerSettings1.bin"/><Relationship Id="rId85" Type="http://schemas.openxmlformats.org/officeDocument/2006/relationships/presProps" Target="presProps.xml"/><Relationship Id="rId86" Type="http://schemas.openxmlformats.org/officeDocument/2006/relationships/viewProps" Target="viewProps.xml"/><Relationship Id="rId87" Type="http://schemas.openxmlformats.org/officeDocument/2006/relationships/theme" Target="theme/theme1.xml"/><Relationship Id="rId8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57E41CFB-D749-C742-AF09-2DE1057CCAA5}" type="datetimeFigureOut">
              <a:rPr lang="it-IT" smtClean="0"/>
              <a:t>24/05/14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729FEEF-80AD-EB4C-870C-570B49C53F49}" type="slidenum">
              <a:rPr lang="it-IT" smtClean="0"/>
              <a:t>‹n.›</a:t>
            </a:fld>
            <a:endParaRPr lang="it-IT"/>
          </a:p>
        </p:txBody>
      </p:sp>
    </p:spTree>
    <p:extLst>
      <p:ext uri="{BB962C8B-B14F-4D97-AF65-F5344CB8AC3E}">
        <p14:creationId xmlns:p14="http://schemas.microsoft.com/office/powerpoint/2010/main" val="730042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7E41CFB-D749-C742-AF09-2DE1057CCAA5}" type="datetimeFigureOut">
              <a:rPr lang="it-IT" smtClean="0"/>
              <a:t>24/05/14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729FEEF-80AD-EB4C-870C-570B49C53F49}" type="slidenum">
              <a:rPr lang="it-IT" smtClean="0"/>
              <a:t>‹n.›</a:t>
            </a:fld>
            <a:endParaRPr lang="it-IT"/>
          </a:p>
        </p:txBody>
      </p:sp>
    </p:spTree>
    <p:extLst>
      <p:ext uri="{BB962C8B-B14F-4D97-AF65-F5344CB8AC3E}">
        <p14:creationId xmlns:p14="http://schemas.microsoft.com/office/powerpoint/2010/main" val="3769790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7E41CFB-D749-C742-AF09-2DE1057CCAA5}" type="datetimeFigureOut">
              <a:rPr lang="it-IT" smtClean="0"/>
              <a:t>24/05/14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729FEEF-80AD-EB4C-870C-570B49C53F49}" type="slidenum">
              <a:rPr lang="it-IT" smtClean="0"/>
              <a:t>‹n.›</a:t>
            </a:fld>
            <a:endParaRPr lang="it-IT"/>
          </a:p>
        </p:txBody>
      </p:sp>
    </p:spTree>
    <p:extLst>
      <p:ext uri="{BB962C8B-B14F-4D97-AF65-F5344CB8AC3E}">
        <p14:creationId xmlns:p14="http://schemas.microsoft.com/office/powerpoint/2010/main" val="1459015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7E41CFB-D749-C742-AF09-2DE1057CCAA5}" type="datetimeFigureOut">
              <a:rPr lang="it-IT" smtClean="0"/>
              <a:t>24/05/14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729FEEF-80AD-EB4C-870C-570B49C53F49}" type="slidenum">
              <a:rPr lang="it-IT" smtClean="0"/>
              <a:t>‹n.›</a:t>
            </a:fld>
            <a:endParaRPr lang="it-IT"/>
          </a:p>
        </p:txBody>
      </p:sp>
    </p:spTree>
    <p:extLst>
      <p:ext uri="{BB962C8B-B14F-4D97-AF65-F5344CB8AC3E}">
        <p14:creationId xmlns:p14="http://schemas.microsoft.com/office/powerpoint/2010/main" val="71810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fld id="{57E41CFB-D749-C742-AF09-2DE1057CCAA5}" type="datetimeFigureOut">
              <a:rPr lang="it-IT" smtClean="0"/>
              <a:t>24/05/14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729FEEF-80AD-EB4C-870C-570B49C53F49}" type="slidenum">
              <a:rPr lang="it-IT" smtClean="0"/>
              <a:t>‹n.›</a:t>
            </a:fld>
            <a:endParaRPr lang="it-IT"/>
          </a:p>
        </p:txBody>
      </p:sp>
    </p:spTree>
    <p:extLst>
      <p:ext uri="{BB962C8B-B14F-4D97-AF65-F5344CB8AC3E}">
        <p14:creationId xmlns:p14="http://schemas.microsoft.com/office/powerpoint/2010/main" val="941535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57E41CFB-D749-C742-AF09-2DE1057CCAA5}" type="datetimeFigureOut">
              <a:rPr lang="it-IT" smtClean="0"/>
              <a:t>24/05/14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729FEEF-80AD-EB4C-870C-570B49C53F49}" type="slidenum">
              <a:rPr lang="it-IT" smtClean="0"/>
              <a:t>‹n.›</a:t>
            </a:fld>
            <a:endParaRPr lang="it-IT"/>
          </a:p>
        </p:txBody>
      </p:sp>
    </p:spTree>
    <p:extLst>
      <p:ext uri="{BB962C8B-B14F-4D97-AF65-F5344CB8AC3E}">
        <p14:creationId xmlns:p14="http://schemas.microsoft.com/office/powerpoint/2010/main" val="1712459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57E41CFB-D749-C742-AF09-2DE1057CCAA5}" type="datetimeFigureOut">
              <a:rPr lang="it-IT" smtClean="0"/>
              <a:t>24/05/14</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9729FEEF-80AD-EB4C-870C-570B49C53F49}" type="slidenum">
              <a:rPr lang="it-IT" smtClean="0"/>
              <a:t>‹n.›</a:t>
            </a:fld>
            <a:endParaRPr lang="it-IT"/>
          </a:p>
        </p:txBody>
      </p:sp>
    </p:spTree>
    <p:extLst>
      <p:ext uri="{BB962C8B-B14F-4D97-AF65-F5344CB8AC3E}">
        <p14:creationId xmlns:p14="http://schemas.microsoft.com/office/powerpoint/2010/main" val="3584791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p>
            <a:fld id="{57E41CFB-D749-C742-AF09-2DE1057CCAA5}" type="datetimeFigureOut">
              <a:rPr lang="it-IT" smtClean="0"/>
              <a:t>24/05/14</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9729FEEF-80AD-EB4C-870C-570B49C53F49}" type="slidenum">
              <a:rPr lang="it-IT" smtClean="0"/>
              <a:t>‹n.›</a:t>
            </a:fld>
            <a:endParaRPr lang="it-IT"/>
          </a:p>
        </p:txBody>
      </p:sp>
    </p:spTree>
    <p:extLst>
      <p:ext uri="{BB962C8B-B14F-4D97-AF65-F5344CB8AC3E}">
        <p14:creationId xmlns:p14="http://schemas.microsoft.com/office/powerpoint/2010/main" val="2243777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57E41CFB-D749-C742-AF09-2DE1057CCAA5}" type="datetimeFigureOut">
              <a:rPr lang="it-IT" smtClean="0"/>
              <a:t>24/05/14</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9729FEEF-80AD-EB4C-870C-570B49C53F49}" type="slidenum">
              <a:rPr lang="it-IT" smtClean="0"/>
              <a:t>‹n.›</a:t>
            </a:fld>
            <a:endParaRPr lang="it-IT"/>
          </a:p>
        </p:txBody>
      </p:sp>
    </p:spTree>
    <p:extLst>
      <p:ext uri="{BB962C8B-B14F-4D97-AF65-F5344CB8AC3E}">
        <p14:creationId xmlns:p14="http://schemas.microsoft.com/office/powerpoint/2010/main" val="2285564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57E41CFB-D749-C742-AF09-2DE1057CCAA5}" type="datetimeFigureOut">
              <a:rPr lang="it-IT" smtClean="0"/>
              <a:t>24/05/14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729FEEF-80AD-EB4C-870C-570B49C53F49}" type="slidenum">
              <a:rPr lang="it-IT" smtClean="0"/>
              <a:t>‹n.›</a:t>
            </a:fld>
            <a:endParaRPr lang="it-IT"/>
          </a:p>
        </p:txBody>
      </p:sp>
    </p:spTree>
    <p:extLst>
      <p:ext uri="{BB962C8B-B14F-4D97-AF65-F5344CB8AC3E}">
        <p14:creationId xmlns:p14="http://schemas.microsoft.com/office/powerpoint/2010/main" val="300651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57E41CFB-D749-C742-AF09-2DE1057CCAA5}" type="datetimeFigureOut">
              <a:rPr lang="it-IT" smtClean="0"/>
              <a:t>24/05/14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729FEEF-80AD-EB4C-870C-570B49C53F49}" type="slidenum">
              <a:rPr lang="it-IT" smtClean="0"/>
              <a:t>‹n.›</a:t>
            </a:fld>
            <a:endParaRPr lang="it-IT"/>
          </a:p>
        </p:txBody>
      </p:sp>
    </p:spTree>
    <p:extLst>
      <p:ext uri="{BB962C8B-B14F-4D97-AF65-F5344CB8AC3E}">
        <p14:creationId xmlns:p14="http://schemas.microsoft.com/office/powerpoint/2010/main" val="358397039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stile</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E41CFB-D749-C742-AF09-2DE1057CCAA5}" type="datetimeFigureOut">
              <a:rPr lang="it-IT" smtClean="0"/>
              <a:t>24/05/14</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29FEEF-80AD-EB4C-870C-570B49C53F49}" type="slidenum">
              <a:rPr lang="it-IT" smtClean="0"/>
              <a:t>‹n.›</a:t>
            </a:fld>
            <a:endParaRPr lang="it-IT"/>
          </a:p>
        </p:txBody>
      </p:sp>
    </p:spTree>
    <p:extLst>
      <p:ext uri="{BB962C8B-B14F-4D97-AF65-F5344CB8AC3E}">
        <p14:creationId xmlns:p14="http://schemas.microsoft.com/office/powerpoint/2010/main" val="36394134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emf"/><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 Id="rId3"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e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em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em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png"/><Relationship Id="rId3" Type="http://schemas.openxmlformats.org/officeDocument/2006/relationships/image" Target="../media/image59.png"/></Relationships>
</file>

<file path=ppt/slides/_rels/slide75.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7.xml"/><Relationship Id="rId2" Type="http://schemas.openxmlformats.org/officeDocument/2006/relationships/image" Target="../media/image6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6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emf"/><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7.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414085" y="512738"/>
            <a:ext cx="6565900" cy="4330700"/>
          </a:xfrm>
          <a:prstGeom prst="rect">
            <a:avLst/>
          </a:prstGeom>
        </p:spPr>
      </p:pic>
      <p:sp>
        <p:nvSpPr>
          <p:cNvPr id="5" name="CasellaDiTesto 4"/>
          <p:cNvSpPr txBox="1"/>
          <p:nvPr/>
        </p:nvSpPr>
        <p:spPr>
          <a:xfrm>
            <a:off x="642325" y="5265980"/>
            <a:ext cx="8052355" cy="523220"/>
          </a:xfrm>
          <a:prstGeom prst="rect">
            <a:avLst/>
          </a:prstGeom>
          <a:noFill/>
        </p:spPr>
        <p:txBody>
          <a:bodyPr wrap="none" rtlCol="0">
            <a:spAutoFit/>
          </a:bodyPr>
          <a:lstStyle/>
          <a:p>
            <a:r>
              <a:rPr lang="it-IT" sz="2800" dirty="0" smtClean="0"/>
              <a:t>IL TRATTAMENTO DEGLI EFFLUENTI DI ALLEVAMENTO</a:t>
            </a:r>
            <a:endParaRPr lang="it-IT" sz="2800" dirty="0"/>
          </a:p>
        </p:txBody>
      </p:sp>
    </p:spTree>
    <p:extLst>
      <p:ext uri="{BB962C8B-B14F-4D97-AF65-F5344CB8AC3E}">
        <p14:creationId xmlns:p14="http://schemas.microsoft.com/office/powerpoint/2010/main" val="39450772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04968" y="515328"/>
            <a:ext cx="2241644" cy="369332"/>
          </a:xfrm>
          <a:prstGeom prst="rect">
            <a:avLst/>
          </a:prstGeom>
          <a:noFill/>
        </p:spPr>
        <p:txBody>
          <a:bodyPr wrap="none" rtlCol="0">
            <a:spAutoFit/>
          </a:bodyPr>
          <a:lstStyle/>
          <a:p>
            <a:r>
              <a:rPr lang="it-IT" dirty="0" smtClean="0"/>
              <a:t>Separatore centrifugo</a:t>
            </a:r>
            <a:endParaRPr lang="it-IT" dirty="0"/>
          </a:p>
        </p:txBody>
      </p:sp>
      <p:pic>
        <p:nvPicPr>
          <p:cNvPr id="3" name="Immagine 2"/>
          <p:cNvPicPr>
            <a:picLocks noChangeAspect="1"/>
          </p:cNvPicPr>
          <p:nvPr/>
        </p:nvPicPr>
        <p:blipFill>
          <a:blip r:embed="rId2"/>
          <a:stretch>
            <a:fillRect/>
          </a:stretch>
        </p:blipFill>
        <p:spPr>
          <a:xfrm>
            <a:off x="73630" y="884660"/>
            <a:ext cx="4638728" cy="1989623"/>
          </a:xfrm>
          <a:prstGeom prst="rect">
            <a:avLst/>
          </a:prstGeom>
        </p:spPr>
      </p:pic>
      <p:sp>
        <p:nvSpPr>
          <p:cNvPr id="4" name="CasellaDiTesto 3"/>
          <p:cNvSpPr txBox="1"/>
          <p:nvPr/>
        </p:nvSpPr>
        <p:spPr>
          <a:xfrm>
            <a:off x="681083" y="3478462"/>
            <a:ext cx="1492453" cy="369332"/>
          </a:xfrm>
          <a:prstGeom prst="rect">
            <a:avLst/>
          </a:prstGeom>
          <a:noFill/>
        </p:spPr>
        <p:txBody>
          <a:bodyPr wrap="none" rtlCol="0">
            <a:spAutoFit/>
          </a:bodyPr>
          <a:lstStyle/>
          <a:p>
            <a:r>
              <a:rPr lang="it-IT" dirty="0" smtClean="0"/>
              <a:t>Nastro-pressa</a:t>
            </a:r>
            <a:endParaRPr lang="it-IT" dirty="0"/>
          </a:p>
        </p:txBody>
      </p:sp>
      <p:pic>
        <p:nvPicPr>
          <p:cNvPr id="5" name="Immagine 4"/>
          <p:cNvPicPr>
            <a:picLocks noChangeAspect="1"/>
          </p:cNvPicPr>
          <p:nvPr/>
        </p:nvPicPr>
        <p:blipFill>
          <a:blip r:embed="rId3"/>
          <a:stretch>
            <a:fillRect/>
          </a:stretch>
        </p:blipFill>
        <p:spPr>
          <a:xfrm>
            <a:off x="147703" y="3931937"/>
            <a:ext cx="4564655" cy="2926061"/>
          </a:xfrm>
          <a:prstGeom prst="rect">
            <a:avLst/>
          </a:prstGeom>
        </p:spPr>
      </p:pic>
      <p:sp>
        <p:nvSpPr>
          <p:cNvPr id="6" name="CasellaDiTesto 5"/>
          <p:cNvSpPr txBox="1"/>
          <p:nvPr/>
        </p:nvSpPr>
        <p:spPr>
          <a:xfrm>
            <a:off x="6442677" y="496923"/>
            <a:ext cx="1187570" cy="369332"/>
          </a:xfrm>
          <a:prstGeom prst="rect">
            <a:avLst/>
          </a:prstGeom>
          <a:noFill/>
        </p:spPr>
        <p:txBody>
          <a:bodyPr wrap="none" rtlCol="0">
            <a:spAutoFit/>
          </a:bodyPr>
          <a:lstStyle/>
          <a:p>
            <a:r>
              <a:rPr lang="it-IT" dirty="0" smtClean="0"/>
              <a:t>flottazione</a:t>
            </a:r>
            <a:endParaRPr lang="it-IT" dirty="0"/>
          </a:p>
        </p:txBody>
      </p:sp>
      <p:pic>
        <p:nvPicPr>
          <p:cNvPr id="7" name="Immagine 6"/>
          <p:cNvPicPr>
            <a:picLocks noChangeAspect="1"/>
          </p:cNvPicPr>
          <p:nvPr/>
        </p:nvPicPr>
        <p:blipFill>
          <a:blip r:embed="rId4"/>
          <a:stretch>
            <a:fillRect/>
          </a:stretch>
        </p:blipFill>
        <p:spPr>
          <a:xfrm>
            <a:off x="4712358" y="935460"/>
            <a:ext cx="4241800" cy="2209800"/>
          </a:xfrm>
          <a:prstGeom prst="rect">
            <a:avLst/>
          </a:prstGeom>
        </p:spPr>
      </p:pic>
      <p:sp>
        <p:nvSpPr>
          <p:cNvPr id="8" name="CasellaDiTesto 7"/>
          <p:cNvSpPr txBox="1"/>
          <p:nvPr/>
        </p:nvSpPr>
        <p:spPr>
          <a:xfrm>
            <a:off x="5890448" y="4196240"/>
            <a:ext cx="1674482" cy="369332"/>
          </a:xfrm>
          <a:prstGeom prst="rect">
            <a:avLst/>
          </a:prstGeom>
          <a:noFill/>
        </p:spPr>
        <p:txBody>
          <a:bodyPr wrap="none" rtlCol="0">
            <a:spAutoFit/>
          </a:bodyPr>
          <a:lstStyle/>
          <a:p>
            <a:r>
              <a:rPr lang="it-IT" dirty="0" smtClean="0"/>
              <a:t>sedimentazione</a:t>
            </a:r>
            <a:endParaRPr lang="it-IT" dirty="0"/>
          </a:p>
        </p:txBody>
      </p:sp>
      <p:pic>
        <p:nvPicPr>
          <p:cNvPr id="9" name="Immagine 8"/>
          <p:cNvPicPr>
            <a:picLocks noChangeAspect="1"/>
          </p:cNvPicPr>
          <p:nvPr/>
        </p:nvPicPr>
        <p:blipFill>
          <a:blip r:embed="rId5"/>
          <a:stretch>
            <a:fillRect/>
          </a:stretch>
        </p:blipFill>
        <p:spPr>
          <a:xfrm>
            <a:off x="5055258" y="4572000"/>
            <a:ext cx="3898900" cy="2298700"/>
          </a:xfrm>
          <a:prstGeom prst="rect">
            <a:avLst/>
          </a:prstGeom>
        </p:spPr>
      </p:pic>
    </p:spTree>
    <p:extLst>
      <p:ext uri="{BB962C8B-B14F-4D97-AF65-F5344CB8AC3E}">
        <p14:creationId xmlns:p14="http://schemas.microsoft.com/office/powerpoint/2010/main" val="2601276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224710" y="167344"/>
            <a:ext cx="6585372" cy="6550712"/>
          </a:xfrm>
          <a:prstGeom prst="rect">
            <a:avLst/>
          </a:prstGeom>
        </p:spPr>
      </p:pic>
    </p:spTree>
    <p:extLst>
      <p:ext uri="{BB962C8B-B14F-4D97-AF65-F5344CB8AC3E}">
        <p14:creationId xmlns:p14="http://schemas.microsoft.com/office/powerpoint/2010/main" val="2601276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59820"/>
            <a:ext cx="9143999" cy="3139321"/>
          </a:xfrm>
          <a:prstGeom prst="rect">
            <a:avLst/>
          </a:prstGeom>
          <a:noFill/>
        </p:spPr>
        <p:txBody>
          <a:bodyPr wrap="square" rtlCol="0">
            <a:spAutoFit/>
          </a:bodyPr>
          <a:lstStyle/>
          <a:p>
            <a:r>
              <a:rPr lang="it-IT" dirty="0" smtClean="0"/>
              <a:t>Nella separazione L/</a:t>
            </a:r>
            <a:r>
              <a:rPr lang="it-IT" dirty="0" err="1" smtClean="0"/>
              <a:t>S</a:t>
            </a:r>
            <a:r>
              <a:rPr lang="it-IT" dirty="0" smtClean="0"/>
              <a:t> l’</a:t>
            </a:r>
            <a:r>
              <a:rPr lang="it-IT" dirty="0" err="1" smtClean="0"/>
              <a:t>N</a:t>
            </a:r>
            <a:r>
              <a:rPr lang="it-IT" dirty="0" smtClean="0"/>
              <a:t> che rimane nella frazione separata dipende dalla tipologia del separatore e dalla qualità dei liquami (contenuto dei solidi sospesi e dalla forma di </a:t>
            </a:r>
            <a:r>
              <a:rPr lang="it-IT" dirty="0" err="1" smtClean="0"/>
              <a:t>N</a:t>
            </a:r>
            <a:r>
              <a:rPr lang="it-IT" dirty="0" smtClean="0"/>
              <a:t> presente).</a:t>
            </a:r>
          </a:p>
          <a:p>
            <a:r>
              <a:rPr lang="it-IT" dirty="0" smtClean="0"/>
              <a:t>Nei liquami freschi una discreta frazione di </a:t>
            </a:r>
            <a:r>
              <a:rPr lang="it-IT" dirty="0" err="1" smtClean="0"/>
              <a:t>N</a:t>
            </a:r>
            <a:r>
              <a:rPr lang="it-IT" dirty="0" smtClean="0"/>
              <a:t> (30-40%) è presente nei solidi sospesi e può essere </a:t>
            </a:r>
            <a:r>
              <a:rPr lang="it-IT" dirty="0" smtClean="0"/>
              <a:t>separata.</a:t>
            </a:r>
            <a:endParaRPr lang="it-IT" dirty="0" smtClean="0"/>
          </a:p>
          <a:p>
            <a:r>
              <a:rPr lang="it-IT" dirty="0" smtClean="0"/>
              <a:t>Con liquami rimossi dalle stalle dopo qualche decina di giorni, come avviene nelle stalle che adottano la tecnica della tracimazione o lo scarico periodico da vasche profonde sotto-grigliato, gran parte dell’</a:t>
            </a:r>
            <a:r>
              <a:rPr lang="it-IT" dirty="0" err="1" smtClean="0"/>
              <a:t>N</a:t>
            </a:r>
            <a:r>
              <a:rPr lang="it-IT" dirty="0" smtClean="0"/>
              <a:t> è presente in forma ammoniacale e la % di </a:t>
            </a:r>
            <a:r>
              <a:rPr lang="it-IT" dirty="0" err="1" smtClean="0"/>
              <a:t>N</a:t>
            </a:r>
            <a:r>
              <a:rPr lang="it-IT" dirty="0" smtClean="0"/>
              <a:t> eliminabile con la frazione separata risulta di limitata entità.</a:t>
            </a:r>
            <a:endParaRPr lang="it-IT" dirty="0"/>
          </a:p>
          <a:p>
            <a:r>
              <a:rPr lang="it-IT" dirty="0" smtClean="0"/>
              <a:t>Per massimizzare la separazioni dell’</a:t>
            </a:r>
            <a:r>
              <a:rPr lang="it-IT" dirty="0" err="1" smtClean="0"/>
              <a:t>N</a:t>
            </a:r>
            <a:r>
              <a:rPr lang="it-IT" dirty="0" smtClean="0"/>
              <a:t> si deve:</a:t>
            </a:r>
          </a:p>
          <a:p>
            <a:pPr marL="285750" indent="-285750">
              <a:buFont typeface="Arial"/>
              <a:buChar char="•"/>
            </a:pPr>
            <a:r>
              <a:rPr lang="it-IT" dirty="0" smtClean="0"/>
              <a:t>Disporre di liquami freschi con minor N-</a:t>
            </a:r>
            <a:r>
              <a:rPr lang="it-IT" dirty="0" smtClean="0"/>
              <a:t>NH3 perché resta nel liquido</a:t>
            </a:r>
            <a:endParaRPr lang="it-IT" dirty="0" smtClean="0"/>
          </a:p>
          <a:p>
            <a:pPr marL="285750" indent="-285750">
              <a:buFont typeface="Arial"/>
              <a:buChar char="•"/>
            </a:pPr>
            <a:r>
              <a:rPr lang="it-IT" dirty="0" smtClean="0"/>
              <a:t>Usare maglie delle griglie molto fini (1 mm</a:t>
            </a:r>
            <a:r>
              <a:rPr lang="it-IT" dirty="0" smtClean="0"/>
              <a:t>)</a:t>
            </a:r>
            <a:endParaRPr lang="it-IT" dirty="0"/>
          </a:p>
        </p:txBody>
      </p:sp>
      <p:pic>
        <p:nvPicPr>
          <p:cNvPr id="3" name="Immagine 2"/>
          <p:cNvPicPr>
            <a:picLocks noChangeAspect="1"/>
          </p:cNvPicPr>
          <p:nvPr/>
        </p:nvPicPr>
        <p:blipFill>
          <a:blip r:embed="rId2"/>
          <a:stretch>
            <a:fillRect/>
          </a:stretch>
        </p:blipFill>
        <p:spPr>
          <a:xfrm>
            <a:off x="665292" y="3182492"/>
            <a:ext cx="7390045" cy="3675507"/>
          </a:xfrm>
          <a:prstGeom prst="rect">
            <a:avLst/>
          </a:prstGeom>
        </p:spPr>
      </p:pic>
    </p:spTree>
    <p:extLst>
      <p:ext uri="{BB962C8B-B14F-4D97-AF65-F5344CB8AC3E}">
        <p14:creationId xmlns:p14="http://schemas.microsoft.com/office/powerpoint/2010/main" val="26012765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457788" y="208408"/>
            <a:ext cx="4038598" cy="369332"/>
          </a:xfrm>
          <a:prstGeom prst="rect">
            <a:avLst/>
          </a:prstGeom>
          <a:noFill/>
        </p:spPr>
        <p:txBody>
          <a:bodyPr wrap="none" rtlCol="0">
            <a:spAutoFit/>
          </a:bodyPr>
          <a:lstStyle/>
          <a:p>
            <a:r>
              <a:rPr lang="it-IT" dirty="0" smtClean="0"/>
              <a:t>Il solido separato può essere compostato</a:t>
            </a:r>
            <a:endParaRPr lang="it-IT" dirty="0"/>
          </a:p>
        </p:txBody>
      </p:sp>
      <p:pic>
        <p:nvPicPr>
          <p:cNvPr id="3" name="Immagine 2"/>
          <p:cNvPicPr>
            <a:picLocks noChangeAspect="1"/>
          </p:cNvPicPr>
          <p:nvPr/>
        </p:nvPicPr>
        <p:blipFill>
          <a:blip r:embed="rId2"/>
          <a:stretch>
            <a:fillRect/>
          </a:stretch>
        </p:blipFill>
        <p:spPr>
          <a:xfrm>
            <a:off x="3263900" y="577740"/>
            <a:ext cx="5880100" cy="3924300"/>
          </a:xfrm>
          <a:prstGeom prst="rect">
            <a:avLst/>
          </a:prstGeom>
        </p:spPr>
      </p:pic>
      <p:pic>
        <p:nvPicPr>
          <p:cNvPr id="4" name="Immagine 3"/>
          <p:cNvPicPr>
            <a:picLocks noChangeAspect="1"/>
          </p:cNvPicPr>
          <p:nvPr/>
        </p:nvPicPr>
        <p:blipFill>
          <a:blip r:embed="rId3"/>
          <a:stretch>
            <a:fillRect/>
          </a:stretch>
        </p:blipFill>
        <p:spPr>
          <a:xfrm>
            <a:off x="1632993" y="3594100"/>
            <a:ext cx="5816600" cy="3263900"/>
          </a:xfrm>
          <a:prstGeom prst="rect">
            <a:avLst/>
          </a:prstGeom>
        </p:spPr>
      </p:pic>
      <p:pic>
        <p:nvPicPr>
          <p:cNvPr id="5" name="Immagine 4"/>
          <p:cNvPicPr>
            <a:picLocks noChangeAspect="1"/>
          </p:cNvPicPr>
          <p:nvPr/>
        </p:nvPicPr>
        <p:blipFill>
          <a:blip r:embed="rId4"/>
          <a:stretch>
            <a:fillRect/>
          </a:stretch>
        </p:blipFill>
        <p:spPr>
          <a:xfrm>
            <a:off x="0" y="1473151"/>
            <a:ext cx="3408887" cy="2270495"/>
          </a:xfrm>
          <a:prstGeom prst="rect">
            <a:avLst/>
          </a:prstGeom>
        </p:spPr>
      </p:pic>
    </p:spTree>
    <p:extLst>
      <p:ext uri="{BB962C8B-B14F-4D97-AF65-F5344CB8AC3E}">
        <p14:creationId xmlns:p14="http://schemas.microsoft.com/office/powerpoint/2010/main" val="2601276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41590" y="198739"/>
            <a:ext cx="8291930" cy="6093977"/>
          </a:xfrm>
          <a:prstGeom prst="rect">
            <a:avLst/>
          </a:prstGeom>
          <a:noFill/>
        </p:spPr>
        <p:txBody>
          <a:bodyPr wrap="square" rtlCol="0">
            <a:spAutoFit/>
          </a:bodyPr>
          <a:lstStyle/>
          <a:p>
            <a:r>
              <a:rPr lang="it-IT" sz="2400" dirty="0" smtClean="0">
                <a:solidFill>
                  <a:srgbClr val="FF0000"/>
                </a:solidFill>
              </a:rPr>
              <a:t>Trattamento con membrane: dall’Ultrafiltrazione (UF) all’osmosi inversa (OI)</a:t>
            </a:r>
          </a:p>
          <a:p>
            <a:endParaRPr lang="it-IT" dirty="0"/>
          </a:p>
          <a:p>
            <a:r>
              <a:rPr lang="it-IT" dirty="0" smtClean="0"/>
              <a:t>Sono trattamenti fisico/chimici che si applicano per la separazione ai più elevati livelli di efficienza della frazione chiarificata di reflui zootecnici e di </a:t>
            </a:r>
            <a:r>
              <a:rPr lang="it-IT" dirty="0" err="1" smtClean="0"/>
              <a:t>digestato</a:t>
            </a:r>
            <a:r>
              <a:rPr lang="it-IT" dirty="0" smtClean="0"/>
              <a:t>.</a:t>
            </a:r>
          </a:p>
          <a:p>
            <a:r>
              <a:rPr lang="it-IT" dirty="0" smtClean="0"/>
              <a:t>Sono </a:t>
            </a:r>
            <a:r>
              <a:rPr lang="it-IT" dirty="0"/>
              <a:t>processi che di norma operano in serie.</a:t>
            </a:r>
            <a:br>
              <a:rPr lang="it-IT" dirty="0"/>
            </a:br>
            <a:r>
              <a:rPr lang="it-IT" dirty="0"/>
              <a:t>Entrambe le tecnologie si basano sull’applicazione di una differenza di carico idrostatico su membrane </a:t>
            </a:r>
            <a:r>
              <a:rPr lang="it-IT" dirty="0" smtClean="0"/>
              <a:t>semipermeabili </a:t>
            </a:r>
            <a:r>
              <a:rPr lang="it-IT" dirty="0"/>
              <a:t>che agiscono da barriera selettiva, consentendo il passaggio di determinati componenti del </a:t>
            </a:r>
            <a:r>
              <a:rPr lang="it-IT" dirty="0" smtClean="0"/>
              <a:t>liquido (</a:t>
            </a:r>
            <a:r>
              <a:rPr lang="it-IT" dirty="0" smtClean="0"/>
              <a:t>permeato o filtrato) e trattenendone altri (concentrato o ritentato).</a:t>
            </a:r>
          </a:p>
          <a:p>
            <a:pPr marL="285750" indent="-285750">
              <a:buFont typeface="Arial"/>
              <a:buChar char="•"/>
            </a:pPr>
            <a:r>
              <a:rPr lang="it-IT" dirty="0" smtClean="0"/>
              <a:t>Microfiltrazione (MF) trattengono particelle da 0,1 a 5 micron</a:t>
            </a:r>
          </a:p>
          <a:p>
            <a:pPr marL="285750" indent="-285750">
              <a:buFont typeface="Arial"/>
              <a:buChar char="•"/>
            </a:pPr>
            <a:r>
              <a:rPr lang="it-IT" dirty="0" smtClean="0"/>
              <a:t>Ultrafiltrazione (UF) 0,001-0,05 micron</a:t>
            </a:r>
          </a:p>
          <a:p>
            <a:pPr marL="285750" indent="-285750">
              <a:buFont typeface="Arial"/>
              <a:buChar char="•"/>
            </a:pPr>
            <a:r>
              <a:rPr lang="it-IT" dirty="0" err="1" smtClean="0"/>
              <a:t>Nanofiltrazione</a:t>
            </a:r>
            <a:r>
              <a:rPr lang="it-IT" dirty="0" smtClean="0"/>
              <a:t> (NF) </a:t>
            </a:r>
            <a:r>
              <a:rPr lang="it-IT" dirty="0"/>
              <a:t>trattiene particelle con un peso molecolare &gt; 200 - 400 Da </a:t>
            </a:r>
            <a:r>
              <a:rPr lang="it-IT" dirty="0" smtClean="0"/>
              <a:t>e basse pressioni (0,5-1,7 </a:t>
            </a:r>
            <a:r>
              <a:rPr lang="it-IT" dirty="0" err="1" smtClean="0"/>
              <a:t>MPa</a:t>
            </a:r>
            <a:r>
              <a:rPr lang="it-IT" dirty="0" smtClean="0"/>
              <a:t>)</a:t>
            </a:r>
          </a:p>
          <a:p>
            <a:pPr marL="285750" indent="-285750">
              <a:buFont typeface="Arial"/>
              <a:buChar char="•"/>
            </a:pPr>
            <a:r>
              <a:rPr lang="it-IT" dirty="0" smtClean="0"/>
              <a:t>Osmosi inversa (OI</a:t>
            </a:r>
            <a:r>
              <a:rPr lang="it-IT" dirty="0" smtClean="0"/>
              <a:t>): processo </a:t>
            </a:r>
            <a:r>
              <a:rPr lang="it-IT" dirty="0"/>
              <a:t>di diffusione attraverso una membrana semi-permeabile che lascia passare esclusivamente il solvente mentre trattiene le sostanze disciolte in esso. L'OI trattiene teoricamente tutti i </a:t>
            </a:r>
            <a:r>
              <a:rPr lang="it-IT" dirty="0" smtClean="0"/>
              <a:t>sali </a:t>
            </a:r>
            <a:r>
              <a:rPr lang="it-IT" dirty="0"/>
              <a:t>e le molecole organiche disciolte con un peso molecolare intorno ai 100 Da. Per ottenere questo risultato va applicata alla soluzione più concentrata una pressione superiore a quella osmotica. L'osmosi inversa lavora a pressioni che possono arrivare fino a </a:t>
            </a:r>
            <a:r>
              <a:rPr lang="it-IT" dirty="0" smtClean="0"/>
              <a:t>10 </a:t>
            </a:r>
            <a:r>
              <a:rPr lang="it-IT" dirty="0" err="1" smtClean="0"/>
              <a:t>MPa</a:t>
            </a:r>
            <a:r>
              <a:rPr lang="it-IT" dirty="0" smtClean="0"/>
              <a:t>.</a:t>
            </a:r>
            <a:endParaRPr lang="it-IT" dirty="0"/>
          </a:p>
        </p:txBody>
      </p:sp>
    </p:spTree>
    <p:extLst>
      <p:ext uri="{BB962C8B-B14F-4D97-AF65-F5344CB8AC3E}">
        <p14:creationId xmlns:p14="http://schemas.microsoft.com/office/powerpoint/2010/main" val="26012765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98808" y="381759"/>
            <a:ext cx="8590738" cy="2862322"/>
          </a:xfrm>
          <a:prstGeom prst="rect">
            <a:avLst/>
          </a:prstGeom>
          <a:noFill/>
        </p:spPr>
        <p:txBody>
          <a:bodyPr wrap="square" rtlCol="0">
            <a:spAutoFit/>
          </a:bodyPr>
          <a:lstStyle/>
          <a:p>
            <a:r>
              <a:rPr lang="it-IT" sz="2000" dirty="0" smtClean="0"/>
              <a:t>Il trattamento trattiene nel concentrato un quantitativo di </a:t>
            </a:r>
            <a:r>
              <a:rPr lang="it-IT" sz="2000" dirty="0" err="1" smtClean="0"/>
              <a:t>N</a:t>
            </a:r>
            <a:r>
              <a:rPr lang="it-IT" sz="2000" dirty="0" smtClean="0"/>
              <a:t> tra il 45 e il 55</a:t>
            </a:r>
            <a:r>
              <a:rPr lang="it-IT" sz="2000" dirty="0" smtClean="0"/>
              <a:t>% e </a:t>
            </a:r>
            <a:r>
              <a:rPr lang="it-IT" sz="2000" dirty="0"/>
              <a:t>di fosforo tra l’80 e l’85%. </a:t>
            </a:r>
            <a:endParaRPr lang="it-IT" sz="2000" dirty="0" smtClean="0"/>
          </a:p>
          <a:p>
            <a:r>
              <a:rPr lang="it-IT" sz="2000" dirty="0" smtClean="0"/>
              <a:t>L’OI si colloca nella fase finale della linea </a:t>
            </a:r>
            <a:r>
              <a:rPr lang="it-IT" sz="2000" dirty="0"/>
              <a:t>di trattamento, consente di raggiungere livelli di </a:t>
            </a:r>
            <a:r>
              <a:rPr lang="it-IT" sz="2000" dirty="0" smtClean="0"/>
              <a:t>rimozione </a:t>
            </a:r>
            <a:r>
              <a:rPr lang="it-IT" sz="2000" dirty="0"/>
              <a:t>pressoché totale dalla frazione liquida sia dell’azoto che del fosforo</a:t>
            </a:r>
            <a:r>
              <a:rPr lang="it-IT" sz="2000" dirty="0" smtClean="0"/>
              <a:t>.</a:t>
            </a:r>
          </a:p>
          <a:p>
            <a:r>
              <a:rPr lang="it-IT" sz="2000" dirty="0" smtClean="0"/>
              <a:t>Poco diffuse in Italia nel settore zootecnico.</a:t>
            </a:r>
          </a:p>
          <a:p>
            <a:r>
              <a:rPr lang="it-IT" sz="2000" dirty="0" smtClean="0"/>
              <a:t>Si ottengono due frazioni non palabili. In UF un denso concentrato e un permeato con sostanze a basso peso molecolare; nell’OI si ottiene una frazione liquida diluita e una frazione più densa con sostanze ad alta concentrazione </a:t>
            </a:r>
            <a:endParaRPr lang="it-IT" sz="2000" dirty="0"/>
          </a:p>
        </p:txBody>
      </p:sp>
      <p:pic>
        <p:nvPicPr>
          <p:cNvPr id="3" name="Immagine 2"/>
          <p:cNvPicPr>
            <a:picLocks noChangeAspect="1"/>
          </p:cNvPicPr>
          <p:nvPr/>
        </p:nvPicPr>
        <p:blipFill>
          <a:blip r:embed="rId2"/>
          <a:stretch>
            <a:fillRect/>
          </a:stretch>
        </p:blipFill>
        <p:spPr>
          <a:xfrm>
            <a:off x="-1" y="3908778"/>
            <a:ext cx="9216319" cy="2949222"/>
          </a:xfrm>
          <a:prstGeom prst="rect">
            <a:avLst/>
          </a:prstGeom>
        </p:spPr>
      </p:pic>
    </p:spTree>
    <p:extLst>
      <p:ext uri="{BB962C8B-B14F-4D97-AF65-F5344CB8AC3E}">
        <p14:creationId xmlns:p14="http://schemas.microsoft.com/office/powerpoint/2010/main" val="233570483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485563" y="287364"/>
            <a:ext cx="6833046" cy="646331"/>
          </a:xfrm>
          <a:prstGeom prst="rect">
            <a:avLst/>
          </a:prstGeom>
          <a:noFill/>
        </p:spPr>
        <p:txBody>
          <a:bodyPr wrap="none" rtlCol="0">
            <a:spAutoFit/>
          </a:bodyPr>
          <a:lstStyle/>
          <a:p>
            <a:r>
              <a:rPr lang="it-IT" dirty="0" smtClean="0"/>
              <a:t>Costo di investimento: 0,5-1,5 milioni di € per impianti da 80-100 m3/h</a:t>
            </a:r>
          </a:p>
          <a:p>
            <a:r>
              <a:rPr lang="it-IT" dirty="0" smtClean="0"/>
              <a:t>Costo di gestione 10-15 €/m3</a:t>
            </a:r>
            <a:endParaRPr lang="it-IT" dirty="0"/>
          </a:p>
        </p:txBody>
      </p:sp>
      <p:pic>
        <p:nvPicPr>
          <p:cNvPr id="2" name="Immagine 1"/>
          <p:cNvPicPr>
            <a:picLocks noChangeAspect="1"/>
          </p:cNvPicPr>
          <p:nvPr/>
        </p:nvPicPr>
        <p:blipFill>
          <a:blip r:embed="rId2"/>
          <a:stretch>
            <a:fillRect/>
          </a:stretch>
        </p:blipFill>
        <p:spPr>
          <a:xfrm>
            <a:off x="0" y="1533181"/>
            <a:ext cx="9144000" cy="5324819"/>
          </a:xfrm>
          <a:prstGeom prst="rect">
            <a:avLst/>
          </a:prstGeom>
        </p:spPr>
      </p:pic>
    </p:spTree>
    <p:extLst>
      <p:ext uri="{BB962C8B-B14F-4D97-AF65-F5344CB8AC3E}">
        <p14:creationId xmlns:p14="http://schemas.microsoft.com/office/powerpoint/2010/main" val="260127653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89985" y="17087"/>
            <a:ext cx="6782126" cy="6572802"/>
          </a:xfrm>
          <a:prstGeom prst="rect">
            <a:avLst/>
          </a:prstGeom>
        </p:spPr>
      </p:pic>
      <p:pic>
        <p:nvPicPr>
          <p:cNvPr id="3" name="Immagine 2"/>
          <p:cNvPicPr>
            <a:picLocks noChangeAspect="1"/>
          </p:cNvPicPr>
          <p:nvPr/>
        </p:nvPicPr>
        <p:blipFill>
          <a:blip r:embed="rId3"/>
          <a:stretch>
            <a:fillRect/>
          </a:stretch>
        </p:blipFill>
        <p:spPr>
          <a:xfrm>
            <a:off x="5820362" y="0"/>
            <a:ext cx="3323637" cy="4631134"/>
          </a:xfrm>
          <a:prstGeom prst="rect">
            <a:avLst/>
          </a:prstGeom>
        </p:spPr>
      </p:pic>
    </p:spTree>
    <p:extLst>
      <p:ext uri="{BB962C8B-B14F-4D97-AF65-F5344CB8AC3E}">
        <p14:creationId xmlns:p14="http://schemas.microsoft.com/office/powerpoint/2010/main" val="236235465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77603" y="138062"/>
            <a:ext cx="8496068" cy="6555642"/>
          </a:xfrm>
          <a:prstGeom prst="rect">
            <a:avLst/>
          </a:prstGeom>
          <a:noFill/>
        </p:spPr>
        <p:txBody>
          <a:bodyPr wrap="square" rtlCol="0">
            <a:spAutoFit/>
          </a:bodyPr>
          <a:lstStyle/>
          <a:p>
            <a:r>
              <a:rPr lang="it-IT" sz="2400" dirty="0" smtClean="0">
                <a:solidFill>
                  <a:srgbClr val="FF0000"/>
                </a:solidFill>
              </a:rPr>
              <a:t>Essiccazione/</a:t>
            </a:r>
            <a:r>
              <a:rPr lang="it-IT" sz="2400" dirty="0" smtClean="0">
                <a:solidFill>
                  <a:srgbClr val="FF0000"/>
                </a:solidFill>
              </a:rPr>
              <a:t>disidratazione (per liquami)</a:t>
            </a:r>
            <a:endParaRPr lang="it-IT" sz="2400" dirty="0" smtClean="0">
              <a:solidFill>
                <a:srgbClr val="FF0000"/>
              </a:solidFill>
            </a:endParaRPr>
          </a:p>
          <a:p>
            <a:endParaRPr lang="it-IT" dirty="0" smtClean="0"/>
          </a:p>
          <a:p>
            <a:r>
              <a:rPr lang="it-IT" dirty="0"/>
              <a:t>La tecnologia dell’essiccazione con impianti a sviluppo orizzontale, a due nastri sovrapposti, è utilizzabile per </a:t>
            </a:r>
            <a:r>
              <a:rPr lang="it-IT" dirty="0" smtClean="0"/>
              <a:t>ridurre </a:t>
            </a:r>
            <a:r>
              <a:rPr lang="it-IT" dirty="0"/>
              <a:t>il contenuto di umidità della frazione solida ottenuta da separazione liquido/solido del </a:t>
            </a:r>
            <a:r>
              <a:rPr lang="it-IT" dirty="0" err="1"/>
              <a:t>digestato</a:t>
            </a:r>
            <a:r>
              <a:rPr lang="it-IT" dirty="0"/>
              <a:t> </a:t>
            </a:r>
            <a:r>
              <a:rPr lang="it-IT" dirty="0" smtClean="0"/>
              <a:t>e </a:t>
            </a:r>
            <a:r>
              <a:rPr lang="it-IT" dirty="0"/>
              <a:t>anche del </a:t>
            </a:r>
            <a:r>
              <a:rPr lang="it-IT" dirty="0" err="1"/>
              <a:t>digestato</a:t>
            </a:r>
            <a:r>
              <a:rPr lang="it-IT" dirty="0"/>
              <a:t> tal quale. L’essiccazione avviene con processi convettivi ad opera di aria riscaldata con l’energia termica recuperata dal motore e dai fumi del </a:t>
            </a:r>
            <a:r>
              <a:rPr lang="it-IT" dirty="0" smtClean="0"/>
              <a:t>cogeneratore</a:t>
            </a:r>
            <a:r>
              <a:rPr lang="it-IT" dirty="0"/>
              <a:t>. </a:t>
            </a:r>
          </a:p>
          <a:p>
            <a:r>
              <a:rPr lang="it-IT" dirty="0"/>
              <a:t>Nel processo si hanno non trascurabili emissioni di azoto </a:t>
            </a:r>
            <a:r>
              <a:rPr lang="it-IT" dirty="0" smtClean="0"/>
              <a:t>ammoniacale: ciò rende necessario il trattamento dell’aria in </a:t>
            </a:r>
            <a:r>
              <a:rPr lang="it-IT" dirty="0"/>
              <a:t>uscita dall’impianto con un sistema di abbattimento (</a:t>
            </a:r>
            <a:r>
              <a:rPr lang="it-IT" i="1" dirty="0" err="1" smtClean="0"/>
              <a:t>scrubbing</a:t>
            </a:r>
            <a:r>
              <a:rPr lang="it-IT" i="1" dirty="0" smtClean="0"/>
              <a:t> = abbattimento </a:t>
            </a:r>
            <a:r>
              <a:rPr lang="it-IT" i="1" dirty="0" smtClean="0"/>
              <a:t>dell’ammoniaca con lavaggio con acido solforico e produzione di solfato d’ammonio</a:t>
            </a:r>
            <a:r>
              <a:rPr lang="it-IT" dirty="0" smtClean="0"/>
              <a:t>)</a:t>
            </a:r>
            <a:r>
              <a:rPr lang="it-IT" dirty="0"/>
              <a:t>. </a:t>
            </a:r>
          </a:p>
          <a:p>
            <a:r>
              <a:rPr lang="it-IT" dirty="0"/>
              <a:t>Vantaggio principale del processo è la riduzione di </a:t>
            </a:r>
            <a:r>
              <a:rPr lang="it-IT" dirty="0" smtClean="0"/>
              <a:t>massa del materiale affluente (90% circa sul tal quale) con positivi riflessi ai fini della sua </a:t>
            </a:r>
            <a:r>
              <a:rPr lang="it-IT" dirty="0"/>
              <a:t>gestione extra-aziendale. Nel processo si ha, peraltro, una perdita netta di azoto per la quota che viene liberata in atmosfera e non recuperata nel solfato d’ammonio che si forma nel trattamento dell’aria con acido solforico nello </a:t>
            </a:r>
            <a:r>
              <a:rPr lang="it-IT" dirty="0" err="1"/>
              <a:t>scrubber</a:t>
            </a:r>
            <a:r>
              <a:rPr lang="it-IT" dirty="0"/>
              <a:t>. </a:t>
            </a:r>
            <a:endParaRPr lang="it-IT" dirty="0" smtClean="0"/>
          </a:p>
          <a:p>
            <a:r>
              <a:rPr lang="it-IT" dirty="0" smtClean="0"/>
              <a:t>Si utilizza l’energia termica fornita dal digestore che permette di essiccare il 50% del </a:t>
            </a:r>
            <a:r>
              <a:rPr lang="it-IT" dirty="0" err="1" smtClean="0"/>
              <a:t>digestato</a:t>
            </a:r>
            <a:r>
              <a:rPr lang="it-IT" dirty="0" smtClean="0"/>
              <a:t> prodotto. L’</a:t>
            </a:r>
            <a:r>
              <a:rPr lang="it-IT" dirty="0" err="1" smtClean="0"/>
              <a:t>N</a:t>
            </a:r>
            <a:r>
              <a:rPr lang="it-IT" dirty="0" smtClean="0"/>
              <a:t> contenuto rimane per il 19% nel solido essiccato e il 15% va nel solfato ammonico</a:t>
            </a:r>
          </a:p>
          <a:p>
            <a:r>
              <a:rPr lang="it-IT" dirty="0" smtClean="0"/>
              <a:t>Costo di investimento: 400-500.000 € per impianti da 8.000 m3/h</a:t>
            </a:r>
          </a:p>
          <a:p>
            <a:r>
              <a:rPr lang="it-IT" dirty="0" smtClean="0"/>
              <a:t>Costo di gestione: 3-6 €/m3</a:t>
            </a:r>
          </a:p>
          <a:p>
            <a:r>
              <a:rPr lang="it-IT" dirty="0" smtClean="0"/>
              <a:t>Prodotti finali: materiale solido essiccato e solfato ammonico (liquido, acido e non facilmente collocabile, utilizzabile come fertilizzante)</a:t>
            </a:r>
            <a:endParaRPr lang="it-IT" dirty="0"/>
          </a:p>
        </p:txBody>
      </p:sp>
    </p:spTree>
    <p:extLst>
      <p:ext uri="{BB962C8B-B14F-4D97-AF65-F5344CB8AC3E}">
        <p14:creationId xmlns:p14="http://schemas.microsoft.com/office/powerpoint/2010/main" val="401302476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0" y="-158025"/>
            <a:ext cx="8313291" cy="6472786"/>
          </a:xfrm>
          <a:prstGeom prst="rect">
            <a:avLst/>
          </a:prstGeom>
        </p:spPr>
      </p:pic>
    </p:spTree>
    <p:extLst>
      <p:ext uri="{BB962C8B-B14F-4D97-AF65-F5344CB8AC3E}">
        <p14:creationId xmlns:p14="http://schemas.microsoft.com/office/powerpoint/2010/main" val="401302476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06564" y="350382"/>
            <a:ext cx="8685979" cy="5262979"/>
          </a:xfrm>
          <a:prstGeom prst="rect">
            <a:avLst/>
          </a:prstGeom>
          <a:noFill/>
        </p:spPr>
        <p:txBody>
          <a:bodyPr wrap="square" rtlCol="0">
            <a:spAutoFit/>
          </a:bodyPr>
          <a:lstStyle/>
          <a:p>
            <a:r>
              <a:rPr lang="it-IT" sz="2400" dirty="0" smtClean="0"/>
              <a:t>Le limitazioni sui quantitativi di </a:t>
            </a:r>
            <a:r>
              <a:rPr lang="it-IT" sz="2400" dirty="0" err="1" smtClean="0"/>
              <a:t>N</a:t>
            </a:r>
            <a:r>
              <a:rPr lang="it-IT" sz="2400" dirty="0" smtClean="0"/>
              <a:t> zootecnico distribuibili in campo penalizzano gli allevamenti che insistono su territori ad elevata densità zootecnica e magari in Zone Vulnerabili.</a:t>
            </a:r>
          </a:p>
          <a:p>
            <a:r>
              <a:rPr lang="it-IT" sz="2400" dirty="0" smtClean="0"/>
              <a:t>Il problema è più grave negli allevamenti senza terra o con insufficiente dotazione di terreni e molto distanti nei quali distribuire correttamente gli effluenti. Caso tipico degli allevamenti avicoli o suini in cui l’approvvigionamento alimentare è prevalentemente extra-aziendale.</a:t>
            </a:r>
          </a:p>
          <a:p>
            <a:r>
              <a:rPr lang="it-IT" sz="2400" dirty="0" smtClean="0"/>
              <a:t>L’affitto di terreni supplementare su cui distribuire causa l’aumento dei costi dell’operazione spesso ben oltre la convenienza economica.</a:t>
            </a:r>
          </a:p>
          <a:p>
            <a:r>
              <a:rPr lang="it-IT" sz="2400" dirty="0" smtClean="0"/>
              <a:t>In alternativa si può percorrere la strada dei trattamenti in grado di ridurre la quota di </a:t>
            </a:r>
            <a:r>
              <a:rPr lang="it-IT" sz="2400" dirty="0" err="1" smtClean="0"/>
              <a:t>N</a:t>
            </a:r>
            <a:r>
              <a:rPr lang="it-IT" sz="2400" dirty="0" smtClean="0"/>
              <a:t> da utilizzare in campo e/o rendere sostenibile il trasferimento a lunga distanza su terreni extra-aziendali.</a:t>
            </a:r>
            <a:endParaRPr lang="it-IT" sz="2400" dirty="0"/>
          </a:p>
        </p:txBody>
      </p:sp>
    </p:spTree>
    <p:extLst>
      <p:ext uri="{BB962C8B-B14F-4D97-AF65-F5344CB8AC3E}">
        <p14:creationId xmlns:p14="http://schemas.microsoft.com/office/powerpoint/2010/main" val="26012765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0" y="61248"/>
            <a:ext cx="9144000" cy="5326602"/>
          </a:xfrm>
          <a:prstGeom prst="rect">
            <a:avLst/>
          </a:prstGeom>
        </p:spPr>
      </p:pic>
      <p:pic>
        <p:nvPicPr>
          <p:cNvPr id="3" name="Immagine 2"/>
          <p:cNvPicPr>
            <a:picLocks noChangeAspect="1"/>
          </p:cNvPicPr>
          <p:nvPr/>
        </p:nvPicPr>
        <p:blipFill rotWithShape="1">
          <a:blip r:embed="rId3"/>
          <a:srcRect b="45825"/>
          <a:stretch/>
        </p:blipFill>
        <p:spPr>
          <a:xfrm>
            <a:off x="2866501" y="5387850"/>
            <a:ext cx="2133229" cy="1298613"/>
          </a:xfrm>
          <a:prstGeom prst="rect">
            <a:avLst/>
          </a:prstGeom>
        </p:spPr>
      </p:pic>
    </p:spTree>
    <p:extLst>
      <p:ext uri="{BB962C8B-B14F-4D97-AF65-F5344CB8AC3E}">
        <p14:creationId xmlns:p14="http://schemas.microsoft.com/office/powerpoint/2010/main" val="401302476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88803" y="154450"/>
            <a:ext cx="8719196" cy="5909309"/>
          </a:xfrm>
          <a:prstGeom prst="rect">
            <a:avLst/>
          </a:prstGeom>
          <a:noFill/>
        </p:spPr>
        <p:txBody>
          <a:bodyPr wrap="square" rtlCol="0">
            <a:spAutoFit/>
          </a:bodyPr>
          <a:lstStyle/>
          <a:p>
            <a:r>
              <a:rPr lang="it-IT" sz="2400" dirty="0" smtClean="0">
                <a:solidFill>
                  <a:srgbClr val="FF0000"/>
                </a:solidFill>
              </a:rPr>
              <a:t>Estrusione/</a:t>
            </a:r>
            <a:r>
              <a:rPr lang="it-IT" sz="2400" dirty="0" smtClean="0">
                <a:solidFill>
                  <a:srgbClr val="FF0000"/>
                </a:solidFill>
              </a:rPr>
              <a:t>Essiccazione (per avicoli)</a:t>
            </a:r>
            <a:endParaRPr lang="it-IT" sz="2400" dirty="0" smtClean="0">
              <a:solidFill>
                <a:srgbClr val="FF0000"/>
              </a:solidFill>
            </a:endParaRPr>
          </a:p>
          <a:p>
            <a:endParaRPr lang="it-IT" dirty="0" smtClean="0"/>
          </a:p>
          <a:p>
            <a:r>
              <a:rPr lang="it-IT" sz="2400" dirty="0" err="1"/>
              <a:t>Piu</a:t>
            </a:r>
            <a:r>
              <a:rPr lang="it-IT" sz="2400" dirty="0"/>
              <a:t>̀ convenzionale è il trattamento di essiccazione di </a:t>
            </a:r>
            <a:r>
              <a:rPr lang="it-IT" sz="2400" dirty="0" smtClean="0"/>
              <a:t>deiezioni </a:t>
            </a:r>
            <a:r>
              <a:rPr lang="it-IT" sz="2400" dirty="0"/>
              <a:t>avicole, nella fattispecie lettiere di pollo da carne e tacchino, in cui il materiale </a:t>
            </a:r>
            <a:r>
              <a:rPr lang="it-IT" sz="2400" dirty="0" smtClean="0"/>
              <a:t>viene preventivamente estruso ai fini di migliorare la suscettibilità all’essiccazione</a:t>
            </a:r>
            <a:r>
              <a:rPr lang="it-IT" sz="2400" dirty="0"/>
              <a:t>, ridurre la </a:t>
            </a:r>
            <a:r>
              <a:rPr lang="it-IT" sz="2400" dirty="0" err="1"/>
              <a:t>polverosita</a:t>
            </a:r>
            <a:r>
              <a:rPr lang="it-IT" sz="2400" dirty="0"/>
              <a:t>̀ e ampliarne le </a:t>
            </a:r>
            <a:r>
              <a:rPr lang="it-IT" sz="2400" dirty="0" err="1"/>
              <a:t>possibilita</a:t>
            </a:r>
            <a:r>
              <a:rPr lang="it-IT" sz="2400" dirty="0"/>
              <a:t>̀ d’impiego (come concime o per un eventuale trattamento di termovalorizzazione). L’estrusione </a:t>
            </a:r>
            <a:r>
              <a:rPr lang="it-IT" sz="2400" dirty="0" smtClean="0"/>
              <a:t>garantisce</a:t>
            </a:r>
            <a:r>
              <a:rPr lang="it-IT" sz="2400" dirty="0"/>
              <a:t> </a:t>
            </a:r>
            <a:r>
              <a:rPr lang="it-IT" sz="2400" dirty="0" smtClean="0"/>
              <a:t>una </a:t>
            </a:r>
            <a:r>
              <a:rPr lang="it-IT" sz="2400" dirty="0"/>
              <a:t>granulometria del materiale </a:t>
            </a:r>
            <a:r>
              <a:rPr lang="it-IT" sz="2400" dirty="0" smtClean="0"/>
              <a:t>uniforme</a:t>
            </a:r>
            <a:r>
              <a:rPr lang="it-IT" sz="2400" dirty="0"/>
              <a:t>, un </a:t>
            </a:r>
            <a:r>
              <a:rPr lang="it-IT" sz="2400" dirty="0" smtClean="0"/>
              <a:t>aumento del rapporto superficie/volume e quindi la porosità </a:t>
            </a:r>
            <a:r>
              <a:rPr lang="it-IT" sz="2400" dirty="0"/>
              <a:t>all’aria, riduce drasticamente la </a:t>
            </a:r>
            <a:r>
              <a:rPr lang="it-IT" sz="2400" dirty="0" err="1"/>
              <a:t>polverosita</a:t>
            </a:r>
            <a:r>
              <a:rPr lang="it-IT" sz="2400" dirty="0"/>
              <a:t>̀ </a:t>
            </a:r>
            <a:r>
              <a:rPr lang="it-IT" sz="2400" dirty="0" smtClean="0"/>
              <a:t>e </a:t>
            </a:r>
            <a:r>
              <a:rPr lang="it-IT" sz="2400" dirty="0" smtClean="0"/>
              <a:t>(</a:t>
            </a:r>
            <a:r>
              <a:rPr lang="it-IT" sz="2400" dirty="0" err="1" smtClean="0"/>
              <a:t>pellet</a:t>
            </a:r>
            <a:r>
              <a:rPr lang="it-IT" sz="2400" dirty="0" smtClean="0"/>
              <a:t>) </a:t>
            </a:r>
            <a:r>
              <a:rPr lang="it-IT" sz="2400" dirty="0" smtClean="0"/>
              <a:t>lo </a:t>
            </a:r>
            <a:r>
              <a:rPr lang="it-IT" sz="2400" dirty="0"/>
              <a:t>rende </a:t>
            </a:r>
            <a:r>
              <a:rPr lang="it-IT" sz="2400" dirty="0" smtClean="0"/>
              <a:t>adatto </a:t>
            </a:r>
            <a:r>
              <a:rPr lang="it-IT" sz="2400" dirty="0"/>
              <a:t>ad essere distribuito con attrezzature spandiconcime o dosato in una caldaia. </a:t>
            </a:r>
          </a:p>
          <a:p>
            <a:r>
              <a:rPr lang="it-IT" sz="2400" dirty="0" smtClean="0"/>
              <a:t>L’estrusione </a:t>
            </a:r>
            <a:r>
              <a:rPr lang="it-IT" sz="2400" dirty="0"/>
              <a:t>rallenta la capacità di lavoro complessiva ed eleva il consumo di energia elettrica, </a:t>
            </a:r>
            <a:r>
              <a:rPr lang="it-IT" sz="2400" dirty="0" smtClean="0"/>
              <a:t>specie </a:t>
            </a:r>
            <a:r>
              <a:rPr lang="it-IT" sz="2400" dirty="0"/>
              <a:t>in presenza di materiali contenenti frazioni grossolane, pagliose o legnose, quali le lettiere avicole, utilizzate per la prima volta con una simile attrezzatura</a:t>
            </a:r>
            <a:r>
              <a:rPr lang="it-IT" dirty="0"/>
              <a:t>. </a:t>
            </a:r>
          </a:p>
        </p:txBody>
      </p:sp>
    </p:spTree>
    <p:extLst>
      <p:ext uri="{BB962C8B-B14F-4D97-AF65-F5344CB8AC3E}">
        <p14:creationId xmlns:p14="http://schemas.microsoft.com/office/powerpoint/2010/main" val="401302476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50359" y="423378"/>
            <a:ext cx="8350218" cy="3139321"/>
          </a:xfrm>
          <a:prstGeom prst="rect">
            <a:avLst/>
          </a:prstGeom>
          <a:noFill/>
        </p:spPr>
        <p:txBody>
          <a:bodyPr wrap="square" rtlCol="0">
            <a:spAutoFit/>
          </a:bodyPr>
          <a:lstStyle/>
          <a:p>
            <a:r>
              <a:rPr lang="it-IT" dirty="0" smtClean="0"/>
              <a:t> </a:t>
            </a:r>
            <a:r>
              <a:rPr lang="it-IT" dirty="0"/>
              <a:t>Il materiale viene immesso nell’estrusore ad una umidità non inferiore al 50-55% e si riduce in “estruso” del diametro di 12, 8 o 6 mm (gli ultimi due si sono rivelati i </a:t>
            </a:r>
            <a:r>
              <a:rPr lang="it-IT" dirty="0" err="1"/>
              <a:t>piu</a:t>
            </a:r>
            <a:r>
              <a:rPr lang="it-IT" dirty="0"/>
              <a:t>̀ funzionali per il trattamento di queste matrici) in base alla dimensione di fori utilizzati nella trafila. Il gruppo di estrusione è montato all’</a:t>
            </a:r>
            <a:r>
              <a:rPr lang="it-IT" dirty="0" err="1"/>
              <a:t>estremita</a:t>
            </a:r>
            <a:r>
              <a:rPr lang="it-IT" dirty="0"/>
              <a:t>̀ di un braccio brandeggiante che consente di distribuire omogeneamente l’estruso sul piano del primo tappeto dell’essiccatore. </a:t>
            </a:r>
          </a:p>
          <a:p>
            <a:r>
              <a:rPr lang="it-IT" dirty="0"/>
              <a:t>L’essiccatore è formato da uno o </a:t>
            </a:r>
            <a:r>
              <a:rPr lang="it-IT" dirty="0" err="1"/>
              <a:t>piu</a:t>
            </a:r>
            <a:r>
              <a:rPr lang="it-IT" dirty="0"/>
              <a:t>̀ moduli disposti in serie, ciascuno dei quali costituito da 3, 5 o 7 piani di tappeti mobili forati sui quali l’estruso, passa dal piano </a:t>
            </a:r>
            <a:r>
              <a:rPr lang="it-IT" dirty="0" err="1"/>
              <a:t>piu</a:t>
            </a:r>
            <a:r>
              <a:rPr lang="it-IT" dirty="0"/>
              <a:t>̀ alto a quello </a:t>
            </a:r>
            <a:r>
              <a:rPr lang="it-IT" dirty="0" err="1"/>
              <a:t>piu</a:t>
            </a:r>
            <a:r>
              <a:rPr lang="it-IT" dirty="0"/>
              <a:t>̀ basso. L’essiccazione avviene ad opera di una corrente d’aria a 70-75°C.- Il contenuto di umidità passa da 50-55% al 15-16% in uscita dall’essiccatore.</a:t>
            </a:r>
          </a:p>
          <a:p>
            <a:endParaRPr lang="it-IT" dirty="0"/>
          </a:p>
        </p:txBody>
      </p:sp>
      <p:pic>
        <p:nvPicPr>
          <p:cNvPr id="3" name="Immagine 2"/>
          <p:cNvPicPr>
            <a:picLocks noChangeAspect="1"/>
          </p:cNvPicPr>
          <p:nvPr/>
        </p:nvPicPr>
        <p:blipFill>
          <a:blip r:embed="rId2"/>
          <a:stretch>
            <a:fillRect/>
          </a:stretch>
        </p:blipFill>
        <p:spPr>
          <a:xfrm>
            <a:off x="1559336" y="3364836"/>
            <a:ext cx="4659531" cy="3308267"/>
          </a:xfrm>
          <a:prstGeom prst="rect">
            <a:avLst/>
          </a:prstGeom>
        </p:spPr>
      </p:pic>
    </p:spTree>
    <p:extLst>
      <p:ext uri="{BB962C8B-B14F-4D97-AF65-F5344CB8AC3E}">
        <p14:creationId xmlns:p14="http://schemas.microsoft.com/office/powerpoint/2010/main" val="30155547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57903" y="698667"/>
            <a:ext cx="8986097" cy="4244497"/>
          </a:xfrm>
          <a:prstGeom prst="rect">
            <a:avLst/>
          </a:prstGeom>
        </p:spPr>
      </p:pic>
    </p:spTree>
    <p:extLst>
      <p:ext uri="{BB962C8B-B14F-4D97-AF65-F5344CB8AC3E}">
        <p14:creationId xmlns:p14="http://schemas.microsoft.com/office/powerpoint/2010/main" val="175548906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94767" y="514833"/>
            <a:ext cx="8461740" cy="4401205"/>
          </a:xfrm>
          <a:prstGeom prst="rect">
            <a:avLst/>
          </a:prstGeom>
          <a:noFill/>
        </p:spPr>
        <p:txBody>
          <a:bodyPr wrap="square" rtlCol="0">
            <a:spAutoFit/>
          </a:bodyPr>
          <a:lstStyle/>
          <a:p>
            <a:r>
              <a:rPr lang="it-IT" sz="2000" dirty="0" smtClean="0"/>
              <a:t>Costo di investimento: 160-200.000 € per impianti con produzione di 0,1 t/h</a:t>
            </a:r>
          </a:p>
          <a:p>
            <a:r>
              <a:rPr lang="it-IT" sz="2000" dirty="0" smtClean="0"/>
              <a:t>Non definito il costo di gestione.</a:t>
            </a:r>
          </a:p>
          <a:p>
            <a:endParaRPr lang="it-IT" sz="2000" dirty="0" smtClean="0"/>
          </a:p>
          <a:p>
            <a:r>
              <a:rPr lang="it-IT" sz="2000" dirty="0" smtClean="0"/>
              <a:t>Durante </a:t>
            </a:r>
            <a:r>
              <a:rPr lang="it-IT" sz="2000" dirty="0"/>
              <a:t>l’essiccazione si ha la volatilizzazione di parte dell’azoto ammoniacale con- tenuto nel materiale processato, che varia in funzione del tipo di materiale e del tempo di permanenza in </a:t>
            </a:r>
            <a:r>
              <a:rPr lang="it-IT" sz="2000" dirty="0" smtClean="0"/>
              <a:t>essiccazione</a:t>
            </a:r>
            <a:r>
              <a:rPr lang="it-IT" sz="2000" dirty="0"/>
              <a:t>. Prove condotte a carico di lettiere di avicoli da carne hanno evidenziato una riduzione dell’azoto variabile dal 5 al 18%. </a:t>
            </a:r>
            <a:endParaRPr lang="it-IT" sz="2000" dirty="0" smtClean="0"/>
          </a:p>
          <a:p>
            <a:endParaRPr lang="it-IT" sz="2000" dirty="0"/>
          </a:p>
          <a:p>
            <a:r>
              <a:rPr lang="it-IT" sz="2000" dirty="0"/>
              <a:t>Nel caso dei singoli allevamenti il prodotto estruso ed </a:t>
            </a:r>
            <a:r>
              <a:rPr lang="it-IT" sz="2000" dirty="0" smtClean="0"/>
              <a:t>essiccato può essere </a:t>
            </a:r>
            <a:r>
              <a:rPr lang="it-IT" sz="2000" dirty="0" smtClean="0"/>
              <a:t>utilizzato</a:t>
            </a:r>
            <a:endParaRPr lang="it-IT" sz="2000" dirty="0" smtClean="0"/>
          </a:p>
          <a:p>
            <a:pPr marL="285750" indent="-285750">
              <a:buFont typeface="Arial"/>
              <a:buChar char="•"/>
            </a:pPr>
            <a:r>
              <a:rPr lang="it-IT" sz="2000" dirty="0" smtClean="0"/>
              <a:t>Come concime  immettendolo </a:t>
            </a:r>
            <a:r>
              <a:rPr lang="it-IT" sz="2000" dirty="0"/>
              <a:t>direttamente sul mercato</a:t>
            </a:r>
            <a:r>
              <a:rPr lang="it-IT" sz="2000" dirty="0" smtClean="0"/>
              <a:t>;</a:t>
            </a:r>
          </a:p>
          <a:p>
            <a:pPr marL="285750" indent="-285750">
              <a:buFont typeface="Arial"/>
              <a:buChar char="•"/>
            </a:pPr>
            <a:r>
              <a:rPr lang="it-IT" sz="2000" dirty="0" smtClean="0"/>
              <a:t>in </a:t>
            </a:r>
            <a:r>
              <a:rPr lang="it-IT" sz="2000" dirty="0" smtClean="0"/>
              <a:t>un processo di combustione finalizzato alla produzione di energia</a:t>
            </a:r>
            <a:r>
              <a:rPr lang="it-IT" sz="2000" dirty="0"/>
              <a:t>, anche di tipo co-generativo </a:t>
            </a:r>
          </a:p>
        </p:txBody>
      </p:sp>
    </p:spTree>
    <p:extLst>
      <p:ext uri="{BB962C8B-B14F-4D97-AF65-F5344CB8AC3E}">
        <p14:creationId xmlns:p14="http://schemas.microsoft.com/office/powerpoint/2010/main" val="175548906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12573" y="116548"/>
            <a:ext cx="8619389" cy="6278643"/>
          </a:xfrm>
          <a:prstGeom prst="rect">
            <a:avLst/>
          </a:prstGeom>
          <a:noFill/>
        </p:spPr>
        <p:txBody>
          <a:bodyPr wrap="square" rtlCol="0">
            <a:spAutoFit/>
          </a:bodyPr>
          <a:lstStyle/>
          <a:p>
            <a:r>
              <a:rPr lang="it-IT" sz="2400" dirty="0" smtClean="0">
                <a:solidFill>
                  <a:srgbClr val="FF0000"/>
                </a:solidFill>
              </a:rPr>
              <a:t>Lo strippaggio</a:t>
            </a:r>
          </a:p>
          <a:p>
            <a:endParaRPr lang="it-IT" dirty="0" smtClean="0"/>
          </a:p>
          <a:p>
            <a:r>
              <a:rPr lang="it-IT" dirty="0" smtClean="0"/>
              <a:t>E’ un trattamento conservativo a carico della </a:t>
            </a:r>
            <a:r>
              <a:rPr lang="it-IT" dirty="0"/>
              <a:t>frazione liquida del </a:t>
            </a:r>
            <a:r>
              <a:rPr lang="it-IT" dirty="0" err="1"/>
              <a:t>digestato</a:t>
            </a:r>
            <a:r>
              <a:rPr lang="it-IT" dirty="0"/>
              <a:t>. </a:t>
            </a:r>
            <a:r>
              <a:rPr lang="it-IT" dirty="0" smtClean="0"/>
              <a:t>Permette </a:t>
            </a:r>
            <a:r>
              <a:rPr lang="it-IT" dirty="0"/>
              <a:t>di recuperare </a:t>
            </a:r>
            <a:r>
              <a:rPr lang="it-IT" dirty="0" smtClean="0"/>
              <a:t>l’</a:t>
            </a:r>
            <a:r>
              <a:rPr lang="it-IT" dirty="0" err="1" smtClean="0"/>
              <a:t>N</a:t>
            </a:r>
            <a:r>
              <a:rPr lang="it-IT" dirty="0" smtClean="0"/>
              <a:t> ammoniacale </a:t>
            </a:r>
            <a:r>
              <a:rPr lang="it-IT" dirty="0"/>
              <a:t>che si libera allo stato gassoso per azione di una corrente di aria calda, mediante reazione chimica con un acido </a:t>
            </a:r>
            <a:r>
              <a:rPr lang="it-IT" dirty="0" smtClean="0"/>
              <a:t>forte </a:t>
            </a:r>
            <a:r>
              <a:rPr lang="it-IT" dirty="0"/>
              <a:t>(normalmente acido solforico), che lo condensa in una </a:t>
            </a:r>
            <a:r>
              <a:rPr lang="it-IT" dirty="0" smtClean="0"/>
              <a:t>soluzione ad alta concentrazione di </a:t>
            </a:r>
            <a:r>
              <a:rPr lang="it-IT" dirty="0" err="1" smtClean="0"/>
              <a:t>N</a:t>
            </a:r>
            <a:r>
              <a:rPr lang="it-IT" dirty="0" smtClean="0"/>
              <a:t> che può essere successivamente </a:t>
            </a:r>
            <a:r>
              <a:rPr lang="it-IT" dirty="0"/>
              <a:t>cristallizzata. </a:t>
            </a:r>
          </a:p>
          <a:p>
            <a:r>
              <a:rPr lang="it-IT" dirty="0"/>
              <a:t>Nel processo di separazione spinta, che precede lo </a:t>
            </a:r>
            <a:r>
              <a:rPr lang="it-IT" dirty="0" smtClean="0"/>
              <a:t>strippaggio</a:t>
            </a:r>
            <a:r>
              <a:rPr lang="it-IT" dirty="0"/>
              <a:t>, avviene anche un forte abbattimento del fosforo che risulta essere per lo </a:t>
            </a:r>
            <a:r>
              <a:rPr lang="it-IT" dirty="0" err="1"/>
              <a:t>piu</a:t>
            </a:r>
            <a:r>
              <a:rPr lang="it-IT" dirty="0"/>
              <a:t>̀ associato alla matrice organica. </a:t>
            </a:r>
            <a:r>
              <a:rPr lang="it-IT" dirty="0" err="1" smtClean="0"/>
              <a:t>Affinchè</a:t>
            </a:r>
            <a:r>
              <a:rPr lang="it-IT" dirty="0" smtClean="0"/>
              <a:t> il processo sia </a:t>
            </a:r>
            <a:r>
              <a:rPr lang="it-IT" dirty="0" smtClean="0"/>
              <a:t>efficace, </a:t>
            </a:r>
            <a:r>
              <a:rPr lang="it-IT" dirty="0" smtClean="0"/>
              <a:t>il liquame in ingresso deve avere </a:t>
            </a:r>
            <a:r>
              <a:rPr lang="it-IT" dirty="0"/>
              <a:t>un basso contenuto di solidi totali e un alto tenore di azoto ammoniacale (come avviene nel liquame suino tal quale o nella frazione liquida di un </a:t>
            </a:r>
            <a:r>
              <a:rPr lang="it-IT" dirty="0" err="1"/>
              <a:t>digestato</a:t>
            </a:r>
            <a:r>
              <a:rPr lang="it-IT" dirty="0"/>
              <a:t>). </a:t>
            </a:r>
            <a:r>
              <a:rPr lang="it-IT" dirty="0" smtClean="0"/>
              <a:t>Il trattamento viene indotto in un ambiente confinato e si articola </a:t>
            </a:r>
            <a:r>
              <a:rPr lang="it-IT" dirty="0"/>
              <a:t>in due fasi. Nella prima fase (colonna di strippaggio </a:t>
            </a:r>
            <a:r>
              <a:rPr lang="it-IT" dirty="0" smtClean="0"/>
              <a:t>vero e proprio) si ha insufflazione di aria calda a 45-55°C in controcorrente rispetto alla frazione </a:t>
            </a:r>
            <a:r>
              <a:rPr lang="it-IT" dirty="0"/>
              <a:t>liquida (eventualmente dopo innalzamento del </a:t>
            </a:r>
            <a:r>
              <a:rPr lang="it-IT" dirty="0" err="1"/>
              <a:t>pH</a:t>
            </a:r>
            <a:r>
              <a:rPr lang="it-IT" dirty="0"/>
              <a:t>). Queste condizioni permettono all’ammoniaca disciolta di passare dallo stato liquido a quello gassoso. Nella seconda </a:t>
            </a:r>
            <a:r>
              <a:rPr lang="it-IT" dirty="0" smtClean="0"/>
              <a:t>fase (</a:t>
            </a:r>
            <a:r>
              <a:rPr lang="it-IT" i="1" dirty="0" err="1" smtClean="0"/>
              <a:t>scrubber</a:t>
            </a:r>
            <a:r>
              <a:rPr lang="it-IT" dirty="0" smtClean="0"/>
              <a:t>) il flusso gassoso ammoniacale viene fatto reagire </a:t>
            </a:r>
            <a:r>
              <a:rPr lang="it-IT" dirty="0"/>
              <a:t>con un acido forte (generalmente acido solforico), producendo così un fertilizzante (solfato ammonico) che </a:t>
            </a:r>
            <a:r>
              <a:rPr lang="it-IT" dirty="0" smtClean="0"/>
              <a:t>può essere agevolmente stoccato e conservato. Entrambe le colonne sono caricate con corpi di riempimento per aumentare la superficie di reazione.</a:t>
            </a:r>
          </a:p>
          <a:p>
            <a:r>
              <a:rPr lang="it-IT" dirty="0" smtClean="0"/>
              <a:t>Il processo viene regolato da </a:t>
            </a:r>
            <a:r>
              <a:rPr lang="it-IT" dirty="0" smtClean="0"/>
              <a:t>quatto </a:t>
            </a:r>
            <a:r>
              <a:rPr lang="it-IT" dirty="0" smtClean="0"/>
              <a:t>parametri </a:t>
            </a:r>
            <a:r>
              <a:rPr lang="it-IT" dirty="0" smtClean="0"/>
              <a:t>operativi: il </a:t>
            </a:r>
            <a:r>
              <a:rPr lang="it-IT" dirty="0" err="1"/>
              <a:t>pH</a:t>
            </a:r>
            <a:r>
              <a:rPr lang="it-IT" dirty="0"/>
              <a:t>, la temperatura, il tempo di contatto </a:t>
            </a:r>
            <a:r>
              <a:rPr lang="it-IT" dirty="0" smtClean="0"/>
              <a:t>e la portata del flusso d’aria.</a:t>
            </a:r>
            <a:endParaRPr lang="it-IT" dirty="0"/>
          </a:p>
        </p:txBody>
      </p:sp>
    </p:spTree>
    <p:extLst>
      <p:ext uri="{BB962C8B-B14F-4D97-AF65-F5344CB8AC3E}">
        <p14:creationId xmlns:p14="http://schemas.microsoft.com/office/powerpoint/2010/main" val="175548906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0" y="101600"/>
            <a:ext cx="9144000" cy="6651134"/>
          </a:xfrm>
          <a:prstGeom prst="rect">
            <a:avLst/>
          </a:prstGeom>
        </p:spPr>
      </p:pic>
    </p:spTree>
    <p:extLst>
      <p:ext uri="{BB962C8B-B14F-4D97-AF65-F5344CB8AC3E}">
        <p14:creationId xmlns:p14="http://schemas.microsoft.com/office/powerpoint/2010/main" val="175548906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11014" y="104505"/>
            <a:ext cx="7260708" cy="6574116"/>
          </a:xfrm>
          <a:prstGeom prst="rect">
            <a:avLst/>
          </a:prstGeom>
        </p:spPr>
      </p:pic>
    </p:spTree>
    <p:extLst>
      <p:ext uri="{BB962C8B-B14F-4D97-AF65-F5344CB8AC3E}">
        <p14:creationId xmlns:p14="http://schemas.microsoft.com/office/powerpoint/2010/main" val="175548906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55252" y="742700"/>
            <a:ext cx="8458125" cy="4247317"/>
          </a:xfrm>
          <a:prstGeom prst="rect">
            <a:avLst/>
          </a:prstGeom>
          <a:noFill/>
        </p:spPr>
        <p:txBody>
          <a:bodyPr wrap="square" rtlCol="0">
            <a:spAutoFit/>
          </a:bodyPr>
          <a:lstStyle/>
          <a:p>
            <a:r>
              <a:rPr lang="it-IT" dirty="0" smtClean="0"/>
              <a:t> </a:t>
            </a:r>
            <a:r>
              <a:rPr lang="it-IT" dirty="0"/>
              <a:t>La riduzione dell’azoto ammoniacale presente nella </a:t>
            </a:r>
            <a:r>
              <a:rPr lang="it-IT" dirty="0" smtClean="0"/>
              <a:t>frazione </a:t>
            </a:r>
            <a:r>
              <a:rPr lang="it-IT" dirty="0"/>
              <a:t>liquida del separato trattato raggiunge livelli dell’80%, che corrisponde mediamente al 50-60% sul bilancio </a:t>
            </a:r>
            <a:r>
              <a:rPr lang="it-IT" dirty="0" smtClean="0"/>
              <a:t>del </a:t>
            </a:r>
            <a:r>
              <a:rPr lang="it-IT" dirty="0" err="1" smtClean="0"/>
              <a:t>N</a:t>
            </a:r>
            <a:r>
              <a:rPr lang="it-IT" dirty="0" smtClean="0"/>
              <a:t> totale prodotto dall’allevamento. Il pretrattamento </a:t>
            </a:r>
            <a:r>
              <a:rPr lang="it-IT" dirty="0"/>
              <a:t>connesso allo strippaggio permette di raggiungere elevati livelli di abbattimento anche per il fosforo (dal 30 al 90%). </a:t>
            </a:r>
            <a:endParaRPr lang="it-IT" dirty="0" smtClean="0"/>
          </a:p>
          <a:p>
            <a:endParaRPr lang="it-IT" dirty="0"/>
          </a:p>
          <a:p>
            <a:r>
              <a:rPr lang="it-IT" dirty="0"/>
              <a:t>Nel trattamento di separazione spinta che precede lo </a:t>
            </a:r>
            <a:r>
              <a:rPr lang="it-IT" dirty="0" smtClean="0"/>
              <a:t>strippaggio si può ottenere un separato solido più o meno palabile </a:t>
            </a:r>
            <a:r>
              <a:rPr lang="it-IT" dirty="0" smtClean="0"/>
              <a:t>mentre </a:t>
            </a:r>
            <a:r>
              <a:rPr lang="it-IT" dirty="0"/>
              <a:t>dallo </a:t>
            </a:r>
            <a:r>
              <a:rPr lang="it-IT" dirty="0" smtClean="0"/>
              <a:t>strippaggio </a:t>
            </a:r>
            <a:r>
              <a:rPr lang="it-IT" dirty="0"/>
              <a:t>vero e proprio si ottiene solfato d’ammonio in soluzione liquida al 30% circa (6% ed oltre come </a:t>
            </a:r>
            <a:r>
              <a:rPr lang="it-IT" dirty="0" err="1"/>
              <a:t>N</a:t>
            </a:r>
            <a:r>
              <a:rPr lang="it-IT" dirty="0"/>
              <a:t>) e un liquido </a:t>
            </a:r>
            <a:r>
              <a:rPr lang="it-IT" dirty="0" smtClean="0"/>
              <a:t>chiarificato</a:t>
            </a:r>
            <a:endParaRPr lang="it-IT" dirty="0"/>
          </a:p>
          <a:p>
            <a:r>
              <a:rPr lang="it-IT" dirty="0" smtClean="0"/>
              <a:t>Costo di investimento: 300-400.000 € per impianto da 100 m3/giorno</a:t>
            </a:r>
          </a:p>
          <a:p>
            <a:r>
              <a:rPr lang="it-IT" dirty="0" smtClean="0"/>
              <a:t>Costo di gestione: 4-5 €/m3</a:t>
            </a:r>
          </a:p>
          <a:p>
            <a:endParaRPr lang="it-IT" dirty="0"/>
          </a:p>
          <a:p>
            <a:r>
              <a:rPr lang="it-IT" dirty="0" smtClean="0"/>
              <a:t>Per eliminare il 50% dell’</a:t>
            </a:r>
            <a:r>
              <a:rPr lang="it-IT" dirty="0" err="1" smtClean="0"/>
              <a:t>N</a:t>
            </a:r>
            <a:r>
              <a:rPr lang="it-IT" dirty="0" smtClean="0"/>
              <a:t> dal </a:t>
            </a:r>
            <a:r>
              <a:rPr lang="it-IT" dirty="0" err="1" smtClean="0"/>
              <a:t>digestato</a:t>
            </a:r>
            <a:r>
              <a:rPr lang="it-IT" dirty="0" smtClean="0"/>
              <a:t> che passa nella soluzione di solfato ammonico  al 30-35% servono: 6-7 l di acido solforico e 6-7-kg di soda per m3 di liquame</a:t>
            </a:r>
            <a:endParaRPr lang="it-IT" dirty="0"/>
          </a:p>
        </p:txBody>
      </p:sp>
    </p:spTree>
    <p:extLst>
      <p:ext uri="{BB962C8B-B14F-4D97-AF65-F5344CB8AC3E}">
        <p14:creationId xmlns:p14="http://schemas.microsoft.com/office/powerpoint/2010/main" val="175548906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82600" y="355600"/>
            <a:ext cx="8458200" cy="5663089"/>
          </a:xfrm>
          <a:prstGeom prst="rect">
            <a:avLst/>
          </a:prstGeom>
          <a:noFill/>
        </p:spPr>
        <p:txBody>
          <a:bodyPr wrap="square" rtlCol="0">
            <a:spAutoFit/>
          </a:bodyPr>
          <a:lstStyle/>
          <a:p>
            <a:r>
              <a:rPr lang="it-IT" sz="2400" dirty="0" smtClean="0">
                <a:solidFill>
                  <a:srgbClr val="FF0000"/>
                </a:solidFill>
              </a:rPr>
              <a:t>Evaporazione sottovuoto</a:t>
            </a:r>
          </a:p>
          <a:p>
            <a:endParaRPr lang="it-IT" dirty="0"/>
          </a:p>
          <a:p>
            <a:r>
              <a:rPr lang="it-IT" sz="2000" dirty="0"/>
              <a:t>Si tratta di un trattamento conservativo a carico della </a:t>
            </a:r>
            <a:r>
              <a:rPr lang="it-IT" sz="2000" dirty="0" smtClean="0"/>
              <a:t>frazione </a:t>
            </a:r>
            <a:r>
              <a:rPr lang="it-IT" sz="2000" dirty="0"/>
              <a:t>liquida separata </a:t>
            </a:r>
            <a:r>
              <a:rPr lang="it-IT" sz="2000" dirty="0" smtClean="0"/>
              <a:t>dei liquami </a:t>
            </a:r>
            <a:r>
              <a:rPr lang="it-IT" sz="2000" dirty="0"/>
              <a:t>zootecnici e/o </a:t>
            </a:r>
            <a:r>
              <a:rPr lang="it-IT" sz="2000" dirty="0" err="1" smtClean="0"/>
              <a:t>digestato</a:t>
            </a:r>
            <a:r>
              <a:rPr lang="it-IT" sz="2000" dirty="0" smtClean="0"/>
              <a:t>.</a:t>
            </a:r>
          </a:p>
          <a:p>
            <a:r>
              <a:rPr lang="it-IT" sz="2000" dirty="0" smtClean="0"/>
              <a:t>Il </a:t>
            </a:r>
            <a:r>
              <a:rPr lang="it-IT" sz="2000" dirty="0" smtClean="0"/>
              <a:t>processo di evaporazione sottovuoto avviene </a:t>
            </a:r>
            <a:r>
              <a:rPr lang="it-IT" sz="2000" dirty="0"/>
              <a:t>in reattori nei quali si instaura una pressione negativa (vuoto), tale da consentire l’ebollizione della matrice </a:t>
            </a:r>
            <a:r>
              <a:rPr lang="it-IT" sz="2000" dirty="0" smtClean="0"/>
              <a:t>liquida </a:t>
            </a:r>
            <a:r>
              <a:rPr lang="it-IT" sz="2000" dirty="0"/>
              <a:t>ad una temperatura sensibilmente inferiore a quella richiesta nelle normali condizioni di pressione atmosferica </a:t>
            </a:r>
            <a:r>
              <a:rPr lang="it-IT" sz="2000" dirty="0" smtClean="0"/>
              <a:t>(40-60°C anziché 90°C)</a:t>
            </a:r>
            <a:r>
              <a:rPr lang="it-IT" sz="2000" dirty="0" smtClean="0"/>
              <a:t>.</a:t>
            </a:r>
          </a:p>
          <a:p>
            <a:r>
              <a:rPr lang="it-IT" sz="2000" dirty="0" smtClean="0"/>
              <a:t>La </a:t>
            </a:r>
            <a:r>
              <a:rPr lang="it-IT" sz="2000" dirty="0" smtClean="0"/>
              <a:t>frazione evaporata subisce la </a:t>
            </a:r>
            <a:r>
              <a:rPr lang="it-IT" sz="2000" dirty="0"/>
              <a:t>condensazione per raffreddamento e viene espulsa </a:t>
            </a:r>
            <a:r>
              <a:rPr lang="it-IT" sz="2000" dirty="0" smtClean="0"/>
              <a:t>in modo continuo dall’evaporatore: ciò che si ottiene è il cosiddetto </a:t>
            </a:r>
            <a:r>
              <a:rPr lang="it-IT" sz="2000" dirty="0" smtClean="0"/>
              <a:t>distillato.</a:t>
            </a:r>
          </a:p>
          <a:p>
            <a:r>
              <a:rPr lang="it-IT" sz="2000" dirty="0" smtClean="0"/>
              <a:t>La </a:t>
            </a:r>
            <a:r>
              <a:rPr lang="it-IT" sz="2000" dirty="0"/>
              <a:t>frazione mantenuta nel reattore </a:t>
            </a:r>
            <a:r>
              <a:rPr lang="it-IT" sz="2000" dirty="0" smtClean="0"/>
              <a:t>tende a concentrarsi progressivamente, fino ad assumere </a:t>
            </a:r>
            <a:r>
              <a:rPr lang="it-IT" sz="2000" dirty="0"/>
              <a:t>una consistenza molto densa: questa frazione </a:t>
            </a:r>
            <a:r>
              <a:rPr lang="it-IT" sz="2000" dirty="0" smtClean="0"/>
              <a:t>rappresenta </a:t>
            </a:r>
            <a:r>
              <a:rPr lang="it-IT" sz="2000" dirty="0"/>
              <a:t>il cosiddetto concentrato e viene periodicamente scaricata per mezzo di pompe o coclee a funzionamento </a:t>
            </a:r>
            <a:r>
              <a:rPr lang="it-IT" sz="2000" dirty="0" smtClean="0"/>
              <a:t>discontinuo.</a:t>
            </a:r>
          </a:p>
          <a:p>
            <a:r>
              <a:rPr lang="it-IT" sz="2000" dirty="0" smtClean="0"/>
              <a:t>Al </a:t>
            </a:r>
            <a:r>
              <a:rPr lang="it-IT" sz="2000" dirty="0" smtClean="0"/>
              <a:t>fine di impedire l’evaporazione dell’N-NH3, che altrimenti sarebbe convogliato nel distillato, si può abbassare </a:t>
            </a:r>
            <a:r>
              <a:rPr lang="it-IT" sz="2000" dirty="0"/>
              <a:t>a valori di 5-6 il </a:t>
            </a:r>
            <a:r>
              <a:rPr lang="it-IT" sz="2000" dirty="0" err="1"/>
              <a:t>pH</a:t>
            </a:r>
            <a:r>
              <a:rPr lang="it-IT" sz="2000" dirty="0"/>
              <a:t> delle matrici in ingresso con acido solforico o fosforico (Scheda A). </a:t>
            </a:r>
          </a:p>
        </p:txBody>
      </p:sp>
    </p:spTree>
    <p:extLst>
      <p:ext uri="{BB962C8B-B14F-4D97-AF65-F5344CB8AC3E}">
        <p14:creationId xmlns:p14="http://schemas.microsoft.com/office/powerpoint/2010/main" val="401302476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82131" y="68646"/>
            <a:ext cx="3587190" cy="369332"/>
          </a:xfrm>
          <a:prstGeom prst="rect">
            <a:avLst/>
          </a:prstGeom>
          <a:noFill/>
        </p:spPr>
        <p:txBody>
          <a:bodyPr wrap="none" rtlCol="0">
            <a:spAutoFit/>
          </a:bodyPr>
          <a:lstStyle/>
          <a:p>
            <a:r>
              <a:rPr lang="it-IT" dirty="0" smtClean="0"/>
              <a:t>CLASSIFICAZIONE DEI TRATTAMENTI</a:t>
            </a:r>
            <a:endParaRPr lang="it-IT" dirty="0"/>
          </a:p>
        </p:txBody>
      </p:sp>
      <p:sp>
        <p:nvSpPr>
          <p:cNvPr id="3" name="CasellaDiTesto 2"/>
          <p:cNvSpPr txBox="1"/>
          <p:nvPr/>
        </p:nvSpPr>
        <p:spPr>
          <a:xfrm>
            <a:off x="540136" y="469053"/>
            <a:ext cx="8320358" cy="2585323"/>
          </a:xfrm>
          <a:prstGeom prst="rect">
            <a:avLst/>
          </a:prstGeom>
          <a:noFill/>
        </p:spPr>
        <p:txBody>
          <a:bodyPr wrap="square" rtlCol="0">
            <a:spAutoFit/>
          </a:bodyPr>
          <a:lstStyle/>
          <a:p>
            <a:pPr marL="285750" indent="-285750">
              <a:buFont typeface="Arial"/>
              <a:buChar char="•"/>
            </a:pPr>
            <a:r>
              <a:rPr lang="it-IT" dirty="0" smtClean="0"/>
              <a:t>Su materiale non palabile (liquame, </a:t>
            </a:r>
            <a:r>
              <a:rPr lang="it-IT" dirty="0" err="1" smtClean="0"/>
              <a:t>digestato</a:t>
            </a:r>
            <a:r>
              <a:rPr lang="it-IT" dirty="0" smtClean="0"/>
              <a:t>)</a:t>
            </a:r>
          </a:p>
          <a:p>
            <a:pPr marL="285750" indent="-285750">
              <a:buFont typeface="Arial"/>
              <a:buChar char="•"/>
            </a:pPr>
            <a:r>
              <a:rPr lang="it-IT" dirty="0" smtClean="0"/>
              <a:t>Su materiale palabile (letame, frazioni solide separate, pollina)</a:t>
            </a:r>
          </a:p>
          <a:p>
            <a:pPr marL="285750" indent="-285750">
              <a:buFont typeface="Arial"/>
              <a:buChar char="•"/>
            </a:pPr>
            <a:endParaRPr lang="it-IT" dirty="0" smtClean="0"/>
          </a:p>
          <a:p>
            <a:pPr marL="285750" indent="-285750">
              <a:buFont typeface="Arial"/>
              <a:buChar char="•"/>
            </a:pPr>
            <a:r>
              <a:rPr lang="it-IT" dirty="0" smtClean="0"/>
              <a:t>Trattamenti conservativi:  non eliminano i nutrienti (</a:t>
            </a:r>
            <a:r>
              <a:rPr lang="it-IT" dirty="0" err="1" smtClean="0"/>
              <a:t>N</a:t>
            </a:r>
            <a:r>
              <a:rPr lang="it-IT" dirty="0" smtClean="0"/>
              <a:t> e </a:t>
            </a:r>
            <a:r>
              <a:rPr lang="it-IT" dirty="0" err="1" smtClean="0"/>
              <a:t>P</a:t>
            </a:r>
            <a:r>
              <a:rPr lang="it-IT" dirty="0" smtClean="0"/>
              <a:t>) , ma agiscono ripartendoli in una frazione concentrata a volume ridotto che può essere esportata e valorizzata sul mercato come concime organico o nella distribuzione agronomica con la riduzione dei costi di trasporto</a:t>
            </a:r>
          </a:p>
          <a:p>
            <a:pPr marL="285750" indent="-285750">
              <a:buFont typeface="Arial"/>
              <a:buChar char="•"/>
            </a:pPr>
            <a:r>
              <a:rPr lang="it-IT" dirty="0" smtClean="0"/>
              <a:t>Trattamenti riduttivi: riducono il tenore di </a:t>
            </a:r>
            <a:r>
              <a:rPr lang="it-IT" dirty="0" err="1" smtClean="0"/>
              <a:t>N</a:t>
            </a:r>
            <a:r>
              <a:rPr lang="it-IT" dirty="0" smtClean="0"/>
              <a:t> trasformandolo in </a:t>
            </a:r>
            <a:r>
              <a:rPr lang="it-IT" dirty="0" err="1" smtClean="0"/>
              <a:t>N</a:t>
            </a:r>
            <a:r>
              <a:rPr lang="it-IT" dirty="0"/>
              <a:t> </a:t>
            </a:r>
            <a:r>
              <a:rPr lang="it-IT" dirty="0" smtClean="0"/>
              <a:t>molecolare e quindi gassoso e inerte in atmosfera</a:t>
            </a:r>
          </a:p>
        </p:txBody>
      </p:sp>
      <p:sp>
        <p:nvSpPr>
          <p:cNvPr id="7" name="Rettangolo 6"/>
          <p:cNvSpPr/>
          <p:nvPr/>
        </p:nvSpPr>
        <p:spPr>
          <a:xfrm>
            <a:off x="540136" y="3263671"/>
            <a:ext cx="8178363" cy="2862323"/>
          </a:xfrm>
          <a:prstGeom prst="rect">
            <a:avLst/>
          </a:prstGeom>
        </p:spPr>
        <p:txBody>
          <a:bodyPr wrap="square">
            <a:spAutoFit/>
          </a:bodyPr>
          <a:lstStyle/>
          <a:p>
            <a:pPr marL="285750" indent="-285750">
              <a:buFont typeface="Arial"/>
              <a:buChar char="•"/>
            </a:pPr>
            <a:r>
              <a:rPr lang="it-IT" dirty="0" smtClean="0"/>
              <a:t> Processi </a:t>
            </a:r>
            <a:r>
              <a:rPr lang="it-IT" dirty="0"/>
              <a:t>di valorizzazione </a:t>
            </a:r>
            <a:r>
              <a:rPr lang="it-IT" dirty="0" smtClean="0"/>
              <a:t>energetica: combustione </a:t>
            </a:r>
            <a:r>
              <a:rPr lang="it-IT" dirty="0"/>
              <a:t>diretta oppure avviati alla Digestione Anaerobica (DA) per la produzione di biogas, </a:t>
            </a:r>
            <a:r>
              <a:rPr lang="it-IT" dirty="0" smtClean="0"/>
              <a:t>utilizzabile </a:t>
            </a:r>
            <a:r>
              <a:rPr lang="it-IT" dirty="0"/>
              <a:t>tal quale per la produzione di energia elettrica e </a:t>
            </a:r>
            <a:r>
              <a:rPr lang="it-IT" dirty="0" smtClean="0"/>
              <a:t>termica</a:t>
            </a:r>
            <a:endParaRPr lang="it-IT" dirty="0"/>
          </a:p>
          <a:p>
            <a:pPr marL="285750" indent="-285750">
              <a:buFont typeface="Arial"/>
              <a:buChar char="•"/>
            </a:pPr>
            <a:r>
              <a:rPr lang="it-IT" dirty="0"/>
              <a:t>T</a:t>
            </a:r>
            <a:r>
              <a:rPr lang="it-IT" dirty="0" smtClean="0"/>
              <a:t>rattamenti fisici: </a:t>
            </a:r>
            <a:r>
              <a:rPr lang="it-IT" dirty="0"/>
              <a:t>separazione della frazione liquida da quella solida, per una loro migliore gestione sia per il trasporto (frazione palabile), sia per lo </a:t>
            </a:r>
            <a:r>
              <a:rPr lang="it-IT" dirty="0" smtClean="0"/>
              <a:t>stoccaggio </a:t>
            </a:r>
            <a:r>
              <a:rPr lang="it-IT" dirty="0"/>
              <a:t>o i trattamenti (frazione chiarificata</a:t>
            </a:r>
            <a:r>
              <a:rPr lang="it-IT" dirty="0" smtClean="0"/>
              <a:t>)</a:t>
            </a:r>
          </a:p>
          <a:p>
            <a:pPr marL="285750" indent="-285750">
              <a:buFont typeface="Arial"/>
              <a:buChar char="•"/>
            </a:pPr>
            <a:r>
              <a:rPr lang="it-IT" dirty="0" smtClean="0"/>
              <a:t> Trattamenti biologici: sfruttano </a:t>
            </a:r>
            <a:r>
              <a:rPr lang="it-IT" dirty="0"/>
              <a:t>la </a:t>
            </a:r>
            <a:r>
              <a:rPr lang="it-IT" dirty="0" smtClean="0"/>
              <a:t>capacità </a:t>
            </a:r>
            <a:r>
              <a:rPr lang="it-IT" dirty="0"/>
              <a:t>dei microrganismi di trasformare la sostanza organica </a:t>
            </a:r>
            <a:r>
              <a:rPr lang="it-IT" dirty="0" smtClean="0"/>
              <a:t>in </a:t>
            </a:r>
            <a:r>
              <a:rPr lang="it-IT" dirty="0"/>
              <a:t>composti chimicamente e fisicamente stabili. </a:t>
            </a:r>
          </a:p>
          <a:p>
            <a:pPr marL="285750" indent="-285750">
              <a:buFont typeface="Arial"/>
              <a:buChar char="•"/>
            </a:pPr>
            <a:r>
              <a:rPr lang="it-IT" dirty="0" smtClean="0"/>
              <a:t>Trattamenti terziari </a:t>
            </a:r>
            <a:r>
              <a:rPr lang="it-IT" dirty="0"/>
              <a:t>di affinamento con sistemi </a:t>
            </a:r>
            <a:r>
              <a:rPr lang="it-IT" dirty="0" smtClean="0"/>
              <a:t>naturali: </a:t>
            </a:r>
            <a:r>
              <a:rPr lang="it-IT" dirty="0"/>
              <a:t>affinare la </a:t>
            </a:r>
            <a:r>
              <a:rPr lang="it-IT" dirty="0" smtClean="0"/>
              <a:t>depurazione </a:t>
            </a:r>
            <a:r>
              <a:rPr lang="it-IT" dirty="0"/>
              <a:t>riducendo il carico di elementi </a:t>
            </a:r>
            <a:r>
              <a:rPr lang="it-IT" dirty="0" smtClean="0"/>
              <a:t>nutritivi</a:t>
            </a:r>
            <a:r>
              <a:rPr lang="it-IT" dirty="0"/>
              <a:t> </a:t>
            </a:r>
            <a:r>
              <a:rPr lang="it-IT" dirty="0" smtClean="0"/>
              <a:t>presenti </a:t>
            </a:r>
            <a:r>
              <a:rPr lang="it-IT" dirty="0"/>
              <a:t>nell’effluente secondario </a:t>
            </a:r>
            <a:endParaRPr lang="it-IT" dirty="0" smtClean="0">
              <a:effectLst/>
            </a:endParaRPr>
          </a:p>
        </p:txBody>
      </p:sp>
    </p:spTree>
    <p:extLst>
      <p:ext uri="{BB962C8B-B14F-4D97-AF65-F5344CB8AC3E}">
        <p14:creationId xmlns:p14="http://schemas.microsoft.com/office/powerpoint/2010/main" val="26012765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080273" y="186214"/>
            <a:ext cx="7167757" cy="6643700"/>
          </a:xfrm>
          <a:prstGeom prst="rect">
            <a:avLst/>
          </a:prstGeom>
        </p:spPr>
      </p:pic>
      <p:sp>
        <p:nvSpPr>
          <p:cNvPr id="3" name="CasellaDiTesto 2"/>
          <p:cNvSpPr txBox="1"/>
          <p:nvPr/>
        </p:nvSpPr>
        <p:spPr>
          <a:xfrm>
            <a:off x="1299462" y="186214"/>
            <a:ext cx="1042060" cy="369332"/>
          </a:xfrm>
          <a:prstGeom prst="rect">
            <a:avLst/>
          </a:prstGeom>
          <a:noFill/>
        </p:spPr>
        <p:txBody>
          <a:bodyPr wrap="none" rtlCol="0">
            <a:spAutoFit/>
          </a:bodyPr>
          <a:lstStyle/>
          <a:p>
            <a:r>
              <a:rPr lang="it-IT" dirty="0" smtClean="0"/>
              <a:t>Scheda A</a:t>
            </a:r>
            <a:endParaRPr lang="it-IT" dirty="0"/>
          </a:p>
        </p:txBody>
      </p:sp>
    </p:spTree>
    <p:extLst>
      <p:ext uri="{BB962C8B-B14F-4D97-AF65-F5344CB8AC3E}">
        <p14:creationId xmlns:p14="http://schemas.microsoft.com/office/powerpoint/2010/main" val="353322769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05780" y="234037"/>
            <a:ext cx="8561842" cy="6370974"/>
          </a:xfrm>
          <a:prstGeom prst="rect">
            <a:avLst/>
          </a:prstGeom>
        </p:spPr>
        <p:txBody>
          <a:bodyPr wrap="square">
            <a:spAutoFit/>
          </a:bodyPr>
          <a:lstStyle/>
          <a:p>
            <a:r>
              <a:rPr lang="it-IT" sz="2400" dirty="0"/>
              <a:t>In alternativa l’acidificazione può avvenire sul distillato, con il vantaggio di un minor consumo di acido, dato che in questo caso esso deve reagire solo con l’ammoniaca; per contro, il sale che si forma rimane in soluzione, fatto che rende necessario intervenire con un trattamento di Osmosi Inversa dalla quale si ottengono un permeato ed un </a:t>
            </a:r>
            <a:r>
              <a:rPr lang="it-IT" sz="2400" dirty="0" err="1"/>
              <a:t>retentato</a:t>
            </a:r>
            <a:r>
              <a:rPr lang="it-IT" sz="2400" dirty="0"/>
              <a:t> le cui portate indicativamente corrispondono, nell’ordine, al 42 e 18% circa del refluo introdotto nell’evaporatore (scheda B)</a:t>
            </a:r>
            <a:r>
              <a:rPr lang="it-IT" sz="2400" dirty="0" smtClean="0"/>
              <a:t>.</a:t>
            </a:r>
          </a:p>
          <a:p>
            <a:r>
              <a:rPr lang="it-IT" sz="2400" dirty="0" smtClean="0"/>
              <a:t>Il </a:t>
            </a:r>
            <a:r>
              <a:rPr lang="it-IT" sz="2400" dirty="0" err="1"/>
              <a:t>retentato</a:t>
            </a:r>
            <a:r>
              <a:rPr lang="it-IT" sz="2400" dirty="0"/>
              <a:t>, di fatto costituito da una soluzione di solfato o fosfato di ammonio, può essere miscelato con il concentrato andando così ad arricchire il tenore di azoto totale del materiale da destinare all’utilizzo agronomico diretto, oppure immesso sul mercato qualora la concentrazione del sale risulti compatibile con quella richiesta dall’industria dei fertilizzanti. Nell’ambito della seconda alternativa, l’acidificazione potrà essere omessa qualora si rendano disponibili soluzioni extra-aziendali </a:t>
            </a:r>
            <a:r>
              <a:rPr lang="it-IT" sz="2400" dirty="0" smtClean="0"/>
              <a:t>tendenti </a:t>
            </a:r>
            <a:r>
              <a:rPr lang="it-IT" sz="2400" dirty="0"/>
              <a:t>a valorizzare il distillato proprio per il suo contenuto in azoto ammoniacale .</a:t>
            </a:r>
          </a:p>
        </p:txBody>
      </p:sp>
    </p:spTree>
    <p:extLst>
      <p:ext uri="{BB962C8B-B14F-4D97-AF65-F5344CB8AC3E}">
        <p14:creationId xmlns:p14="http://schemas.microsoft.com/office/powerpoint/2010/main" val="353322769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162562" y="590320"/>
            <a:ext cx="1034057" cy="369332"/>
          </a:xfrm>
          <a:prstGeom prst="rect">
            <a:avLst/>
          </a:prstGeom>
          <a:noFill/>
        </p:spPr>
        <p:txBody>
          <a:bodyPr wrap="none" rtlCol="0">
            <a:spAutoFit/>
          </a:bodyPr>
          <a:lstStyle/>
          <a:p>
            <a:r>
              <a:rPr lang="it-IT" dirty="0" smtClean="0"/>
              <a:t>Scheda B</a:t>
            </a:r>
            <a:endParaRPr lang="it-IT" dirty="0"/>
          </a:p>
        </p:txBody>
      </p:sp>
      <p:pic>
        <p:nvPicPr>
          <p:cNvPr id="3" name="Immagine 2"/>
          <p:cNvPicPr>
            <a:picLocks noChangeAspect="1"/>
          </p:cNvPicPr>
          <p:nvPr/>
        </p:nvPicPr>
        <p:blipFill>
          <a:blip r:embed="rId2"/>
          <a:stretch>
            <a:fillRect/>
          </a:stretch>
        </p:blipFill>
        <p:spPr>
          <a:xfrm>
            <a:off x="1605811" y="-37221"/>
            <a:ext cx="5887895" cy="6895221"/>
          </a:xfrm>
          <a:prstGeom prst="rect">
            <a:avLst/>
          </a:prstGeom>
        </p:spPr>
      </p:pic>
    </p:spTree>
    <p:extLst>
      <p:ext uri="{BB962C8B-B14F-4D97-AF65-F5344CB8AC3E}">
        <p14:creationId xmlns:p14="http://schemas.microsoft.com/office/powerpoint/2010/main" val="353322769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54357" y="552389"/>
            <a:ext cx="8445346" cy="6186310"/>
          </a:xfrm>
          <a:prstGeom prst="rect">
            <a:avLst/>
          </a:prstGeom>
        </p:spPr>
        <p:txBody>
          <a:bodyPr wrap="square">
            <a:spAutoFit/>
          </a:bodyPr>
          <a:lstStyle/>
          <a:p>
            <a:r>
              <a:rPr lang="it-IT" dirty="0"/>
              <a:t>Costo di investimento: </a:t>
            </a:r>
            <a:r>
              <a:rPr lang="it-IT" dirty="0" smtClean="0"/>
              <a:t>200-300.000 </a:t>
            </a:r>
            <a:r>
              <a:rPr lang="it-IT" dirty="0"/>
              <a:t>€ per impianto da </a:t>
            </a:r>
            <a:r>
              <a:rPr lang="it-IT" dirty="0" smtClean="0"/>
              <a:t>35-40 m3</a:t>
            </a:r>
            <a:r>
              <a:rPr lang="it-IT" dirty="0"/>
              <a:t>/giorno</a:t>
            </a:r>
          </a:p>
          <a:p>
            <a:r>
              <a:rPr lang="it-IT" dirty="0"/>
              <a:t>Costo di gestione: </a:t>
            </a:r>
            <a:r>
              <a:rPr lang="it-IT" dirty="0" smtClean="0"/>
              <a:t>non definito</a:t>
            </a:r>
          </a:p>
          <a:p>
            <a:endParaRPr lang="it-IT" dirty="0"/>
          </a:p>
          <a:p>
            <a:r>
              <a:rPr lang="it-IT" dirty="0"/>
              <a:t>La riduzione della componente azotata tocca livelli molto elevati, maggiori del 90%. A tali performance, tuttavia, si </a:t>
            </a:r>
            <a:r>
              <a:rPr lang="it-IT" dirty="0" smtClean="0"/>
              <a:t>arriva mediante l’acidificazione della matrice in ingresso fino al raggiungimento di </a:t>
            </a:r>
            <a:r>
              <a:rPr lang="it-IT" dirty="0" err="1" smtClean="0"/>
              <a:t>pH</a:t>
            </a:r>
            <a:r>
              <a:rPr lang="it-IT" dirty="0" smtClean="0"/>
              <a:t> compresi tra 5 e 6.</a:t>
            </a:r>
            <a:endParaRPr lang="it-IT" dirty="0"/>
          </a:p>
          <a:p>
            <a:endParaRPr lang="it-IT" dirty="0" smtClean="0"/>
          </a:p>
          <a:p>
            <a:r>
              <a:rPr lang="it-IT" dirty="0" smtClean="0"/>
              <a:t>E’ in fase di sperimentazione in campo agricolo.</a:t>
            </a:r>
          </a:p>
          <a:p>
            <a:endParaRPr lang="it-IT" dirty="0" smtClean="0"/>
          </a:p>
          <a:p>
            <a:r>
              <a:rPr lang="it-IT" dirty="0" smtClean="0"/>
              <a:t>Nel caso in cui l’acidificazione avvenga su liquido in ingresso si ottengono:</a:t>
            </a:r>
          </a:p>
          <a:p>
            <a:pPr marL="285750" indent="-285750">
              <a:buFont typeface="Arial"/>
              <a:buChar char="•"/>
            </a:pPr>
            <a:r>
              <a:rPr lang="it-IT" dirty="0" smtClean="0"/>
              <a:t>Un concentrato ricco di </a:t>
            </a:r>
            <a:r>
              <a:rPr lang="it-IT" dirty="0" err="1" smtClean="0"/>
              <a:t>N</a:t>
            </a:r>
            <a:r>
              <a:rPr lang="it-IT" dirty="0" smtClean="0"/>
              <a:t> che può assumere </a:t>
            </a:r>
            <a:r>
              <a:rPr lang="it-IT" dirty="0"/>
              <a:t>anche una consistenza palabile</a:t>
            </a:r>
            <a:r>
              <a:rPr lang="it-IT" dirty="0" smtClean="0"/>
              <a:t>;</a:t>
            </a:r>
          </a:p>
          <a:p>
            <a:pPr marL="285750" indent="-285750">
              <a:buFont typeface="Arial"/>
              <a:buChar char="•"/>
            </a:pPr>
            <a:r>
              <a:rPr lang="it-IT" dirty="0" smtClean="0"/>
              <a:t>un </a:t>
            </a:r>
            <a:r>
              <a:rPr lang="it-IT" dirty="0"/>
              <a:t>distillato contenente </a:t>
            </a:r>
            <a:r>
              <a:rPr lang="it-IT" dirty="0" err="1"/>
              <a:t>quantita</a:t>
            </a:r>
            <a:r>
              <a:rPr lang="it-IT" dirty="0"/>
              <a:t>̀ minime di sostanze nutrienti. </a:t>
            </a:r>
          </a:p>
          <a:p>
            <a:r>
              <a:rPr lang="it-IT" dirty="0"/>
              <a:t>Con un impianto monostadio il livello massimo di solidi </a:t>
            </a:r>
            <a:r>
              <a:rPr lang="it-IT" dirty="0" smtClean="0"/>
              <a:t>totali raggiunto </a:t>
            </a:r>
            <a:r>
              <a:rPr lang="it-IT" dirty="0"/>
              <a:t>è stato dell’ordine del 15% mentre con un impianto </a:t>
            </a:r>
            <a:r>
              <a:rPr lang="it-IT" dirty="0" err="1" smtClean="0"/>
              <a:t>bistadio</a:t>
            </a:r>
            <a:r>
              <a:rPr lang="it-IT" dirty="0" smtClean="0"/>
              <a:t> </a:t>
            </a:r>
            <a:r>
              <a:rPr lang="it-IT" dirty="0"/>
              <a:t>si è arrivati al 65% di ST. </a:t>
            </a:r>
            <a:r>
              <a:rPr lang="it-IT" dirty="0" smtClean="0"/>
              <a:t>Nel caso in cui l’acidificazione avvenga sul distillato si ottengono:</a:t>
            </a:r>
          </a:p>
          <a:p>
            <a:pPr marL="285750" indent="-285750">
              <a:buFont typeface="Arial"/>
              <a:buChar char="•"/>
            </a:pPr>
            <a:r>
              <a:rPr lang="it-IT" dirty="0" smtClean="0"/>
              <a:t>un </a:t>
            </a:r>
            <a:r>
              <a:rPr lang="it-IT" dirty="0"/>
              <a:t>concentrato il cui contenuto in secco </a:t>
            </a:r>
            <a:r>
              <a:rPr lang="it-IT" dirty="0" smtClean="0"/>
              <a:t>dipende </a:t>
            </a:r>
            <a:r>
              <a:rPr lang="it-IT" dirty="0"/>
              <a:t>dall’</a:t>
            </a:r>
            <a:r>
              <a:rPr lang="it-IT" dirty="0" err="1"/>
              <a:t>intensita</a:t>
            </a:r>
            <a:r>
              <a:rPr lang="it-IT" dirty="0"/>
              <a:t>̀ del trattamento e nel quale l’azoto </a:t>
            </a:r>
            <a:r>
              <a:rPr lang="it-IT" dirty="0" smtClean="0"/>
              <a:t>presente </a:t>
            </a:r>
            <a:r>
              <a:rPr lang="it-IT" dirty="0"/>
              <a:t>è prevalentemente di tipo organico</a:t>
            </a:r>
            <a:r>
              <a:rPr lang="it-IT" dirty="0" smtClean="0"/>
              <a:t>;</a:t>
            </a:r>
          </a:p>
          <a:p>
            <a:pPr marL="285750" indent="-285750">
              <a:buFont typeface="Arial"/>
              <a:buChar char="•"/>
            </a:pPr>
            <a:r>
              <a:rPr lang="it-IT" dirty="0" smtClean="0"/>
              <a:t>un </a:t>
            </a:r>
            <a:r>
              <a:rPr lang="it-IT" dirty="0"/>
              <a:t>distillato </a:t>
            </a:r>
            <a:r>
              <a:rPr lang="it-IT" dirty="0" smtClean="0"/>
              <a:t>limpido </a:t>
            </a:r>
            <a:r>
              <a:rPr lang="it-IT" dirty="0"/>
              <a:t>ma contenente buona parte dell’azoto </a:t>
            </a:r>
            <a:r>
              <a:rPr lang="it-IT" dirty="0" smtClean="0"/>
              <a:t>ammoniacale </a:t>
            </a:r>
            <a:r>
              <a:rPr lang="it-IT" dirty="0"/>
              <a:t>evaporato. </a:t>
            </a:r>
          </a:p>
          <a:p>
            <a:r>
              <a:rPr lang="it-IT" dirty="0" smtClean="0"/>
              <a:t>Il distillato può essere utilizzato per acque di lavaggio o, dopo l’osmosi inversa, scaricato nelle acque superficiali: il </a:t>
            </a:r>
            <a:r>
              <a:rPr lang="it-IT" dirty="0"/>
              <a:t>concentrato solido si presta ad essere valorizzato nell’industria dei </a:t>
            </a:r>
            <a:r>
              <a:rPr lang="it-IT" dirty="0" smtClean="0"/>
              <a:t>fertilizzanti</a:t>
            </a:r>
            <a:r>
              <a:rPr lang="it-IT" dirty="0"/>
              <a:t>. </a:t>
            </a:r>
          </a:p>
          <a:p>
            <a:endParaRPr lang="it-IT" dirty="0"/>
          </a:p>
        </p:txBody>
      </p:sp>
    </p:spTree>
    <p:extLst>
      <p:ext uri="{BB962C8B-B14F-4D97-AF65-F5344CB8AC3E}">
        <p14:creationId xmlns:p14="http://schemas.microsoft.com/office/powerpoint/2010/main" val="353322769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58737" y="110246"/>
            <a:ext cx="8467756" cy="2646878"/>
          </a:xfrm>
          <a:prstGeom prst="rect">
            <a:avLst/>
          </a:prstGeom>
          <a:noFill/>
        </p:spPr>
        <p:txBody>
          <a:bodyPr wrap="square" rtlCol="0">
            <a:spAutoFit/>
          </a:bodyPr>
          <a:lstStyle/>
          <a:p>
            <a:r>
              <a:rPr lang="it-IT" sz="2400" dirty="0">
                <a:solidFill>
                  <a:srgbClr val="FF0000"/>
                </a:solidFill>
              </a:rPr>
              <a:t>Trasformazione di liquami e </a:t>
            </a:r>
            <a:r>
              <a:rPr lang="it-IT" sz="2400" dirty="0" err="1">
                <a:solidFill>
                  <a:srgbClr val="FF0000"/>
                </a:solidFill>
              </a:rPr>
              <a:t>digestato</a:t>
            </a:r>
            <a:r>
              <a:rPr lang="it-IT" sz="2400" dirty="0">
                <a:solidFill>
                  <a:srgbClr val="FF0000"/>
                </a:solidFill>
              </a:rPr>
              <a:t> in materiale </a:t>
            </a:r>
            <a:r>
              <a:rPr lang="it-IT" sz="2400" dirty="0" smtClean="0">
                <a:solidFill>
                  <a:srgbClr val="FF0000"/>
                </a:solidFill>
              </a:rPr>
              <a:t>palabile – </a:t>
            </a:r>
            <a:r>
              <a:rPr lang="it-IT" sz="2400" dirty="0" err="1" smtClean="0">
                <a:solidFill>
                  <a:srgbClr val="FF0000"/>
                </a:solidFill>
              </a:rPr>
              <a:t>Tecologia</a:t>
            </a:r>
            <a:r>
              <a:rPr lang="it-IT" sz="2400" dirty="0" smtClean="0">
                <a:solidFill>
                  <a:srgbClr val="FF0000"/>
                </a:solidFill>
              </a:rPr>
              <a:t> CLF MODIL (Compostaggio dei liquami)</a:t>
            </a:r>
          </a:p>
          <a:p>
            <a:endParaRPr lang="it-IT" dirty="0"/>
          </a:p>
          <a:p>
            <a:r>
              <a:rPr lang="it-IT" sz="2000" dirty="0" smtClean="0"/>
              <a:t>Il trattamento consiste in uno spargimento giornaliero di reflui </a:t>
            </a:r>
            <a:r>
              <a:rPr lang="it-IT" sz="2000" dirty="0"/>
              <a:t>non palabili o </a:t>
            </a:r>
            <a:r>
              <a:rPr lang="it-IT" sz="2000" dirty="0" err="1"/>
              <a:t>digestato</a:t>
            </a:r>
            <a:r>
              <a:rPr lang="it-IT" sz="2000" dirty="0"/>
              <a:t> su uno strato di biomassa (es. paglia, </a:t>
            </a:r>
            <a:r>
              <a:rPr lang="it-IT" sz="2000" dirty="0" err="1"/>
              <a:t>cippato</a:t>
            </a:r>
            <a:r>
              <a:rPr lang="it-IT" sz="2000" dirty="0"/>
              <a:t>, stocchi, </a:t>
            </a:r>
            <a:r>
              <a:rPr lang="it-IT" sz="2000" i="1" dirty="0" err="1"/>
              <a:t>etc</a:t>
            </a:r>
            <a:r>
              <a:rPr lang="it-IT" sz="2000" dirty="0"/>
              <a:t>) collocato in una corsia lunga </a:t>
            </a:r>
            <a:r>
              <a:rPr lang="it-IT" sz="2000" dirty="0" smtClean="0"/>
              <a:t>fino a 120 m, larga fino a 20 m e alta 1,2-1,5 m attrezzata </a:t>
            </a:r>
            <a:r>
              <a:rPr lang="it-IT" sz="2000" dirty="0"/>
              <a:t>di sistema di distribuzione, rivoltamento ed </a:t>
            </a:r>
            <a:r>
              <a:rPr lang="it-IT" sz="2000" dirty="0" smtClean="0"/>
              <a:t>ossigenazione montati su carroponte mobile su rotaie. Il ciclo ha </a:t>
            </a:r>
            <a:r>
              <a:rPr lang="it-IT" sz="2000" dirty="0"/>
              <a:t>una durata di 120 e 180 giorni. </a:t>
            </a:r>
          </a:p>
        </p:txBody>
      </p:sp>
      <p:pic>
        <p:nvPicPr>
          <p:cNvPr id="3" name="Immagine 2"/>
          <p:cNvPicPr>
            <a:picLocks noChangeAspect="1"/>
          </p:cNvPicPr>
          <p:nvPr/>
        </p:nvPicPr>
        <p:blipFill>
          <a:blip r:embed="rId2"/>
          <a:stretch>
            <a:fillRect/>
          </a:stretch>
        </p:blipFill>
        <p:spPr>
          <a:xfrm>
            <a:off x="1313845" y="3101550"/>
            <a:ext cx="6102173" cy="3539260"/>
          </a:xfrm>
          <a:prstGeom prst="rect">
            <a:avLst/>
          </a:prstGeom>
        </p:spPr>
      </p:pic>
    </p:spTree>
    <p:extLst>
      <p:ext uri="{BB962C8B-B14F-4D97-AF65-F5344CB8AC3E}">
        <p14:creationId xmlns:p14="http://schemas.microsoft.com/office/powerpoint/2010/main" val="353322769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58737" y="329231"/>
            <a:ext cx="8467756" cy="2554545"/>
          </a:xfrm>
          <a:prstGeom prst="rect">
            <a:avLst/>
          </a:prstGeom>
          <a:noFill/>
        </p:spPr>
        <p:txBody>
          <a:bodyPr wrap="square" rtlCol="0">
            <a:spAutoFit/>
          </a:bodyPr>
          <a:lstStyle/>
          <a:p>
            <a:r>
              <a:rPr lang="it-IT" sz="2000" dirty="0" smtClean="0"/>
              <a:t>Il processo è esotermico e il cumulo raggiunge temperature dell’ordine di 40-50°C nei primi mesi per abbassarsi </a:t>
            </a:r>
            <a:r>
              <a:rPr lang="it-IT" sz="2000" dirty="0"/>
              <a:t>successivamente, di pari passo con la diminuzione del </a:t>
            </a:r>
            <a:r>
              <a:rPr lang="it-IT" sz="2000" dirty="0" smtClean="0"/>
              <a:t>contenuto di solidi totali della massa che a fine ciclo ha </a:t>
            </a:r>
            <a:r>
              <a:rPr lang="it-IT" sz="2000" dirty="0"/>
              <a:t>un’umidità dell’ordine del 70-80% in funzione </a:t>
            </a:r>
            <a:r>
              <a:rPr lang="it-IT" sz="2000" dirty="0" smtClean="0"/>
              <a:t>soprattutto </a:t>
            </a:r>
            <a:r>
              <a:rPr lang="it-IT" sz="2000" dirty="0"/>
              <a:t>della durata del ciclo e della tipologia e </a:t>
            </a:r>
            <a:r>
              <a:rPr lang="it-IT" sz="2000" dirty="0" err="1"/>
              <a:t>quantita</a:t>
            </a:r>
            <a:r>
              <a:rPr lang="it-IT" sz="2000" dirty="0"/>
              <a:t>̀ di biomassa caricata. </a:t>
            </a:r>
          </a:p>
          <a:p>
            <a:r>
              <a:rPr lang="it-IT" sz="2000" dirty="0"/>
              <a:t>La </a:t>
            </a:r>
            <a:r>
              <a:rPr lang="it-IT" sz="2000" dirty="0" err="1"/>
              <a:t>quantita</a:t>
            </a:r>
            <a:r>
              <a:rPr lang="it-IT" sz="2000" dirty="0"/>
              <a:t>̀ di biomassa caricata nella corsia di </a:t>
            </a:r>
            <a:r>
              <a:rPr lang="it-IT" sz="2000" dirty="0" smtClean="0"/>
              <a:t>trattamento </a:t>
            </a:r>
            <a:r>
              <a:rPr lang="it-IT" sz="2000" dirty="0"/>
              <a:t>è dell’ordine di 180 kg a m3 di corsia e la </a:t>
            </a:r>
            <a:r>
              <a:rPr lang="it-IT" sz="2000" dirty="0" err="1"/>
              <a:t>quantita</a:t>
            </a:r>
            <a:r>
              <a:rPr lang="it-IT" sz="2000" dirty="0"/>
              <a:t>̀ di liquami trattabili è dell’ordine di 18-20 m3 giorno a m3 di corsia. </a:t>
            </a:r>
          </a:p>
        </p:txBody>
      </p:sp>
      <p:pic>
        <p:nvPicPr>
          <p:cNvPr id="3" name="Immagine 2"/>
          <p:cNvPicPr>
            <a:picLocks noChangeAspect="1"/>
          </p:cNvPicPr>
          <p:nvPr/>
        </p:nvPicPr>
        <p:blipFill>
          <a:blip r:embed="rId2"/>
          <a:stretch>
            <a:fillRect/>
          </a:stretch>
        </p:blipFill>
        <p:spPr>
          <a:xfrm>
            <a:off x="0" y="3639629"/>
            <a:ext cx="4883300" cy="2592762"/>
          </a:xfrm>
          <a:prstGeom prst="rect">
            <a:avLst/>
          </a:prstGeom>
        </p:spPr>
      </p:pic>
      <p:pic>
        <p:nvPicPr>
          <p:cNvPr id="4" name="Immagine 3"/>
          <p:cNvPicPr>
            <a:picLocks noChangeAspect="1"/>
          </p:cNvPicPr>
          <p:nvPr/>
        </p:nvPicPr>
        <p:blipFill>
          <a:blip r:embed="rId3"/>
          <a:stretch>
            <a:fillRect/>
          </a:stretch>
        </p:blipFill>
        <p:spPr>
          <a:xfrm>
            <a:off x="4657240" y="3257704"/>
            <a:ext cx="4486760" cy="2974687"/>
          </a:xfrm>
          <a:prstGeom prst="rect">
            <a:avLst/>
          </a:prstGeom>
        </p:spPr>
      </p:pic>
    </p:spTree>
    <p:extLst>
      <p:ext uri="{BB962C8B-B14F-4D97-AF65-F5344CB8AC3E}">
        <p14:creationId xmlns:p14="http://schemas.microsoft.com/office/powerpoint/2010/main" val="397539701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58737" y="329231"/>
            <a:ext cx="8467756" cy="4093428"/>
          </a:xfrm>
          <a:prstGeom prst="rect">
            <a:avLst/>
          </a:prstGeom>
          <a:noFill/>
        </p:spPr>
        <p:txBody>
          <a:bodyPr wrap="square" rtlCol="0">
            <a:spAutoFit/>
          </a:bodyPr>
          <a:lstStyle/>
          <a:p>
            <a:r>
              <a:rPr lang="it-IT" sz="2000" dirty="0" smtClean="0"/>
              <a:t>Riduzione </a:t>
            </a:r>
            <a:r>
              <a:rPr lang="it-IT" sz="2000" dirty="0" smtClean="0"/>
              <a:t>della massa del 80% rispetto alla massa dei reflui immessi compresa quella inserita preventivamente nell’impianto e una riduzione del contenuto di </a:t>
            </a:r>
            <a:r>
              <a:rPr lang="it-IT" sz="2000" dirty="0" err="1" smtClean="0"/>
              <a:t>N</a:t>
            </a:r>
            <a:r>
              <a:rPr lang="it-IT" sz="2000" dirty="0" smtClean="0"/>
              <a:t> del 60-70%. Le emissioni di N2O o NH3 sono del 2%, come pure gli odori sono trascurabili.</a:t>
            </a:r>
          </a:p>
          <a:p>
            <a:endParaRPr lang="it-IT" sz="2000" dirty="0"/>
          </a:p>
          <a:p>
            <a:r>
              <a:rPr lang="it-IT" sz="2000" dirty="0" smtClean="0"/>
              <a:t>Si trasforma in materiale palabile un effluente e ridotta è la quantità di materiale da distribuire in campo. Infatti il prodotto ottenuto ha un tenore di sostanza </a:t>
            </a:r>
            <a:r>
              <a:rPr lang="it-IT" sz="2000" dirty="0"/>
              <a:t>secca pari al 20-30%, un tenore di azoto pari a circa 5 </a:t>
            </a:r>
            <a:r>
              <a:rPr lang="it-IT" sz="2000" dirty="0" smtClean="0"/>
              <a:t>g/kg di cui il 95% sotto forma organica.</a:t>
            </a:r>
          </a:p>
          <a:p>
            <a:r>
              <a:rPr lang="it-IT" sz="2000" dirty="0" smtClean="0"/>
              <a:t>Nel </a:t>
            </a:r>
            <a:r>
              <a:rPr lang="it-IT" sz="2000" dirty="0"/>
              <a:t>caso di ricorso all’essiccazione, applicabile al </a:t>
            </a:r>
            <a:r>
              <a:rPr lang="it-IT" sz="2000" dirty="0" err="1" smtClean="0"/>
              <a:t>digestato</a:t>
            </a:r>
            <a:r>
              <a:rPr lang="it-IT" sz="2000" dirty="0"/>
              <a:t>, si dispone di materiale con umidità inferiore al 50%, richiesta dalla normativa per gli ammendanti. </a:t>
            </a:r>
            <a:r>
              <a:rPr lang="it-IT" sz="2000" dirty="0" smtClean="0"/>
              <a:t>L’igienizzazione a temperature &gt; 70°C per più di un’ora ne </a:t>
            </a:r>
            <a:r>
              <a:rPr lang="it-IT" sz="2000" dirty="0"/>
              <a:t>consente la </a:t>
            </a:r>
            <a:r>
              <a:rPr lang="it-IT" sz="2000" dirty="0" smtClean="0"/>
              <a:t>commercializzazione</a:t>
            </a:r>
            <a:endParaRPr lang="it-IT" sz="2000" dirty="0"/>
          </a:p>
        </p:txBody>
      </p:sp>
      <p:sp>
        <p:nvSpPr>
          <p:cNvPr id="3" name="CasellaDiTesto 2"/>
          <p:cNvSpPr txBox="1"/>
          <p:nvPr/>
        </p:nvSpPr>
        <p:spPr>
          <a:xfrm>
            <a:off x="177188" y="5159362"/>
            <a:ext cx="8549305" cy="1015663"/>
          </a:xfrm>
          <a:prstGeom prst="rect">
            <a:avLst/>
          </a:prstGeom>
          <a:noFill/>
        </p:spPr>
        <p:txBody>
          <a:bodyPr wrap="square" rtlCol="0">
            <a:spAutoFit/>
          </a:bodyPr>
          <a:lstStyle/>
          <a:p>
            <a:r>
              <a:rPr lang="it-IT" sz="2000" dirty="0" smtClean="0"/>
              <a:t>Costo di investimento: 400-500 € per impianto da 8.000 m3/anno di liquami. 750-850.000 € con sistema di </a:t>
            </a:r>
            <a:r>
              <a:rPr lang="it-IT" sz="2000" dirty="0" err="1" smtClean="0"/>
              <a:t>igienizzazzione</a:t>
            </a:r>
            <a:r>
              <a:rPr lang="it-IT" sz="2000" dirty="0" smtClean="0"/>
              <a:t>.</a:t>
            </a:r>
          </a:p>
          <a:p>
            <a:r>
              <a:rPr lang="it-IT" sz="2000" dirty="0" smtClean="0"/>
              <a:t>Costo di gestione: 3-6 €/m3, 4-7 € con igienizzazione</a:t>
            </a:r>
            <a:endParaRPr lang="it-IT" sz="2000" dirty="0"/>
          </a:p>
        </p:txBody>
      </p:sp>
    </p:spTree>
    <p:extLst>
      <p:ext uri="{BB962C8B-B14F-4D97-AF65-F5344CB8AC3E}">
        <p14:creationId xmlns:p14="http://schemas.microsoft.com/office/powerpoint/2010/main" val="20505364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 y="355600"/>
            <a:ext cx="9200293" cy="5396506"/>
          </a:xfrm>
          <a:prstGeom prst="rect">
            <a:avLst/>
          </a:prstGeom>
        </p:spPr>
      </p:pic>
    </p:spTree>
    <p:extLst>
      <p:ext uri="{BB962C8B-B14F-4D97-AF65-F5344CB8AC3E}">
        <p14:creationId xmlns:p14="http://schemas.microsoft.com/office/powerpoint/2010/main" val="387294871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398080" y="62332"/>
            <a:ext cx="8492381" cy="6555642"/>
          </a:xfrm>
          <a:prstGeom prst="rect">
            <a:avLst/>
          </a:prstGeom>
          <a:noFill/>
        </p:spPr>
        <p:txBody>
          <a:bodyPr wrap="square" rtlCol="0">
            <a:spAutoFit/>
          </a:bodyPr>
          <a:lstStyle/>
          <a:p>
            <a:r>
              <a:rPr lang="it-IT" sz="2400" dirty="0" smtClean="0">
                <a:solidFill>
                  <a:srgbClr val="FF0000"/>
                </a:solidFill>
              </a:rPr>
              <a:t>Nitrificazione – Denitrificazione</a:t>
            </a:r>
            <a:endParaRPr lang="it-IT" sz="2400" dirty="0">
              <a:solidFill>
                <a:srgbClr val="FF0000"/>
              </a:solidFill>
            </a:endParaRPr>
          </a:p>
          <a:p>
            <a:endParaRPr lang="it-IT" dirty="0" smtClean="0"/>
          </a:p>
          <a:p>
            <a:r>
              <a:rPr lang="it-IT" dirty="0" smtClean="0"/>
              <a:t>I processi nitro/denitro </a:t>
            </a:r>
            <a:r>
              <a:rPr lang="it-IT" dirty="0"/>
              <a:t>sono trattamenti biologici </a:t>
            </a:r>
            <a:r>
              <a:rPr lang="it-IT" dirty="0" smtClean="0"/>
              <a:t>unici “risolutivi” del problema  e si compongono di </a:t>
            </a:r>
            <a:r>
              <a:rPr lang="it-IT" dirty="0"/>
              <a:t>tre </a:t>
            </a:r>
            <a:r>
              <a:rPr lang="it-IT" dirty="0" smtClean="0"/>
              <a:t>fasi:</a:t>
            </a:r>
          </a:p>
          <a:p>
            <a:pPr marL="342900" indent="-342900">
              <a:buFont typeface="+mj-lt"/>
              <a:buAutoNum type="arabicPeriod"/>
            </a:pPr>
            <a:r>
              <a:rPr lang="it-IT" dirty="0" smtClean="0"/>
              <a:t>in </a:t>
            </a:r>
            <a:r>
              <a:rPr lang="it-IT" dirty="0"/>
              <a:t>ambiente </a:t>
            </a:r>
            <a:r>
              <a:rPr lang="it-IT" dirty="0" smtClean="0"/>
              <a:t>aerobico</a:t>
            </a:r>
            <a:r>
              <a:rPr lang="it-IT" dirty="0"/>
              <a:t>, l’ammoniaca viene ossidata prima in nitriti e </a:t>
            </a:r>
            <a:r>
              <a:rPr lang="it-IT" dirty="0" smtClean="0"/>
              <a:t>successivamente </a:t>
            </a:r>
            <a:r>
              <a:rPr lang="it-IT" dirty="0"/>
              <a:t>in nitrati</a:t>
            </a:r>
            <a:r>
              <a:rPr lang="it-IT" dirty="0" smtClean="0"/>
              <a:t>;</a:t>
            </a:r>
          </a:p>
          <a:p>
            <a:pPr marL="342900" indent="-342900">
              <a:buFont typeface="+mj-lt"/>
              <a:buAutoNum type="arabicPeriod"/>
            </a:pPr>
            <a:r>
              <a:rPr lang="it-IT" dirty="0" smtClean="0"/>
              <a:t>in </a:t>
            </a:r>
            <a:r>
              <a:rPr lang="it-IT" dirty="0"/>
              <a:t>ambiente </a:t>
            </a:r>
            <a:r>
              <a:rPr lang="it-IT" dirty="0" smtClean="0"/>
              <a:t>anossico, il processo di denitrificazione, nel quale l’</a:t>
            </a:r>
            <a:r>
              <a:rPr lang="it-IT" dirty="0" err="1" smtClean="0"/>
              <a:t>N</a:t>
            </a:r>
            <a:r>
              <a:rPr lang="it-IT" dirty="0" smtClean="0"/>
              <a:t> è </a:t>
            </a:r>
            <a:r>
              <a:rPr lang="it-IT" dirty="0"/>
              <a:t>convertito da nitrato ad azoto molecolare gassoso da </a:t>
            </a:r>
            <a:r>
              <a:rPr lang="it-IT" dirty="0" smtClean="0"/>
              <a:t>microrganismi eterotrofi;</a:t>
            </a:r>
          </a:p>
          <a:p>
            <a:pPr marL="342900" indent="-342900">
              <a:buFont typeface="+mj-lt"/>
              <a:buAutoNum type="arabicPeriod"/>
            </a:pPr>
            <a:r>
              <a:rPr lang="it-IT" dirty="0" smtClean="0"/>
              <a:t>sedimentazione che permette la separazione dei solidi fini e della biomassa </a:t>
            </a:r>
            <a:r>
              <a:rPr lang="it-IT" dirty="0"/>
              <a:t>microbica che vengono parzialmente ricircolati per mantenere stabile il processo. </a:t>
            </a:r>
            <a:endParaRPr lang="it-IT" dirty="0" smtClean="0"/>
          </a:p>
          <a:p>
            <a:endParaRPr lang="it-IT" dirty="0"/>
          </a:p>
          <a:p>
            <a:r>
              <a:rPr lang="it-IT" dirty="0" smtClean="0"/>
              <a:t>Viene attuato con due modalità:</a:t>
            </a:r>
          </a:p>
          <a:p>
            <a:pPr marL="285750" indent="-285750">
              <a:buFont typeface="Arial"/>
              <a:buChar char="•"/>
            </a:pPr>
            <a:r>
              <a:rPr lang="it-IT" dirty="0" smtClean="0"/>
              <a:t>In continuo in cui le 3 fasi avvengono in sequenza in ambienti separati (carico e scarico continuo)</a:t>
            </a:r>
          </a:p>
          <a:p>
            <a:pPr marL="285750" indent="-285750">
              <a:buFont typeface="Arial"/>
              <a:buChar char="•"/>
            </a:pPr>
            <a:r>
              <a:rPr lang="it-IT" dirty="0" smtClean="0"/>
              <a:t>In modo discontinuo nella stessa vasca (</a:t>
            </a:r>
            <a:r>
              <a:rPr lang="it-IT" dirty="0" err="1" smtClean="0"/>
              <a:t>Sequencing</a:t>
            </a:r>
            <a:r>
              <a:rPr lang="it-IT" dirty="0" smtClean="0"/>
              <a:t> Batch </a:t>
            </a:r>
            <a:r>
              <a:rPr lang="it-IT" dirty="0" err="1" smtClean="0"/>
              <a:t>Reactor</a:t>
            </a:r>
            <a:r>
              <a:rPr lang="it-IT" dirty="0" smtClean="0"/>
              <a:t> SBR)</a:t>
            </a:r>
          </a:p>
          <a:p>
            <a:endParaRPr lang="it-IT" dirty="0"/>
          </a:p>
          <a:p>
            <a:r>
              <a:rPr lang="it-IT" dirty="0"/>
              <a:t>Entrambi i processi costituiscono un metodo </a:t>
            </a:r>
            <a:r>
              <a:rPr lang="it-IT" dirty="0" smtClean="0"/>
              <a:t>efficace ed efficiente per la riduzione delle eccedenze azotate dei reflui che per larga parte vengono liberate </a:t>
            </a:r>
            <a:r>
              <a:rPr lang="it-IT" dirty="0"/>
              <a:t>in atmosfera sotto forma di azoto molecolare. La parte rimanente dell’azoto e parte del fosforo vengono </a:t>
            </a:r>
            <a:r>
              <a:rPr lang="it-IT" dirty="0" smtClean="0"/>
              <a:t>separati dai </a:t>
            </a:r>
            <a:r>
              <a:rPr lang="it-IT" dirty="0" err="1" smtClean="0"/>
              <a:t>pre</a:t>
            </a:r>
            <a:r>
              <a:rPr lang="it-IT" dirty="0" smtClean="0"/>
              <a:t>-trattamenti e sedimentati nella fase finale del </a:t>
            </a:r>
            <a:r>
              <a:rPr lang="it-IT" dirty="0"/>
              <a:t>trattamento, insieme con il residuo solido. </a:t>
            </a:r>
          </a:p>
          <a:p>
            <a:r>
              <a:rPr lang="it-IT" dirty="0"/>
              <a:t>A monte del processo biologico è necessario prevedere, oltre al pretrattamento di separazione liquido/solido, un bacino di accumulo ed equalizzazione. </a:t>
            </a:r>
          </a:p>
        </p:txBody>
      </p:sp>
    </p:spTree>
    <p:extLst>
      <p:ext uri="{BB962C8B-B14F-4D97-AF65-F5344CB8AC3E}">
        <p14:creationId xmlns:p14="http://schemas.microsoft.com/office/powerpoint/2010/main" val="21666640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0" y="1146961"/>
            <a:ext cx="9248483" cy="4009567"/>
          </a:xfrm>
          <a:prstGeom prst="rect">
            <a:avLst/>
          </a:prstGeom>
        </p:spPr>
      </p:pic>
      <p:sp>
        <p:nvSpPr>
          <p:cNvPr id="2" name="CasellaDiTesto 1"/>
          <p:cNvSpPr txBox="1"/>
          <p:nvPr/>
        </p:nvSpPr>
        <p:spPr>
          <a:xfrm>
            <a:off x="643668" y="487062"/>
            <a:ext cx="3348242" cy="461665"/>
          </a:xfrm>
          <a:prstGeom prst="rect">
            <a:avLst/>
          </a:prstGeom>
          <a:noFill/>
        </p:spPr>
        <p:txBody>
          <a:bodyPr wrap="none" rtlCol="0">
            <a:spAutoFit/>
          </a:bodyPr>
          <a:lstStyle/>
          <a:p>
            <a:r>
              <a:rPr lang="it-IT" sz="2400" dirty="0" smtClean="0">
                <a:solidFill>
                  <a:srgbClr val="FF0000"/>
                </a:solidFill>
              </a:rPr>
              <a:t>Nitro/denitro in continuo</a:t>
            </a:r>
            <a:endParaRPr lang="it-IT" sz="2400" dirty="0">
              <a:solidFill>
                <a:srgbClr val="FF0000"/>
              </a:solidFill>
            </a:endParaRPr>
          </a:p>
        </p:txBody>
      </p:sp>
    </p:spTree>
    <p:extLst>
      <p:ext uri="{BB962C8B-B14F-4D97-AF65-F5344CB8AC3E}">
        <p14:creationId xmlns:p14="http://schemas.microsoft.com/office/powerpoint/2010/main" val="300734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82131" y="68646"/>
            <a:ext cx="3587190" cy="369332"/>
          </a:xfrm>
          <a:prstGeom prst="rect">
            <a:avLst/>
          </a:prstGeom>
          <a:noFill/>
        </p:spPr>
        <p:txBody>
          <a:bodyPr wrap="none" rtlCol="0">
            <a:spAutoFit/>
          </a:bodyPr>
          <a:lstStyle/>
          <a:p>
            <a:r>
              <a:rPr lang="it-IT" dirty="0" smtClean="0"/>
              <a:t>CLASSIFICAZIONE DEI TRATTAMENTI</a:t>
            </a:r>
            <a:endParaRPr lang="it-IT" dirty="0"/>
          </a:p>
        </p:txBody>
      </p:sp>
      <p:sp>
        <p:nvSpPr>
          <p:cNvPr id="3" name="CasellaDiTesto 2"/>
          <p:cNvSpPr txBox="1"/>
          <p:nvPr/>
        </p:nvSpPr>
        <p:spPr>
          <a:xfrm>
            <a:off x="540136" y="469053"/>
            <a:ext cx="6301725" cy="5078314"/>
          </a:xfrm>
          <a:prstGeom prst="rect">
            <a:avLst/>
          </a:prstGeom>
          <a:noFill/>
        </p:spPr>
        <p:txBody>
          <a:bodyPr wrap="none" rtlCol="0">
            <a:spAutoFit/>
          </a:bodyPr>
          <a:lstStyle/>
          <a:p>
            <a:pPr marL="285750" indent="-285750">
              <a:buFont typeface="Arial"/>
              <a:buChar char="•"/>
            </a:pPr>
            <a:r>
              <a:rPr lang="it-IT" dirty="0" smtClean="0"/>
              <a:t>Su </a:t>
            </a:r>
            <a:r>
              <a:rPr lang="it-IT" dirty="0"/>
              <a:t>materiale palabile (letame, frazioni solide separate, pollina</a:t>
            </a:r>
            <a:r>
              <a:rPr lang="it-IT" dirty="0" smtClean="0"/>
              <a:t>)</a:t>
            </a:r>
            <a:endParaRPr lang="it-IT" dirty="0" smtClean="0"/>
          </a:p>
          <a:p>
            <a:pPr marL="742950" lvl="1" indent="-285750">
              <a:buFont typeface="Arial"/>
              <a:buChar char="•"/>
            </a:pPr>
            <a:r>
              <a:rPr lang="it-IT" dirty="0" smtClean="0"/>
              <a:t>Trattamenti </a:t>
            </a:r>
            <a:r>
              <a:rPr lang="it-IT" dirty="0" smtClean="0"/>
              <a:t>conservativi</a:t>
            </a:r>
          </a:p>
          <a:p>
            <a:pPr marL="1200150" lvl="2" indent="-285750">
              <a:buFont typeface="Arial"/>
              <a:buChar char="•"/>
            </a:pPr>
            <a:r>
              <a:rPr lang="it-IT" dirty="0" smtClean="0"/>
              <a:t>Stoccaggio controllato</a:t>
            </a:r>
          </a:p>
          <a:p>
            <a:pPr marL="1200150" lvl="2" indent="-285750">
              <a:buFont typeface="Arial"/>
              <a:buChar char="•"/>
            </a:pPr>
            <a:r>
              <a:rPr lang="it-IT" dirty="0" err="1" smtClean="0"/>
              <a:t>Pelletizzazone</a:t>
            </a:r>
            <a:r>
              <a:rPr lang="it-IT" dirty="0" smtClean="0"/>
              <a:t>, estrusione (di rifinitura)</a:t>
            </a:r>
          </a:p>
          <a:p>
            <a:pPr marL="742950" lvl="1" indent="-285750">
              <a:buFont typeface="Arial"/>
              <a:buChar char="•"/>
            </a:pPr>
            <a:r>
              <a:rPr lang="it-IT" dirty="0" smtClean="0"/>
              <a:t>Trattamenti riduttivi</a:t>
            </a:r>
          </a:p>
          <a:p>
            <a:pPr marL="1200150" lvl="2" indent="-285750">
              <a:buFont typeface="Arial"/>
              <a:buChar char="•"/>
            </a:pPr>
            <a:r>
              <a:rPr lang="it-IT" dirty="0" smtClean="0"/>
              <a:t>Combustione/</a:t>
            </a:r>
            <a:r>
              <a:rPr lang="it-IT" dirty="0" err="1" smtClean="0"/>
              <a:t>termovalorizzione</a:t>
            </a:r>
            <a:endParaRPr lang="it-IT" dirty="0" smtClean="0"/>
          </a:p>
          <a:p>
            <a:endParaRPr lang="it-IT" dirty="0" smtClean="0"/>
          </a:p>
          <a:p>
            <a:pPr marL="285750" indent="-285750">
              <a:buFont typeface="Arial"/>
              <a:buChar char="•"/>
            </a:pPr>
            <a:r>
              <a:rPr lang="it-IT" dirty="0" smtClean="0"/>
              <a:t>Su materiale </a:t>
            </a:r>
            <a:r>
              <a:rPr lang="it-IT" dirty="0"/>
              <a:t>non palabile (liquame, </a:t>
            </a:r>
            <a:r>
              <a:rPr lang="it-IT" dirty="0" err="1"/>
              <a:t>digestato</a:t>
            </a:r>
            <a:r>
              <a:rPr lang="it-IT" dirty="0"/>
              <a:t>)</a:t>
            </a:r>
            <a:endParaRPr lang="it-IT" dirty="0" smtClean="0"/>
          </a:p>
          <a:p>
            <a:pPr marL="742950" lvl="1" indent="-285750">
              <a:buFont typeface="Arial"/>
              <a:buChar char="•"/>
            </a:pPr>
            <a:r>
              <a:rPr lang="it-IT" dirty="0" smtClean="0"/>
              <a:t>Trattamenti conservativi</a:t>
            </a:r>
          </a:p>
          <a:p>
            <a:pPr marL="1200150" lvl="2" indent="-285750">
              <a:buFont typeface="Arial"/>
              <a:buChar char="•"/>
            </a:pPr>
            <a:r>
              <a:rPr lang="it-IT" dirty="0" smtClean="0"/>
              <a:t>Separazione </a:t>
            </a:r>
            <a:r>
              <a:rPr lang="it-IT" dirty="0" smtClean="0"/>
              <a:t>liquido/solido</a:t>
            </a:r>
          </a:p>
          <a:p>
            <a:pPr marL="1200150" lvl="2" indent="-285750">
              <a:buFont typeface="Arial"/>
              <a:buChar char="•"/>
            </a:pPr>
            <a:r>
              <a:rPr lang="it-IT" dirty="0" smtClean="0"/>
              <a:t>Filtrazione su membrane</a:t>
            </a:r>
          </a:p>
          <a:p>
            <a:pPr marL="1200150" lvl="2" indent="-285750">
              <a:buFont typeface="Arial"/>
              <a:buChar char="•"/>
            </a:pPr>
            <a:r>
              <a:rPr lang="it-IT" dirty="0" smtClean="0"/>
              <a:t>Evaporazione/essiccazione sottovuoto</a:t>
            </a:r>
          </a:p>
          <a:p>
            <a:pPr marL="1200150" lvl="2" indent="-285750">
              <a:buFont typeface="Arial"/>
              <a:buChar char="•"/>
            </a:pPr>
            <a:r>
              <a:rPr lang="it-IT" dirty="0" smtClean="0"/>
              <a:t>Strippaggio</a:t>
            </a:r>
          </a:p>
          <a:p>
            <a:pPr marL="1200150" lvl="2" indent="-285750">
              <a:buFont typeface="Arial"/>
              <a:buChar char="•"/>
            </a:pPr>
            <a:r>
              <a:rPr lang="it-IT" dirty="0" smtClean="0"/>
              <a:t>Digestione </a:t>
            </a:r>
            <a:r>
              <a:rPr lang="it-IT" dirty="0" smtClean="0"/>
              <a:t>anaerobica (valorizzazione energetica)</a:t>
            </a:r>
            <a:endParaRPr lang="it-IT" dirty="0" smtClean="0"/>
          </a:p>
          <a:p>
            <a:pPr marL="742950" lvl="1" indent="-285750">
              <a:buFont typeface="Arial"/>
              <a:buChar char="•"/>
            </a:pPr>
            <a:r>
              <a:rPr lang="it-IT" dirty="0" smtClean="0"/>
              <a:t>Trattamenti riduttivi (Rimozione biologica dell’</a:t>
            </a:r>
            <a:r>
              <a:rPr lang="it-IT" dirty="0" err="1" smtClean="0"/>
              <a:t>N</a:t>
            </a:r>
            <a:r>
              <a:rPr lang="it-IT" dirty="0" smtClean="0"/>
              <a:t>)</a:t>
            </a:r>
          </a:p>
          <a:p>
            <a:pPr marL="1200150" lvl="2" indent="-285750">
              <a:buFont typeface="Arial"/>
              <a:buChar char="•"/>
            </a:pPr>
            <a:r>
              <a:rPr lang="it-IT" dirty="0" smtClean="0"/>
              <a:t>Nitrificazione/</a:t>
            </a:r>
            <a:r>
              <a:rPr lang="it-IT" dirty="0" smtClean="0"/>
              <a:t>denitrificazione</a:t>
            </a:r>
          </a:p>
          <a:p>
            <a:pPr marL="1200150" lvl="2" indent="-285750">
              <a:buFont typeface="Arial"/>
              <a:buChar char="•"/>
            </a:pPr>
            <a:r>
              <a:rPr lang="it-IT" dirty="0" err="1" smtClean="0"/>
              <a:t>AnAmmOx</a:t>
            </a:r>
            <a:endParaRPr lang="it-IT" dirty="0" smtClean="0"/>
          </a:p>
          <a:p>
            <a:pPr marL="1200150" lvl="2" indent="-285750">
              <a:buFont typeface="Arial"/>
              <a:buChar char="•"/>
            </a:pPr>
            <a:r>
              <a:rPr lang="it-IT" dirty="0" smtClean="0"/>
              <a:t>Compostaggio del </a:t>
            </a:r>
            <a:r>
              <a:rPr lang="it-IT" dirty="0" err="1" smtClean="0"/>
              <a:t>digestato</a:t>
            </a:r>
            <a:r>
              <a:rPr lang="it-IT" dirty="0" smtClean="0"/>
              <a:t> (CLF </a:t>
            </a:r>
            <a:r>
              <a:rPr lang="it-IT" dirty="0" err="1" smtClean="0"/>
              <a:t>Modil</a:t>
            </a:r>
            <a:r>
              <a:rPr lang="it-IT" dirty="0" smtClean="0"/>
              <a:t>)</a:t>
            </a:r>
            <a:endParaRPr lang="it-IT" dirty="0" smtClean="0"/>
          </a:p>
        </p:txBody>
      </p:sp>
    </p:spTree>
    <p:extLst>
      <p:ext uri="{BB962C8B-B14F-4D97-AF65-F5344CB8AC3E}">
        <p14:creationId xmlns:p14="http://schemas.microsoft.com/office/powerpoint/2010/main" val="109783180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0" y="-4225"/>
            <a:ext cx="9144000" cy="4932144"/>
          </a:xfrm>
          <a:prstGeom prst="rect">
            <a:avLst/>
          </a:prstGeom>
        </p:spPr>
      </p:pic>
    </p:spTree>
    <p:extLst>
      <p:ext uri="{BB962C8B-B14F-4D97-AF65-F5344CB8AC3E}">
        <p14:creationId xmlns:p14="http://schemas.microsoft.com/office/powerpoint/2010/main" val="17543269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99686" y="585026"/>
            <a:ext cx="8576737" cy="646331"/>
          </a:xfrm>
          <a:prstGeom prst="rect">
            <a:avLst/>
          </a:prstGeom>
          <a:noFill/>
        </p:spPr>
        <p:txBody>
          <a:bodyPr wrap="square" rtlCol="0">
            <a:spAutoFit/>
          </a:bodyPr>
          <a:lstStyle/>
          <a:p>
            <a:r>
              <a:rPr lang="it-IT" dirty="0" smtClean="0"/>
              <a:t>Fase 1: nitrificazione in ambiente aerobico. L’ammoniaca viene </a:t>
            </a:r>
            <a:r>
              <a:rPr lang="it-IT" dirty="0"/>
              <a:t>viene ossidata prima in nitriti e successivamente in nitrati</a:t>
            </a:r>
            <a:r>
              <a:rPr lang="it-IT" dirty="0" smtClean="0"/>
              <a:t> </a:t>
            </a:r>
            <a:endParaRPr lang="it-IT" dirty="0"/>
          </a:p>
        </p:txBody>
      </p:sp>
      <p:sp>
        <p:nvSpPr>
          <p:cNvPr id="4" name="CasellaDiTesto 3"/>
          <p:cNvSpPr txBox="1"/>
          <p:nvPr/>
        </p:nvSpPr>
        <p:spPr>
          <a:xfrm>
            <a:off x="1613319" y="1231357"/>
            <a:ext cx="4818860" cy="830997"/>
          </a:xfrm>
          <a:prstGeom prst="rect">
            <a:avLst/>
          </a:prstGeom>
          <a:noFill/>
        </p:spPr>
        <p:txBody>
          <a:bodyPr wrap="none" rtlCol="0">
            <a:spAutoFit/>
          </a:bodyPr>
          <a:lstStyle/>
          <a:p>
            <a:r>
              <a:rPr lang="it-IT" dirty="0" smtClean="0"/>
              <a:t>NH</a:t>
            </a:r>
            <a:r>
              <a:rPr lang="it-IT" baseline="-25000" dirty="0" smtClean="0"/>
              <a:t>3</a:t>
            </a:r>
            <a:r>
              <a:rPr lang="it-IT" dirty="0" smtClean="0"/>
              <a:t> + O</a:t>
            </a:r>
            <a:r>
              <a:rPr lang="it-IT" baseline="-25000" dirty="0" smtClean="0"/>
              <a:t>2</a:t>
            </a:r>
            <a:r>
              <a:rPr lang="it-IT" dirty="0" smtClean="0"/>
              <a:t> + </a:t>
            </a:r>
            <a:r>
              <a:rPr lang="it-IT" dirty="0" err="1" smtClean="0"/>
              <a:t>nitrosomonas</a:t>
            </a:r>
            <a:r>
              <a:rPr lang="it-IT" dirty="0" smtClean="0"/>
              <a:t> =&gt; </a:t>
            </a:r>
            <a:r>
              <a:rPr lang="it-IT" baseline="30000" dirty="0" smtClean="0"/>
              <a:t>-</a:t>
            </a:r>
            <a:r>
              <a:rPr lang="it-IT" dirty="0" smtClean="0"/>
              <a:t>NO</a:t>
            </a:r>
            <a:r>
              <a:rPr lang="it-IT" baseline="-25000" dirty="0" smtClean="0"/>
              <a:t>2 </a:t>
            </a:r>
            <a:r>
              <a:rPr lang="it-IT" dirty="0" smtClean="0"/>
              <a:t>+ H</a:t>
            </a:r>
            <a:r>
              <a:rPr lang="it-IT" baseline="-25000" dirty="0" smtClean="0"/>
              <a:t>2</a:t>
            </a:r>
            <a:r>
              <a:rPr lang="it-IT" dirty="0" smtClean="0"/>
              <a:t>O + energia</a:t>
            </a:r>
            <a:endParaRPr lang="it-IT" baseline="-25000" dirty="0" smtClean="0"/>
          </a:p>
          <a:p>
            <a:endParaRPr lang="it-IT" baseline="-25000" dirty="0" smtClean="0"/>
          </a:p>
          <a:p>
            <a:r>
              <a:rPr lang="it-IT" dirty="0" smtClean="0"/>
              <a:t> </a:t>
            </a:r>
            <a:r>
              <a:rPr lang="it-IT" baseline="30000" dirty="0"/>
              <a:t>-</a:t>
            </a:r>
            <a:r>
              <a:rPr lang="it-IT" dirty="0" smtClean="0"/>
              <a:t>NO</a:t>
            </a:r>
            <a:r>
              <a:rPr lang="it-IT" baseline="-25000" dirty="0" smtClean="0"/>
              <a:t>2</a:t>
            </a:r>
            <a:r>
              <a:rPr lang="it-IT" dirty="0"/>
              <a:t>+ O</a:t>
            </a:r>
            <a:r>
              <a:rPr lang="it-IT" baseline="-25000" dirty="0"/>
              <a:t>2</a:t>
            </a:r>
            <a:r>
              <a:rPr lang="it-IT" dirty="0"/>
              <a:t> </a:t>
            </a:r>
            <a:r>
              <a:rPr lang="it-IT" dirty="0" smtClean="0"/>
              <a:t>+ </a:t>
            </a:r>
            <a:r>
              <a:rPr lang="it-IT" dirty="0" err="1" smtClean="0"/>
              <a:t>nitrobacter</a:t>
            </a:r>
            <a:r>
              <a:rPr lang="it-IT" dirty="0" smtClean="0"/>
              <a:t> =</a:t>
            </a:r>
            <a:r>
              <a:rPr lang="it-IT" dirty="0"/>
              <a:t>&gt; </a:t>
            </a:r>
            <a:r>
              <a:rPr lang="it-IT" baseline="30000" dirty="0"/>
              <a:t>-</a:t>
            </a:r>
            <a:r>
              <a:rPr lang="it-IT" dirty="0" smtClean="0"/>
              <a:t>NO</a:t>
            </a:r>
            <a:r>
              <a:rPr lang="it-IT" baseline="-25000" dirty="0" smtClean="0"/>
              <a:t>3</a:t>
            </a:r>
            <a:r>
              <a:rPr lang="it-IT" dirty="0" smtClean="0"/>
              <a:t> + energia</a:t>
            </a:r>
            <a:endParaRPr lang="it-IT" baseline="-25000" dirty="0"/>
          </a:p>
        </p:txBody>
      </p:sp>
      <p:sp>
        <p:nvSpPr>
          <p:cNvPr id="12" name="CasellaDiTesto 11"/>
          <p:cNvSpPr txBox="1"/>
          <p:nvPr/>
        </p:nvSpPr>
        <p:spPr>
          <a:xfrm>
            <a:off x="299686" y="2721613"/>
            <a:ext cx="8419873" cy="646331"/>
          </a:xfrm>
          <a:prstGeom prst="rect">
            <a:avLst/>
          </a:prstGeom>
          <a:noFill/>
        </p:spPr>
        <p:txBody>
          <a:bodyPr wrap="square" rtlCol="0">
            <a:spAutoFit/>
          </a:bodyPr>
          <a:lstStyle/>
          <a:p>
            <a:r>
              <a:rPr lang="it-IT" dirty="0" smtClean="0"/>
              <a:t>Fase 2: denitrificazione </a:t>
            </a:r>
            <a:r>
              <a:rPr lang="it-IT" dirty="0"/>
              <a:t>in ambiente anossico, </a:t>
            </a:r>
            <a:r>
              <a:rPr lang="it-IT" dirty="0" smtClean="0"/>
              <a:t>l’</a:t>
            </a:r>
            <a:r>
              <a:rPr lang="it-IT" dirty="0" err="1" smtClean="0"/>
              <a:t>N</a:t>
            </a:r>
            <a:r>
              <a:rPr lang="it-IT" dirty="0" smtClean="0"/>
              <a:t> </a:t>
            </a:r>
            <a:r>
              <a:rPr lang="it-IT" dirty="0"/>
              <a:t>è convertito da nitrato ad azoto molecolare gassoso da microrganismi eterotrofi</a:t>
            </a:r>
          </a:p>
        </p:txBody>
      </p:sp>
      <p:sp>
        <p:nvSpPr>
          <p:cNvPr id="13" name="CasellaDiTesto 12"/>
          <p:cNvSpPr txBox="1"/>
          <p:nvPr/>
        </p:nvSpPr>
        <p:spPr>
          <a:xfrm>
            <a:off x="1474147" y="3659053"/>
            <a:ext cx="4656781" cy="369332"/>
          </a:xfrm>
          <a:prstGeom prst="rect">
            <a:avLst/>
          </a:prstGeom>
          <a:noFill/>
        </p:spPr>
        <p:txBody>
          <a:bodyPr wrap="none" rtlCol="0">
            <a:spAutoFit/>
          </a:bodyPr>
          <a:lstStyle/>
          <a:p>
            <a:r>
              <a:rPr lang="it-IT" baseline="30000" dirty="0" smtClean="0"/>
              <a:t>-</a:t>
            </a:r>
            <a:r>
              <a:rPr lang="it-IT" dirty="0" smtClean="0"/>
              <a:t>NO</a:t>
            </a:r>
            <a:r>
              <a:rPr lang="it-IT" baseline="-25000" dirty="0" smtClean="0"/>
              <a:t>3 </a:t>
            </a:r>
            <a:r>
              <a:rPr lang="it-IT" dirty="0" smtClean="0"/>
              <a:t> + </a:t>
            </a:r>
            <a:r>
              <a:rPr lang="it-IT" dirty="0" err="1" smtClean="0"/>
              <a:t>pseudomonas</a:t>
            </a:r>
            <a:r>
              <a:rPr lang="it-IT" dirty="0" smtClean="0"/>
              <a:t> + </a:t>
            </a:r>
            <a:r>
              <a:rPr lang="it-IT" dirty="0" err="1" smtClean="0"/>
              <a:t>micrococcus</a:t>
            </a:r>
            <a:r>
              <a:rPr lang="it-IT" dirty="0" smtClean="0"/>
              <a:t> =&gt; N</a:t>
            </a:r>
            <a:r>
              <a:rPr lang="it-IT" baseline="-25000" dirty="0" smtClean="0"/>
              <a:t>2</a:t>
            </a:r>
            <a:r>
              <a:rPr lang="it-IT" dirty="0" smtClean="0"/>
              <a:t> + O</a:t>
            </a:r>
            <a:r>
              <a:rPr lang="it-IT" baseline="-25000" dirty="0" smtClean="0"/>
              <a:t>2</a:t>
            </a:r>
            <a:endParaRPr lang="it-IT" baseline="-25000" dirty="0"/>
          </a:p>
        </p:txBody>
      </p:sp>
      <p:sp>
        <p:nvSpPr>
          <p:cNvPr id="14" name="CasellaDiTesto 13"/>
          <p:cNvSpPr txBox="1"/>
          <p:nvPr/>
        </p:nvSpPr>
        <p:spPr>
          <a:xfrm>
            <a:off x="591479" y="5392467"/>
            <a:ext cx="8284944" cy="1200329"/>
          </a:xfrm>
          <a:prstGeom prst="rect">
            <a:avLst/>
          </a:prstGeom>
          <a:noFill/>
        </p:spPr>
        <p:txBody>
          <a:bodyPr wrap="square" rtlCol="0">
            <a:spAutoFit/>
          </a:bodyPr>
          <a:lstStyle/>
          <a:p>
            <a:r>
              <a:rPr lang="it-IT" dirty="0"/>
              <a:t> Il processo, dopo una prima fase di avviamento, funziona in continuo mantenendo costanti nel tempo le sue prestazioni. Ovvero, giornalmente, viene caricato nuovo liquame da trattare e scaricato il liquame trattato che viene inviato da apposite pompe allo stoccaggio.</a:t>
            </a:r>
          </a:p>
        </p:txBody>
      </p:sp>
      <p:sp>
        <p:nvSpPr>
          <p:cNvPr id="15" name="CasellaDiTesto 14"/>
          <p:cNvSpPr txBox="1"/>
          <p:nvPr/>
        </p:nvSpPr>
        <p:spPr>
          <a:xfrm>
            <a:off x="493952" y="2234068"/>
            <a:ext cx="8132154" cy="369332"/>
          </a:xfrm>
          <a:prstGeom prst="rect">
            <a:avLst/>
          </a:prstGeom>
          <a:noFill/>
        </p:spPr>
        <p:txBody>
          <a:bodyPr wrap="none" rtlCol="0">
            <a:spAutoFit/>
          </a:bodyPr>
          <a:lstStyle/>
          <a:p>
            <a:r>
              <a:rPr lang="it-IT" dirty="0"/>
              <a:t>per </a:t>
            </a:r>
            <a:r>
              <a:rPr lang="it-IT" dirty="0" smtClean="0"/>
              <a:t>questi batteri la </a:t>
            </a:r>
            <a:r>
              <a:rPr lang="it-IT" dirty="0"/>
              <a:t>fonte di carbonio è costituita da carbonio inorganico CO2/HCO3- </a:t>
            </a:r>
          </a:p>
        </p:txBody>
      </p:sp>
      <p:sp>
        <p:nvSpPr>
          <p:cNvPr id="16" name="CasellaDiTesto 15"/>
          <p:cNvSpPr txBox="1"/>
          <p:nvPr/>
        </p:nvSpPr>
        <p:spPr>
          <a:xfrm>
            <a:off x="235216" y="4185917"/>
            <a:ext cx="8484344" cy="1200329"/>
          </a:xfrm>
          <a:prstGeom prst="rect">
            <a:avLst/>
          </a:prstGeom>
          <a:noFill/>
        </p:spPr>
        <p:txBody>
          <a:bodyPr wrap="square" rtlCol="0">
            <a:spAutoFit/>
          </a:bodyPr>
          <a:lstStyle/>
          <a:p>
            <a:r>
              <a:rPr lang="it-IT" dirty="0"/>
              <a:t>Durante questo processo è necessaria la presenza di un substrato carbonioso organico che funge da donatore di elettroni </a:t>
            </a:r>
            <a:r>
              <a:rPr lang="it-IT" dirty="0" smtClean="0"/>
              <a:t>(</a:t>
            </a:r>
            <a:r>
              <a:rPr lang="it-IT" dirty="0" smtClean="0"/>
              <a:t>Questo </a:t>
            </a:r>
            <a:r>
              <a:rPr lang="it-IT" dirty="0" err="1"/>
              <a:t>puo</a:t>
            </a:r>
            <a:r>
              <a:rPr lang="it-IT" dirty="0"/>
              <a:t>̀ essere </a:t>
            </a:r>
            <a:r>
              <a:rPr lang="it-IT" dirty="0" smtClean="0"/>
              <a:t>costituito </a:t>
            </a:r>
            <a:r>
              <a:rPr lang="it-IT" dirty="0"/>
              <a:t>sia dal liquame stesso sia da composti organici quali il saccarosio, glucosio o metanolo </a:t>
            </a:r>
            <a:r>
              <a:rPr lang="it-IT" dirty="0" smtClean="0"/>
              <a:t>)</a:t>
            </a:r>
            <a:endParaRPr lang="it-IT" dirty="0"/>
          </a:p>
          <a:p>
            <a:endParaRPr lang="it-IT" dirty="0"/>
          </a:p>
        </p:txBody>
      </p:sp>
    </p:spTree>
    <p:extLst>
      <p:ext uri="{BB962C8B-B14F-4D97-AF65-F5344CB8AC3E}">
        <p14:creationId xmlns:p14="http://schemas.microsoft.com/office/powerpoint/2010/main" val="38980193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399582" y="612998"/>
            <a:ext cx="6066058" cy="400110"/>
          </a:xfrm>
          <a:prstGeom prst="rect">
            <a:avLst/>
          </a:prstGeom>
          <a:noFill/>
        </p:spPr>
        <p:txBody>
          <a:bodyPr wrap="none" rtlCol="0">
            <a:spAutoFit/>
          </a:bodyPr>
          <a:lstStyle/>
          <a:p>
            <a:r>
              <a:rPr lang="it-IT" sz="2000" dirty="0" smtClean="0"/>
              <a:t>Nella vasca viene immesso O</a:t>
            </a:r>
            <a:r>
              <a:rPr lang="it-IT" sz="2000" baseline="-25000" dirty="0" smtClean="0"/>
              <a:t>2 </a:t>
            </a:r>
            <a:r>
              <a:rPr lang="it-IT" sz="2000" dirty="0" smtClean="0"/>
              <a:t>attraverso gli ossigenatori</a:t>
            </a:r>
            <a:endParaRPr lang="it-IT" sz="2000" dirty="0"/>
          </a:p>
        </p:txBody>
      </p:sp>
      <p:pic>
        <p:nvPicPr>
          <p:cNvPr id="6" name="Immagine 5"/>
          <p:cNvPicPr>
            <a:picLocks noChangeAspect="1"/>
          </p:cNvPicPr>
          <p:nvPr/>
        </p:nvPicPr>
        <p:blipFill rotWithShape="1">
          <a:blip r:embed="rId2"/>
          <a:srcRect t="57333"/>
          <a:stretch/>
        </p:blipFill>
        <p:spPr>
          <a:xfrm>
            <a:off x="5165059" y="1376726"/>
            <a:ext cx="3978942" cy="5214361"/>
          </a:xfrm>
          <a:prstGeom prst="rect">
            <a:avLst/>
          </a:prstGeom>
        </p:spPr>
      </p:pic>
      <p:pic>
        <p:nvPicPr>
          <p:cNvPr id="7" name="Immagine 6"/>
          <p:cNvPicPr>
            <a:picLocks noChangeAspect="1"/>
          </p:cNvPicPr>
          <p:nvPr/>
        </p:nvPicPr>
        <p:blipFill rotWithShape="1">
          <a:blip r:embed="rId2"/>
          <a:srcRect t="4751" b="46555"/>
          <a:stretch/>
        </p:blipFill>
        <p:spPr>
          <a:xfrm>
            <a:off x="-332670" y="1376726"/>
            <a:ext cx="3617283" cy="5410072"/>
          </a:xfrm>
          <a:prstGeom prst="rect">
            <a:avLst/>
          </a:prstGeom>
        </p:spPr>
      </p:pic>
      <p:sp>
        <p:nvSpPr>
          <p:cNvPr id="8" name="CasellaDiTesto 7"/>
          <p:cNvSpPr txBox="1"/>
          <p:nvPr/>
        </p:nvSpPr>
        <p:spPr>
          <a:xfrm>
            <a:off x="2528364" y="1467705"/>
            <a:ext cx="2092415" cy="646331"/>
          </a:xfrm>
          <a:prstGeom prst="rect">
            <a:avLst/>
          </a:prstGeom>
          <a:noFill/>
        </p:spPr>
        <p:txBody>
          <a:bodyPr wrap="none" rtlCol="0">
            <a:spAutoFit/>
          </a:bodyPr>
          <a:lstStyle/>
          <a:p>
            <a:r>
              <a:rPr lang="it-IT" dirty="0" smtClean="0"/>
              <a:t>Pompa con iniettore</a:t>
            </a:r>
          </a:p>
          <a:p>
            <a:r>
              <a:rPr lang="it-IT" dirty="0" smtClean="0"/>
              <a:t>0,8-1,2 kgO</a:t>
            </a:r>
            <a:r>
              <a:rPr lang="it-IT" baseline="-25000" dirty="0" smtClean="0"/>
              <a:t>2</a:t>
            </a:r>
            <a:r>
              <a:rPr lang="it-IT" dirty="0" smtClean="0"/>
              <a:t>/kWh</a:t>
            </a:r>
            <a:endParaRPr lang="it-IT" dirty="0"/>
          </a:p>
        </p:txBody>
      </p:sp>
      <p:sp>
        <p:nvSpPr>
          <p:cNvPr id="9" name="CasellaDiTesto 8"/>
          <p:cNvSpPr txBox="1"/>
          <p:nvPr/>
        </p:nvSpPr>
        <p:spPr>
          <a:xfrm>
            <a:off x="2629630" y="4064417"/>
            <a:ext cx="1855834" cy="646331"/>
          </a:xfrm>
          <a:prstGeom prst="rect">
            <a:avLst/>
          </a:prstGeom>
          <a:noFill/>
        </p:spPr>
        <p:txBody>
          <a:bodyPr wrap="none" rtlCol="0">
            <a:spAutoFit/>
          </a:bodyPr>
          <a:lstStyle/>
          <a:p>
            <a:r>
              <a:rPr lang="it-IT" dirty="0" smtClean="0"/>
              <a:t>Aeratori radiali</a:t>
            </a:r>
          </a:p>
          <a:p>
            <a:r>
              <a:rPr lang="it-IT" dirty="0" smtClean="0"/>
              <a:t>1,0-1,5 </a:t>
            </a:r>
            <a:r>
              <a:rPr lang="it-IT" dirty="0"/>
              <a:t>kgO</a:t>
            </a:r>
            <a:r>
              <a:rPr lang="it-IT" baseline="-25000" dirty="0"/>
              <a:t>2</a:t>
            </a:r>
            <a:r>
              <a:rPr lang="it-IT" dirty="0"/>
              <a:t>/</a:t>
            </a:r>
            <a:r>
              <a:rPr lang="it-IT" dirty="0" smtClean="0"/>
              <a:t>kWh</a:t>
            </a:r>
            <a:endParaRPr lang="it-IT" dirty="0"/>
          </a:p>
        </p:txBody>
      </p:sp>
      <p:sp>
        <p:nvSpPr>
          <p:cNvPr id="10" name="CasellaDiTesto 9"/>
          <p:cNvSpPr txBox="1"/>
          <p:nvPr/>
        </p:nvSpPr>
        <p:spPr>
          <a:xfrm>
            <a:off x="4113216" y="2284105"/>
            <a:ext cx="1550918" cy="1200329"/>
          </a:xfrm>
          <a:prstGeom prst="rect">
            <a:avLst/>
          </a:prstGeom>
          <a:noFill/>
        </p:spPr>
        <p:txBody>
          <a:bodyPr wrap="square" rtlCol="0">
            <a:spAutoFit/>
          </a:bodyPr>
          <a:lstStyle/>
          <a:p>
            <a:r>
              <a:rPr lang="it-IT" dirty="0" smtClean="0"/>
              <a:t>Turbine di superficie</a:t>
            </a:r>
          </a:p>
          <a:p>
            <a:r>
              <a:rPr lang="it-IT" dirty="0" smtClean="0"/>
              <a:t>1,5-2,5 </a:t>
            </a:r>
            <a:r>
              <a:rPr lang="it-IT" dirty="0"/>
              <a:t>kgO</a:t>
            </a:r>
            <a:r>
              <a:rPr lang="it-IT" baseline="-25000" dirty="0"/>
              <a:t>2</a:t>
            </a:r>
            <a:r>
              <a:rPr lang="it-IT" dirty="0"/>
              <a:t>/</a:t>
            </a:r>
            <a:r>
              <a:rPr lang="it-IT" dirty="0" smtClean="0"/>
              <a:t>kWh</a:t>
            </a:r>
            <a:endParaRPr lang="it-IT" dirty="0"/>
          </a:p>
        </p:txBody>
      </p:sp>
      <p:sp>
        <p:nvSpPr>
          <p:cNvPr id="11" name="CasellaDiTesto 10"/>
          <p:cNvSpPr txBox="1"/>
          <p:nvPr/>
        </p:nvSpPr>
        <p:spPr>
          <a:xfrm>
            <a:off x="4791709" y="3888556"/>
            <a:ext cx="1527950" cy="1200329"/>
          </a:xfrm>
          <a:prstGeom prst="rect">
            <a:avLst/>
          </a:prstGeom>
          <a:noFill/>
        </p:spPr>
        <p:txBody>
          <a:bodyPr wrap="square" rtlCol="0">
            <a:spAutoFit/>
          </a:bodyPr>
          <a:lstStyle/>
          <a:p>
            <a:r>
              <a:rPr lang="it-IT" dirty="0" smtClean="0"/>
              <a:t>Diffusori a bolle fini</a:t>
            </a:r>
          </a:p>
          <a:p>
            <a:r>
              <a:rPr lang="it-IT" dirty="0" smtClean="0"/>
              <a:t>2,0-3,0 kgO</a:t>
            </a:r>
            <a:r>
              <a:rPr lang="it-IT" baseline="-25000" dirty="0" smtClean="0"/>
              <a:t>2</a:t>
            </a:r>
            <a:r>
              <a:rPr lang="it-IT" dirty="0"/>
              <a:t>/</a:t>
            </a:r>
            <a:r>
              <a:rPr lang="it-IT" dirty="0" smtClean="0"/>
              <a:t>kWh</a:t>
            </a:r>
            <a:endParaRPr lang="it-IT" dirty="0"/>
          </a:p>
        </p:txBody>
      </p:sp>
    </p:spTree>
    <p:extLst>
      <p:ext uri="{BB962C8B-B14F-4D97-AF65-F5344CB8AC3E}">
        <p14:creationId xmlns:p14="http://schemas.microsoft.com/office/powerpoint/2010/main" val="39927296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4662244" y="3300647"/>
            <a:ext cx="4481756" cy="3557354"/>
          </a:xfrm>
          <a:prstGeom prst="rect">
            <a:avLst/>
          </a:prstGeom>
        </p:spPr>
      </p:pic>
      <p:pic>
        <p:nvPicPr>
          <p:cNvPr id="3" name="Immagine 2"/>
          <p:cNvPicPr>
            <a:picLocks noChangeAspect="1"/>
          </p:cNvPicPr>
          <p:nvPr/>
        </p:nvPicPr>
        <p:blipFill>
          <a:blip r:embed="rId3"/>
          <a:stretch>
            <a:fillRect/>
          </a:stretch>
        </p:blipFill>
        <p:spPr>
          <a:xfrm>
            <a:off x="0" y="-1"/>
            <a:ext cx="4662244" cy="3468597"/>
          </a:xfrm>
          <a:prstGeom prst="rect">
            <a:avLst/>
          </a:prstGeom>
        </p:spPr>
      </p:pic>
      <p:pic>
        <p:nvPicPr>
          <p:cNvPr id="4" name="Immagine 3"/>
          <p:cNvPicPr>
            <a:picLocks noChangeAspect="1"/>
          </p:cNvPicPr>
          <p:nvPr/>
        </p:nvPicPr>
        <p:blipFill>
          <a:blip r:embed="rId4"/>
          <a:stretch>
            <a:fillRect/>
          </a:stretch>
        </p:blipFill>
        <p:spPr>
          <a:xfrm>
            <a:off x="0" y="3283160"/>
            <a:ext cx="4662244" cy="3574840"/>
          </a:xfrm>
          <a:prstGeom prst="rect">
            <a:avLst/>
          </a:prstGeom>
        </p:spPr>
      </p:pic>
      <p:pic>
        <p:nvPicPr>
          <p:cNvPr id="5" name="Immagine 4"/>
          <p:cNvPicPr>
            <a:picLocks noChangeAspect="1"/>
          </p:cNvPicPr>
          <p:nvPr/>
        </p:nvPicPr>
        <p:blipFill>
          <a:blip r:embed="rId5"/>
          <a:stretch>
            <a:fillRect/>
          </a:stretch>
        </p:blipFill>
        <p:spPr>
          <a:xfrm>
            <a:off x="5218930" y="1"/>
            <a:ext cx="2887808" cy="3321298"/>
          </a:xfrm>
          <a:prstGeom prst="rect">
            <a:avLst/>
          </a:prstGeom>
        </p:spPr>
      </p:pic>
    </p:spTree>
    <p:extLst>
      <p:ext uri="{BB962C8B-B14F-4D97-AF65-F5344CB8AC3E}">
        <p14:creationId xmlns:p14="http://schemas.microsoft.com/office/powerpoint/2010/main" val="14324381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08757" y="117692"/>
            <a:ext cx="8715613" cy="6832641"/>
          </a:xfrm>
          <a:prstGeom prst="rect">
            <a:avLst/>
          </a:prstGeom>
          <a:noFill/>
        </p:spPr>
        <p:txBody>
          <a:bodyPr wrap="square" rtlCol="0">
            <a:spAutoFit/>
          </a:bodyPr>
          <a:lstStyle/>
          <a:p>
            <a:r>
              <a:rPr lang="it-IT" sz="2400" dirty="0">
                <a:solidFill>
                  <a:srgbClr val="FF0000"/>
                </a:solidFill>
              </a:rPr>
              <a:t>Nitro/denitro discontinuo (SBR</a:t>
            </a:r>
            <a:r>
              <a:rPr lang="it-IT" sz="2400" dirty="0" smtClean="0">
                <a:solidFill>
                  <a:srgbClr val="FF0000"/>
                </a:solidFill>
              </a:rPr>
              <a:t>)</a:t>
            </a:r>
          </a:p>
          <a:p>
            <a:endParaRPr lang="it-IT" dirty="0"/>
          </a:p>
          <a:p>
            <a:r>
              <a:rPr lang="it-IT" dirty="0" smtClean="0"/>
              <a:t>Con </a:t>
            </a:r>
            <a:r>
              <a:rPr lang="it-IT" dirty="0"/>
              <a:t>il sistema SBR è possibile attuare qualsiasi processo che avviene in continuo in un tradizionale sistema a </a:t>
            </a:r>
            <a:r>
              <a:rPr lang="it-IT" dirty="0" smtClean="0"/>
              <a:t>fanghi </a:t>
            </a:r>
            <a:r>
              <a:rPr lang="it-IT" dirty="0"/>
              <a:t>attivi, ma in maniera discontinua; la differenza fra le due tipologie di processo sta nel fatto che, mentre in un sistema in continuo la sequenza delle fasi è di carattere spaziale ovvero le varie operazioni avvengono in vasche distinte, nel processo SBR le varie fasi avvengono a livello della medesima vasca e la loro suddivisione è di carattere temporale. </a:t>
            </a:r>
            <a:endParaRPr lang="it-IT" dirty="0" smtClean="0"/>
          </a:p>
          <a:p>
            <a:endParaRPr lang="it-IT" dirty="0"/>
          </a:p>
          <a:p>
            <a:r>
              <a:rPr lang="it-IT" dirty="0" smtClean="0"/>
              <a:t>Il sistema </a:t>
            </a:r>
            <a:r>
              <a:rPr lang="it-IT" dirty="0" err="1" smtClean="0"/>
              <a:t>Sequencing</a:t>
            </a:r>
            <a:r>
              <a:rPr lang="it-IT" dirty="0" smtClean="0"/>
              <a:t> </a:t>
            </a:r>
            <a:r>
              <a:rPr lang="it-IT" dirty="0"/>
              <a:t>Batch </a:t>
            </a:r>
            <a:r>
              <a:rPr lang="it-IT" dirty="0" err="1"/>
              <a:t>Reactor</a:t>
            </a:r>
            <a:r>
              <a:rPr lang="it-IT" dirty="0"/>
              <a:t> (SBR) consiste di uno o </a:t>
            </a:r>
            <a:r>
              <a:rPr lang="it-IT" dirty="0" err="1"/>
              <a:t>piu</a:t>
            </a:r>
            <a:r>
              <a:rPr lang="it-IT" dirty="0"/>
              <a:t>̀ reattori in parallelo e permette il funzionamento dei processi </a:t>
            </a:r>
            <a:r>
              <a:rPr lang="it-IT" dirty="0" smtClean="0"/>
              <a:t>in </a:t>
            </a:r>
            <a:r>
              <a:rPr lang="it-IT" dirty="0"/>
              <a:t>modo </a:t>
            </a:r>
            <a:r>
              <a:rPr lang="it-IT" dirty="0" smtClean="0"/>
              <a:t>sequenziale </a:t>
            </a:r>
            <a:r>
              <a:rPr lang="it-IT" dirty="0"/>
              <a:t>e discontinuo, lavorando attraverso cicli costituiti </a:t>
            </a:r>
            <a:r>
              <a:rPr lang="it-IT" dirty="0" smtClean="0"/>
              <a:t>dalle </a:t>
            </a:r>
            <a:r>
              <a:rPr lang="it-IT" dirty="0"/>
              <a:t>seguenti fasi: </a:t>
            </a:r>
          </a:p>
          <a:p>
            <a:pPr marL="285750" indent="-285750">
              <a:buFont typeface="Arial"/>
              <a:buChar char="•"/>
            </a:pPr>
            <a:r>
              <a:rPr lang="it-IT" dirty="0" smtClean="0"/>
              <a:t>Alimentazione: immissione dell’effluente per il 30-60% del volume della vasca. Il refluo va ad aggiungersi </a:t>
            </a:r>
            <a:r>
              <a:rPr lang="it-IT" dirty="0"/>
              <a:t>al volume di fango biologico che viene mante- </a:t>
            </a:r>
            <a:r>
              <a:rPr lang="it-IT" dirty="0" err="1"/>
              <a:t>nuto</a:t>
            </a:r>
            <a:r>
              <a:rPr lang="it-IT" dirty="0"/>
              <a:t> all’interno del reattore a seguito della fase di </a:t>
            </a:r>
            <a:r>
              <a:rPr lang="it-IT" dirty="0" smtClean="0"/>
              <a:t>estrazione dell’effluente</a:t>
            </a:r>
          </a:p>
          <a:p>
            <a:pPr marL="285750" indent="-285750">
              <a:buFont typeface="Arial"/>
              <a:buChar char="•"/>
            </a:pPr>
            <a:r>
              <a:rPr lang="it-IT" dirty="0" smtClean="0"/>
              <a:t>Reazione</a:t>
            </a:r>
            <a:r>
              <a:rPr lang="it-IT" dirty="0"/>
              <a:t>: comprende una successione di fasi distinte </a:t>
            </a:r>
            <a:r>
              <a:rPr lang="it-IT" dirty="0" smtClean="0"/>
              <a:t>aerazione e anossia, corrispondenti alla nitri e denitrificazione</a:t>
            </a:r>
          </a:p>
          <a:p>
            <a:pPr marL="285750" indent="-285750">
              <a:buFont typeface="Arial"/>
              <a:buChar char="•"/>
            </a:pPr>
            <a:r>
              <a:rPr lang="it-IT" dirty="0" smtClean="0"/>
              <a:t>Sedimentazione</a:t>
            </a:r>
            <a:r>
              <a:rPr lang="it-IT" dirty="0"/>
              <a:t>: in questa fase la miscelazione cessa e si instaurano condizioni di quiete che permettono la sedi- </a:t>
            </a:r>
            <a:r>
              <a:rPr lang="it-IT" dirty="0" err="1"/>
              <a:t>mentazione</a:t>
            </a:r>
            <a:r>
              <a:rPr lang="it-IT" dirty="0"/>
              <a:t> della massa presente all’interno del reattore e quindi la separazione del fango biologico dal surnatante; </a:t>
            </a:r>
          </a:p>
          <a:p>
            <a:pPr marL="285750" indent="-285750">
              <a:buFont typeface="Arial"/>
              <a:buChar char="•"/>
            </a:pPr>
            <a:r>
              <a:rPr lang="it-IT" dirty="0" smtClean="0"/>
              <a:t>Scarico</a:t>
            </a:r>
            <a:r>
              <a:rPr lang="it-IT" dirty="0"/>
              <a:t>: realizzato con progressiva riduzione del livello </a:t>
            </a:r>
            <a:r>
              <a:rPr lang="it-IT" dirty="0" smtClean="0"/>
              <a:t>del pelo libero, che può avvenire per gravità o per pompaggio </a:t>
            </a:r>
            <a:r>
              <a:rPr lang="it-IT" dirty="0"/>
              <a:t>in cui vanno evitati richiami di fango allo scarico; </a:t>
            </a:r>
            <a:endParaRPr lang="it-IT" dirty="0" smtClean="0"/>
          </a:p>
          <a:p>
            <a:pPr marL="285750" indent="-285750">
              <a:buFont typeface="Arial"/>
              <a:buChar char="•"/>
            </a:pPr>
            <a:r>
              <a:rPr lang="it-IT" dirty="0" smtClean="0"/>
              <a:t>Inattività: opportuna per dare flessibilità al sistema con </a:t>
            </a:r>
            <a:r>
              <a:rPr lang="it-IT" dirty="0" err="1" smtClean="0"/>
              <a:t>possibilita</a:t>
            </a:r>
            <a:r>
              <a:rPr lang="it-IT" dirty="0" smtClean="0"/>
              <a:t>̀ </a:t>
            </a:r>
            <a:r>
              <a:rPr lang="it-IT" dirty="0"/>
              <a:t>di rimodulare, ove sia necessario, la durata del- le fasi operative. </a:t>
            </a:r>
          </a:p>
        </p:txBody>
      </p:sp>
    </p:spTree>
    <p:extLst>
      <p:ext uri="{BB962C8B-B14F-4D97-AF65-F5344CB8AC3E}">
        <p14:creationId xmlns:p14="http://schemas.microsoft.com/office/powerpoint/2010/main" val="30025922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50073" y="1861270"/>
            <a:ext cx="9093927" cy="3229272"/>
          </a:xfrm>
          <a:prstGeom prst="rect">
            <a:avLst/>
          </a:prstGeom>
        </p:spPr>
      </p:pic>
      <p:sp>
        <p:nvSpPr>
          <p:cNvPr id="3" name="CasellaDiTesto 2"/>
          <p:cNvSpPr txBox="1"/>
          <p:nvPr/>
        </p:nvSpPr>
        <p:spPr>
          <a:xfrm>
            <a:off x="852425" y="730592"/>
            <a:ext cx="3144573" cy="369332"/>
          </a:xfrm>
          <a:prstGeom prst="rect">
            <a:avLst/>
          </a:prstGeom>
          <a:noFill/>
        </p:spPr>
        <p:txBody>
          <a:bodyPr wrap="none" rtlCol="0">
            <a:spAutoFit/>
          </a:bodyPr>
          <a:lstStyle/>
          <a:p>
            <a:r>
              <a:rPr lang="it-IT" dirty="0" smtClean="0"/>
              <a:t>Nitro/denitro discontinuo (SBR)</a:t>
            </a:r>
            <a:endParaRPr lang="it-IT" dirty="0"/>
          </a:p>
        </p:txBody>
      </p:sp>
    </p:spTree>
    <p:extLst>
      <p:ext uri="{BB962C8B-B14F-4D97-AF65-F5344CB8AC3E}">
        <p14:creationId xmlns:p14="http://schemas.microsoft.com/office/powerpoint/2010/main" val="40729208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13324" y="606651"/>
            <a:ext cx="8670095" cy="4678204"/>
          </a:xfrm>
          <a:prstGeom prst="rect">
            <a:avLst/>
          </a:prstGeom>
          <a:noFill/>
        </p:spPr>
        <p:txBody>
          <a:bodyPr wrap="square" rtlCol="0">
            <a:spAutoFit/>
          </a:bodyPr>
          <a:lstStyle/>
          <a:p>
            <a:r>
              <a:rPr lang="it-IT" sz="2000" dirty="0" smtClean="0"/>
              <a:t>Il costo di investimento: 300-400.000 € per impianti  da 20.000 m3/anno</a:t>
            </a:r>
          </a:p>
          <a:p>
            <a:r>
              <a:rPr lang="it-IT" sz="2000" dirty="0" smtClean="0"/>
              <a:t>Costo di gestione: 1-3 €/m3</a:t>
            </a:r>
          </a:p>
          <a:p>
            <a:r>
              <a:rPr lang="it-IT" sz="2000" dirty="0" smtClean="0"/>
              <a:t>Il processo può consentire di </a:t>
            </a:r>
            <a:r>
              <a:rPr lang="it-IT" sz="2000" dirty="0"/>
              <a:t>raggiungere i livelli previsti dalla normativa nazionale per </a:t>
            </a:r>
            <a:r>
              <a:rPr lang="it-IT" sz="2000" dirty="0" smtClean="0"/>
              <a:t>lo scarico nelle acque di superficie, ma non sempre è giustificato </a:t>
            </a:r>
            <a:r>
              <a:rPr lang="it-IT" sz="2000" dirty="0" err="1" smtClean="0"/>
              <a:t>perche</a:t>
            </a:r>
            <a:r>
              <a:rPr lang="it-IT" sz="2000" dirty="0" smtClean="0"/>
              <a:t>̀ </a:t>
            </a:r>
            <a:r>
              <a:rPr lang="it-IT" sz="2000" dirty="0"/>
              <a:t>impegnativo sia dal punto di vista economico che </a:t>
            </a:r>
            <a:r>
              <a:rPr lang="it-IT" sz="2000" dirty="0" smtClean="0"/>
              <a:t>gestionale.</a:t>
            </a:r>
          </a:p>
          <a:p>
            <a:r>
              <a:rPr lang="it-IT" sz="2000" dirty="0" smtClean="0"/>
              <a:t>Per </a:t>
            </a:r>
            <a:r>
              <a:rPr lang="it-IT" sz="2000" dirty="0"/>
              <a:t>gli allevamenti, nell’ottica degli adempimenti previsti </a:t>
            </a:r>
            <a:r>
              <a:rPr lang="it-IT" sz="2000" dirty="0" smtClean="0"/>
              <a:t>è consigliabile l’abbattimento parziale dell’</a:t>
            </a:r>
            <a:r>
              <a:rPr lang="it-IT" sz="2000" dirty="0" err="1" smtClean="0"/>
              <a:t>N</a:t>
            </a:r>
            <a:r>
              <a:rPr lang="it-IT" sz="2000" dirty="0" smtClean="0"/>
              <a:t> utilizzando manodopera aziendale</a:t>
            </a:r>
            <a:r>
              <a:rPr lang="it-IT" sz="2000" dirty="0"/>
              <a:t>.</a:t>
            </a:r>
          </a:p>
          <a:p>
            <a:r>
              <a:rPr lang="it-IT" sz="2000" dirty="0"/>
              <a:t>Un abbattimento dell’azoto dell’ordine del 50-60% è </a:t>
            </a:r>
            <a:r>
              <a:rPr lang="it-IT" sz="2000" dirty="0" smtClean="0"/>
              <a:t>facilmente </a:t>
            </a:r>
            <a:r>
              <a:rPr lang="it-IT" sz="2000" dirty="0"/>
              <a:t>raggiungibile con entrambe le </a:t>
            </a:r>
            <a:r>
              <a:rPr lang="it-IT" sz="2000" dirty="0" smtClean="0"/>
              <a:t>tecnologie.</a:t>
            </a:r>
          </a:p>
          <a:p>
            <a:endParaRPr lang="it-IT" sz="2000" dirty="0"/>
          </a:p>
          <a:p>
            <a:r>
              <a:rPr lang="it-IT" sz="2000" dirty="0"/>
              <a:t>Nel caso di trattamento parziale si ottiene un liquame </a:t>
            </a:r>
            <a:r>
              <a:rPr lang="it-IT" sz="2000" dirty="0" smtClean="0"/>
              <a:t>chiarificato con un contenuto di </a:t>
            </a:r>
            <a:r>
              <a:rPr lang="it-IT" sz="2000" dirty="0" err="1" smtClean="0"/>
              <a:t>N</a:t>
            </a:r>
            <a:r>
              <a:rPr lang="it-IT" sz="2000" dirty="0" smtClean="0"/>
              <a:t> del 40-50% quello iniziale. Si ottiene un secondo effluente liquido con un 3-5% di </a:t>
            </a:r>
            <a:r>
              <a:rPr lang="it-IT" sz="2000" dirty="0" err="1" smtClean="0"/>
              <a:t>s.s.</a:t>
            </a:r>
            <a:r>
              <a:rPr lang="it-IT" sz="2000" dirty="0" smtClean="0"/>
              <a:t> denominato fango di supero che può essere concentrato fino al 15-20% </a:t>
            </a:r>
            <a:r>
              <a:rPr lang="it-IT" sz="2000" dirty="0" err="1" smtClean="0"/>
              <a:t>s.s.</a:t>
            </a:r>
            <a:r>
              <a:rPr lang="it-IT" sz="2000" dirty="0" smtClean="0"/>
              <a:t> con nastro o filtro pressa per un migliore utilizzo agronomico</a:t>
            </a:r>
            <a:endParaRPr lang="it-IT" sz="2000" dirty="0"/>
          </a:p>
          <a:p>
            <a:endParaRPr lang="it-IT" sz="2000" dirty="0"/>
          </a:p>
        </p:txBody>
      </p:sp>
    </p:spTree>
    <p:extLst>
      <p:ext uri="{BB962C8B-B14F-4D97-AF65-F5344CB8AC3E}">
        <p14:creationId xmlns:p14="http://schemas.microsoft.com/office/powerpoint/2010/main" val="27695024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11560" y="302358"/>
            <a:ext cx="8185497" cy="6555642"/>
          </a:xfrm>
          <a:prstGeom prst="rect">
            <a:avLst/>
          </a:prstGeom>
          <a:noFill/>
        </p:spPr>
        <p:txBody>
          <a:bodyPr wrap="square" rtlCol="0">
            <a:spAutoFit/>
          </a:bodyPr>
          <a:lstStyle/>
          <a:p>
            <a:r>
              <a:rPr lang="it-IT" sz="2400" dirty="0" smtClean="0">
                <a:solidFill>
                  <a:srgbClr val="FF0000"/>
                </a:solidFill>
              </a:rPr>
              <a:t>Il processo </a:t>
            </a:r>
            <a:r>
              <a:rPr lang="it-IT" sz="2400" dirty="0" err="1" smtClean="0">
                <a:solidFill>
                  <a:srgbClr val="FF0000"/>
                </a:solidFill>
              </a:rPr>
              <a:t>AnAmmOx</a:t>
            </a:r>
            <a:endParaRPr lang="it-IT" sz="2400" dirty="0" smtClean="0">
              <a:solidFill>
                <a:srgbClr val="FF0000"/>
              </a:solidFill>
            </a:endParaRPr>
          </a:p>
          <a:p>
            <a:endParaRPr lang="it-IT" dirty="0" smtClean="0"/>
          </a:p>
          <a:p>
            <a:r>
              <a:rPr lang="it-IT" dirty="0" smtClean="0"/>
              <a:t>E’ un processo di ossidazione anaerobica dell’ammonio e avviene in natura negli oceani. Porta alla produzione di N2, è risolutivo e ha basso impatto.</a:t>
            </a:r>
          </a:p>
          <a:p>
            <a:endParaRPr lang="it-IT" dirty="0" smtClean="0"/>
          </a:p>
          <a:p>
            <a:r>
              <a:rPr lang="it-IT" dirty="0"/>
              <a:t>L</a:t>
            </a:r>
            <a:r>
              <a:rPr lang="it-IT" dirty="0" smtClean="0"/>
              <a:t>a </a:t>
            </a:r>
            <a:r>
              <a:rPr lang="it-IT" dirty="0"/>
              <a:t>reazione aerobica di nitrosazione è parziale e ossida circa 50-60% dell’azoto ammoniacale, in modo da produrre una miscela di azoto nitroso e </a:t>
            </a:r>
            <a:r>
              <a:rPr lang="it-IT" dirty="0" smtClean="0"/>
              <a:t>ammoniacale </a:t>
            </a:r>
            <a:r>
              <a:rPr lang="it-IT" dirty="0"/>
              <a:t>in proporzione molare 1:1. Successivamente l’ammonio è ossidato anaerobicamente con contestuale riduzione del </a:t>
            </a:r>
            <a:r>
              <a:rPr lang="it-IT" dirty="0" smtClean="0"/>
              <a:t>nitrito.</a:t>
            </a:r>
          </a:p>
          <a:p>
            <a:r>
              <a:rPr lang="it-IT" dirty="0" smtClean="0"/>
              <a:t>Rispetto </a:t>
            </a:r>
            <a:r>
              <a:rPr lang="it-IT" dirty="0"/>
              <a:t>ai processi biologici </a:t>
            </a:r>
            <a:r>
              <a:rPr lang="it-IT" dirty="0" smtClean="0"/>
              <a:t>convenzionali di nitro/denitro, questa tecnologia comporta </a:t>
            </a:r>
            <a:r>
              <a:rPr lang="it-IT" dirty="0"/>
              <a:t>risparmi almeno di: 60% sulla richiesta di </a:t>
            </a:r>
            <a:r>
              <a:rPr lang="it-IT" dirty="0" smtClean="0"/>
              <a:t>ossigeno</a:t>
            </a:r>
            <a:r>
              <a:rPr lang="it-IT" dirty="0"/>
              <a:t>, 100% sulla fonte di carbonio e 85% sulla produzione </a:t>
            </a:r>
            <a:r>
              <a:rPr lang="it-IT" dirty="0" smtClean="0"/>
              <a:t>di nuova biomassa. Essa può essere realizzata in diverse configurazioni del reattore alimentate in continuo o in fase </a:t>
            </a:r>
            <a:r>
              <a:rPr lang="it-IT" dirty="0"/>
              <a:t>sequenziale (SBR), anche secondo soluzioni </a:t>
            </a:r>
            <a:r>
              <a:rPr lang="it-IT" dirty="0" smtClean="0"/>
              <a:t>tecnologiche </a:t>
            </a:r>
            <a:r>
              <a:rPr lang="it-IT" dirty="0"/>
              <a:t>coperte da brevetto industriale. </a:t>
            </a:r>
          </a:p>
          <a:p>
            <a:endParaRPr lang="it-IT" dirty="0" smtClean="0"/>
          </a:p>
          <a:p>
            <a:r>
              <a:rPr lang="it-IT" dirty="0" smtClean="0"/>
              <a:t>Il </a:t>
            </a:r>
            <a:r>
              <a:rPr lang="it-IT" dirty="0"/>
              <a:t>processo </a:t>
            </a:r>
            <a:r>
              <a:rPr lang="it-IT" dirty="0" smtClean="0"/>
              <a:t>può determinare </a:t>
            </a:r>
            <a:r>
              <a:rPr lang="it-IT" dirty="0"/>
              <a:t>una riduzione di azoto totale superiore al 90%. Le emissioni di odori sono </a:t>
            </a:r>
            <a:r>
              <a:rPr lang="it-IT" dirty="0" smtClean="0"/>
              <a:t>significative tanto da richiedere trattamenti di abbattimento delle sostanze </a:t>
            </a:r>
            <a:r>
              <a:rPr lang="it-IT" dirty="0" err="1" smtClean="0"/>
              <a:t>odorigene</a:t>
            </a:r>
            <a:r>
              <a:rPr lang="it-IT" dirty="0" smtClean="0"/>
              <a:t>. Poco usato in ambito zootecnico.</a:t>
            </a:r>
          </a:p>
          <a:p>
            <a:endParaRPr lang="it-IT" dirty="0"/>
          </a:p>
          <a:p>
            <a:r>
              <a:rPr lang="it-IT" dirty="0" smtClean="0"/>
              <a:t>Costo di investimento: 300-400.000 € per impianto da 27.000 t/anno</a:t>
            </a:r>
          </a:p>
          <a:p>
            <a:r>
              <a:rPr lang="it-IT" dirty="0" smtClean="0"/>
              <a:t>Costo di gestione: 0,5-2 €/m3</a:t>
            </a:r>
            <a:endParaRPr lang="it-IT" dirty="0"/>
          </a:p>
          <a:p>
            <a:endParaRPr lang="it-IT" dirty="0" smtClean="0"/>
          </a:p>
          <a:p>
            <a:endParaRPr lang="it-IT" dirty="0"/>
          </a:p>
        </p:txBody>
      </p:sp>
    </p:spTree>
    <p:extLst>
      <p:ext uri="{BB962C8B-B14F-4D97-AF65-F5344CB8AC3E}">
        <p14:creationId xmlns:p14="http://schemas.microsoft.com/office/powerpoint/2010/main" val="13997655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99865" y="681979"/>
            <a:ext cx="8303105" cy="5355313"/>
          </a:xfrm>
          <a:prstGeom prst="rect">
            <a:avLst/>
          </a:prstGeom>
          <a:noFill/>
        </p:spPr>
        <p:txBody>
          <a:bodyPr wrap="square" rtlCol="0">
            <a:spAutoFit/>
          </a:bodyPr>
          <a:lstStyle/>
          <a:p>
            <a:r>
              <a:rPr lang="it-IT" dirty="0" smtClean="0"/>
              <a:t> </a:t>
            </a:r>
            <a:r>
              <a:rPr lang="it-IT" dirty="0"/>
              <a:t>Il processo ANAMMOX® (</a:t>
            </a:r>
            <a:r>
              <a:rPr lang="it-IT" b="1" dirty="0" err="1"/>
              <a:t>AN</a:t>
            </a:r>
            <a:r>
              <a:rPr lang="it-IT" dirty="0" err="1"/>
              <a:t>aerobic</a:t>
            </a:r>
            <a:r>
              <a:rPr lang="it-IT" dirty="0"/>
              <a:t> </a:t>
            </a:r>
            <a:r>
              <a:rPr lang="it-IT" b="1" dirty="0" err="1"/>
              <a:t>AMM</a:t>
            </a:r>
            <a:r>
              <a:rPr lang="it-IT" dirty="0" err="1"/>
              <a:t>onium</a:t>
            </a:r>
            <a:r>
              <a:rPr lang="it-IT" dirty="0"/>
              <a:t> </a:t>
            </a:r>
            <a:r>
              <a:rPr lang="it-IT" b="1" dirty="0" err="1"/>
              <a:t>OX</a:t>
            </a:r>
            <a:r>
              <a:rPr lang="it-IT" dirty="0" err="1"/>
              <a:t>idation</a:t>
            </a:r>
            <a:r>
              <a:rPr lang="it-IT" dirty="0"/>
              <a:t>) converte l’ammonio direttamente ad azoto molecolare. Rispetto alla nitro-denitro tradizionale, questa denitrificazione autotrofa porta notevoli vantaggi dal punto di vista della riduzione delle emissioni di CO2 (fino al 90%); si ha una notevole riduzione degli spazi necessari alla realizzazione dell’impianto; i consumi di energia si riducono di circa il 60%; non si ha necessità di fonti esterne di carbonio; la produzione di fanghi di supero è minima. Lo svantaggio del processo sta nella lenta crescita della popolazione di microrganismi ANAMMOX, che causa tempi di start-up estremamente lunghi per gli impianti. </a:t>
            </a:r>
          </a:p>
          <a:p>
            <a:endParaRPr lang="it-IT" dirty="0" smtClean="0"/>
          </a:p>
          <a:p>
            <a:r>
              <a:rPr lang="it-IT" dirty="0" smtClean="0"/>
              <a:t>Fase 1: ossidazione parziale dell’ammoniaca a nitrito</a:t>
            </a:r>
          </a:p>
          <a:p>
            <a:endParaRPr lang="it-IT" dirty="0"/>
          </a:p>
          <a:p>
            <a:r>
              <a:rPr lang="it-IT" dirty="0" smtClean="0"/>
              <a:t>NH</a:t>
            </a:r>
            <a:r>
              <a:rPr lang="it-IT" baseline="-25000" dirty="0" smtClean="0"/>
              <a:t>4</a:t>
            </a:r>
            <a:r>
              <a:rPr lang="it-IT" baseline="30000" dirty="0" smtClean="0"/>
              <a:t>+</a:t>
            </a:r>
            <a:r>
              <a:rPr lang="it-IT" dirty="0" smtClean="0"/>
              <a:t> =&gt; </a:t>
            </a:r>
            <a:r>
              <a:rPr lang="it-IT" baseline="30000" dirty="0" smtClean="0"/>
              <a:t>-</a:t>
            </a:r>
            <a:r>
              <a:rPr lang="it-IT" dirty="0" smtClean="0"/>
              <a:t>NO</a:t>
            </a:r>
            <a:r>
              <a:rPr lang="it-IT" baseline="-25000" dirty="0" smtClean="0"/>
              <a:t>2</a:t>
            </a:r>
          </a:p>
          <a:p>
            <a:endParaRPr lang="it-IT" dirty="0"/>
          </a:p>
          <a:p>
            <a:r>
              <a:rPr lang="it-IT" dirty="0" smtClean="0"/>
              <a:t>Fase 2: riduzione dei nitriti in N</a:t>
            </a:r>
            <a:r>
              <a:rPr lang="it-IT" baseline="-25000" dirty="0" smtClean="0"/>
              <a:t>2</a:t>
            </a:r>
          </a:p>
          <a:p>
            <a:endParaRPr lang="it-IT" dirty="0"/>
          </a:p>
          <a:p>
            <a:r>
              <a:rPr lang="it-IT" dirty="0" smtClean="0"/>
              <a:t>NH</a:t>
            </a:r>
            <a:r>
              <a:rPr lang="it-IT" baseline="-25000" dirty="0" smtClean="0"/>
              <a:t>4</a:t>
            </a:r>
            <a:r>
              <a:rPr lang="it-IT" baseline="30000" dirty="0" smtClean="0"/>
              <a:t>+</a:t>
            </a:r>
            <a:r>
              <a:rPr lang="it-IT" dirty="0" smtClean="0"/>
              <a:t> + </a:t>
            </a:r>
            <a:r>
              <a:rPr lang="it-IT" baseline="30000" dirty="0" smtClean="0"/>
              <a:t>-</a:t>
            </a:r>
            <a:r>
              <a:rPr lang="it-IT" dirty="0" smtClean="0"/>
              <a:t>NO</a:t>
            </a:r>
            <a:r>
              <a:rPr lang="it-IT" baseline="-25000" dirty="0" smtClean="0"/>
              <a:t>2</a:t>
            </a:r>
            <a:r>
              <a:rPr lang="it-IT" dirty="0" smtClean="0"/>
              <a:t> =&gt; H</a:t>
            </a:r>
            <a:r>
              <a:rPr lang="it-IT" baseline="-25000" dirty="0" smtClean="0"/>
              <a:t>2</a:t>
            </a:r>
            <a:r>
              <a:rPr lang="it-IT" dirty="0" smtClean="0"/>
              <a:t>O + N</a:t>
            </a:r>
            <a:r>
              <a:rPr lang="it-IT" baseline="-25000" dirty="0" smtClean="0"/>
              <a:t>2</a:t>
            </a:r>
          </a:p>
          <a:p>
            <a:endParaRPr lang="it-IT" dirty="0"/>
          </a:p>
          <a:p>
            <a:r>
              <a:rPr lang="it-IT" dirty="0" smtClean="0"/>
              <a:t>I due processi possono avvenire in due reattori (Sharon-</a:t>
            </a:r>
            <a:r>
              <a:rPr lang="it-IT" dirty="0" err="1" smtClean="0"/>
              <a:t>Anammox</a:t>
            </a:r>
            <a:r>
              <a:rPr lang="it-IT" dirty="0" smtClean="0"/>
              <a:t>) o in uno soltanto (Canon o </a:t>
            </a:r>
            <a:r>
              <a:rPr lang="it-IT" dirty="0" err="1" smtClean="0"/>
              <a:t>Oland</a:t>
            </a:r>
            <a:r>
              <a:rPr lang="it-IT" dirty="0" smtClean="0"/>
              <a:t>)</a:t>
            </a:r>
            <a:endParaRPr lang="it-IT" dirty="0"/>
          </a:p>
        </p:txBody>
      </p:sp>
    </p:spTree>
    <p:extLst>
      <p:ext uri="{BB962C8B-B14F-4D97-AF65-F5344CB8AC3E}">
        <p14:creationId xmlns:p14="http://schemas.microsoft.com/office/powerpoint/2010/main" val="29797201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495348" y="438033"/>
            <a:ext cx="8407091" cy="2979295"/>
          </a:xfrm>
          <a:prstGeom prst="rect">
            <a:avLst/>
          </a:prstGeom>
        </p:spPr>
      </p:pic>
      <p:sp>
        <p:nvSpPr>
          <p:cNvPr id="3" name="CasellaDiTesto 2"/>
          <p:cNvSpPr txBox="1"/>
          <p:nvPr/>
        </p:nvSpPr>
        <p:spPr>
          <a:xfrm>
            <a:off x="410861" y="4425721"/>
            <a:ext cx="8491578" cy="1200329"/>
          </a:xfrm>
          <a:prstGeom prst="rect">
            <a:avLst/>
          </a:prstGeom>
          <a:noFill/>
        </p:spPr>
        <p:txBody>
          <a:bodyPr wrap="square" rtlCol="0">
            <a:spAutoFit/>
          </a:bodyPr>
          <a:lstStyle/>
          <a:p>
            <a:r>
              <a:rPr lang="it-IT" dirty="0"/>
              <a:t>Al pari dei processi biologici convenzionali anche i processi innovativi trasformano l’azoto ammoniacale in azoto </a:t>
            </a:r>
            <a:r>
              <a:rPr lang="it-IT" dirty="0" smtClean="0"/>
              <a:t>gassoso </a:t>
            </a:r>
            <a:r>
              <a:rPr lang="it-IT" dirty="0"/>
              <a:t>inerte. Una frazione inferiore al 10% è trasformata in </a:t>
            </a:r>
            <a:r>
              <a:rPr lang="it-IT" dirty="0" smtClean="0"/>
              <a:t>biomassa cellulare, mentre l’effluente liquido può contenere forme azotate in funzione dell’efficienza di rimozione voluta </a:t>
            </a:r>
            <a:r>
              <a:rPr lang="it-IT" dirty="0"/>
              <a:t>dal processo.</a:t>
            </a:r>
          </a:p>
        </p:txBody>
      </p:sp>
    </p:spTree>
    <p:extLst>
      <p:ext uri="{BB962C8B-B14F-4D97-AF65-F5344CB8AC3E}">
        <p14:creationId xmlns:p14="http://schemas.microsoft.com/office/powerpoint/2010/main" val="38734160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77369" y="364981"/>
            <a:ext cx="8552885" cy="5940088"/>
          </a:xfrm>
          <a:prstGeom prst="rect">
            <a:avLst/>
          </a:prstGeom>
          <a:noFill/>
        </p:spPr>
        <p:txBody>
          <a:bodyPr wrap="square" rtlCol="0">
            <a:spAutoFit/>
          </a:bodyPr>
          <a:lstStyle/>
          <a:p>
            <a:r>
              <a:rPr lang="it-IT" sz="2400" dirty="0" smtClean="0">
                <a:solidFill>
                  <a:srgbClr val="FF0000"/>
                </a:solidFill>
              </a:rPr>
              <a:t>La separazione liquido/solido</a:t>
            </a:r>
          </a:p>
          <a:p>
            <a:endParaRPr lang="it-IT" dirty="0" smtClean="0"/>
          </a:p>
          <a:p>
            <a:r>
              <a:rPr lang="it-IT" sz="2000" dirty="0" smtClean="0"/>
              <a:t>Trattamento meccanico applicabile ai liquami tal quali che al </a:t>
            </a:r>
            <a:r>
              <a:rPr lang="it-IT" sz="2000" dirty="0" err="1" smtClean="0"/>
              <a:t>digestato</a:t>
            </a:r>
            <a:r>
              <a:rPr lang="it-IT" sz="2000" dirty="0" smtClean="0"/>
              <a:t>. E’ una fase fondamentale di </a:t>
            </a:r>
            <a:r>
              <a:rPr lang="it-IT" sz="2000" dirty="0" smtClean="0"/>
              <a:t>pretrattamento </a:t>
            </a:r>
            <a:r>
              <a:rPr lang="it-IT" sz="2000" dirty="0" smtClean="0"/>
              <a:t>a monte di numerosi altri processi. Consiste nel dividere le </a:t>
            </a:r>
            <a:r>
              <a:rPr lang="it-IT" sz="2000" dirty="0"/>
              <a:t>frazioni minerali e organiche sospese dalla frazione </a:t>
            </a:r>
            <a:r>
              <a:rPr lang="it-IT" sz="2000" dirty="0" smtClean="0"/>
              <a:t>liquida, confinando una parte di </a:t>
            </a:r>
            <a:r>
              <a:rPr lang="it-IT" sz="2000" dirty="0" err="1" smtClean="0"/>
              <a:t>N</a:t>
            </a:r>
            <a:r>
              <a:rPr lang="it-IT" sz="2000" dirty="0" smtClean="0"/>
              <a:t> nel materiale palabile </a:t>
            </a:r>
            <a:r>
              <a:rPr lang="it-IT" sz="2000" dirty="0" smtClean="0"/>
              <a:t>che </a:t>
            </a:r>
            <a:r>
              <a:rPr lang="it-IT" sz="2000" dirty="0" smtClean="0"/>
              <a:t>può trovare applicazione extra-aziendale per le proprietà agronomiche. Con </a:t>
            </a:r>
            <a:r>
              <a:rPr lang="it-IT" sz="2000" dirty="0"/>
              <a:t>riferimento al liquido separato, inoltre, si riducono i problemi nelle vasche di stoccaggio: sedimentazione per i </a:t>
            </a:r>
            <a:r>
              <a:rPr lang="it-IT" sz="2000" dirty="0" smtClean="0"/>
              <a:t>liquami suini e flottazione superficiale per i liquami bovini</a:t>
            </a:r>
            <a:r>
              <a:rPr lang="it-IT" sz="2000" dirty="0"/>
              <a:t>, oltre che ridurre il volume necessario per le vasche. La tecnologia è utilizzata per la gestione dei liquami </a:t>
            </a:r>
            <a:r>
              <a:rPr lang="it-IT" sz="2000" dirty="0" smtClean="0"/>
              <a:t>zootecnici </a:t>
            </a:r>
            <a:r>
              <a:rPr lang="it-IT" sz="2000" dirty="0"/>
              <a:t>e del </a:t>
            </a:r>
            <a:r>
              <a:rPr lang="it-IT" sz="2000" dirty="0" err="1"/>
              <a:t>digestato</a:t>
            </a:r>
            <a:r>
              <a:rPr lang="it-IT" sz="2000" dirty="0"/>
              <a:t> con un contenuto in sostanza secca compreso tra 1 e 12%</a:t>
            </a:r>
            <a:r>
              <a:rPr lang="it-IT" sz="2000" dirty="0" smtClean="0"/>
              <a:t>.</a:t>
            </a:r>
          </a:p>
          <a:p>
            <a:r>
              <a:rPr lang="it-IT" sz="2000" dirty="0" smtClean="0"/>
              <a:t>Vengono </a:t>
            </a:r>
            <a:r>
              <a:rPr lang="it-IT" sz="2000" dirty="0"/>
              <a:t>generalmente denominati “vagli” quelli operanti senza compressione: vagli statici, vagli rotativi (o </a:t>
            </a:r>
            <a:r>
              <a:rPr lang="it-IT" sz="2000" dirty="0" err="1"/>
              <a:t>rotovagli</a:t>
            </a:r>
            <a:r>
              <a:rPr lang="it-IT" sz="2000" dirty="0"/>
              <a:t>), vagli vibranti (o vibrovagli); </a:t>
            </a:r>
            <a:r>
              <a:rPr lang="it-IT" sz="2000" dirty="0" smtClean="0"/>
              <a:t>vengono </a:t>
            </a:r>
            <a:r>
              <a:rPr lang="it-IT" sz="2000" dirty="0"/>
              <a:t>denominati “separatori” quelli che agiscono applicando una compressione: separatori a tamburo rotante e a </a:t>
            </a:r>
            <a:r>
              <a:rPr lang="it-IT" sz="2000" dirty="0" smtClean="0"/>
              <a:t>compressione </a:t>
            </a:r>
            <a:r>
              <a:rPr lang="it-IT" sz="2000" dirty="0"/>
              <a:t>elicoidale</a:t>
            </a:r>
            <a:r>
              <a:rPr lang="it-IT" sz="2000" dirty="0" smtClean="0"/>
              <a:t>.</a:t>
            </a:r>
          </a:p>
          <a:p>
            <a:endParaRPr lang="it-IT" sz="2000" dirty="0"/>
          </a:p>
          <a:p>
            <a:r>
              <a:rPr lang="it-IT" sz="2000" dirty="0" smtClean="0"/>
              <a:t>Si distingue la separazione a bassa efficienza da quella ad alta efficienza.</a:t>
            </a:r>
          </a:p>
          <a:p>
            <a:endParaRPr lang="it-IT" sz="2000" dirty="0"/>
          </a:p>
        </p:txBody>
      </p:sp>
    </p:spTree>
    <p:extLst>
      <p:ext uri="{BB962C8B-B14F-4D97-AF65-F5344CB8AC3E}">
        <p14:creationId xmlns:p14="http://schemas.microsoft.com/office/powerpoint/2010/main" val="260127653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32647" y="265313"/>
            <a:ext cx="8603449" cy="6001644"/>
          </a:xfrm>
          <a:prstGeom prst="rect">
            <a:avLst/>
          </a:prstGeom>
          <a:noFill/>
        </p:spPr>
        <p:txBody>
          <a:bodyPr wrap="square" rtlCol="0">
            <a:spAutoFit/>
          </a:bodyPr>
          <a:lstStyle/>
          <a:p>
            <a:r>
              <a:rPr lang="it-IT" sz="2400" dirty="0" smtClean="0">
                <a:solidFill>
                  <a:srgbClr val="FF0000"/>
                </a:solidFill>
              </a:rPr>
              <a:t>Lo stoccaggio controllato di materiali palabili</a:t>
            </a:r>
          </a:p>
          <a:p>
            <a:endParaRPr lang="it-IT" dirty="0"/>
          </a:p>
          <a:p>
            <a:r>
              <a:rPr lang="it-IT" dirty="0" smtClean="0"/>
              <a:t>Si intende la conservazione di materiali di origine avicola in una concimaia </a:t>
            </a:r>
            <a:r>
              <a:rPr lang="it-IT" dirty="0"/>
              <a:t>coperta, per un periodo variabile da 2 a 3 mesi. Nella </a:t>
            </a:r>
            <a:r>
              <a:rPr lang="it-IT" dirty="0" smtClean="0"/>
              <a:t>concimaia </a:t>
            </a:r>
            <a:r>
              <a:rPr lang="it-IT" dirty="0"/>
              <a:t>il materiale viene posto in cumulo, possibilmente lineare, a sezione trapezoidale (larghezza 3,5 m, altezza 2,0 m), e sottoposto a 3-4 rivoltamenti eseguiti con la pala meccanica aziendale, opportunamente cadenzati tra di </a:t>
            </a:r>
            <a:r>
              <a:rPr lang="it-IT" dirty="0" smtClean="0"/>
              <a:t>loro. Questa gestione è finalizzata a favorire la fermentazione aerobica naturale con il conseguente innalzamento della temperatura fino ad oltre i 70°C anche per </a:t>
            </a:r>
            <a:r>
              <a:rPr lang="it-IT" dirty="0"/>
              <a:t>parecchi giorni. Così sostenute, queste fermentazioni portano all’igienizzazione del materiale </a:t>
            </a:r>
            <a:r>
              <a:rPr lang="it-IT" dirty="0" smtClean="0"/>
              <a:t>che può essere commercializzato come fertilizzante “stallatico”.</a:t>
            </a:r>
          </a:p>
          <a:p>
            <a:r>
              <a:rPr lang="it-IT" dirty="0" smtClean="0"/>
              <a:t>La </a:t>
            </a:r>
            <a:r>
              <a:rPr lang="it-IT" dirty="0"/>
              <a:t>copertura della concimaia risulta indispensabile per eliminare l’effetto della eccessiva bagnatura e del </a:t>
            </a:r>
            <a:r>
              <a:rPr lang="it-IT" dirty="0" smtClean="0"/>
              <a:t>conseguente </a:t>
            </a:r>
            <a:r>
              <a:rPr lang="it-IT" dirty="0"/>
              <a:t>raffreddamento della massa, in occasione di </a:t>
            </a:r>
            <a:r>
              <a:rPr lang="it-IT" dirty="0" smtClean="0"/>
              <a:t>prolungate precipitazioni.</a:t>
            </a:r>
          </a:p>
          <a:p>
            <a:endParaRPr lang="it-IT" dirty="0"/>
          </a:p>
          <a:p>
            <a:r>
              <a:rPr lang="it-IT" dirty="0"/>
              <a:t>Si tratta di un trattamento essenzialmente conservativo </a:t>
            </a:r>
            <a:r>
              <a:rPr lang="it-IT" dirty="0" smtClean="0"/>
              <a:t>nei confronti dell’</a:t>
            </a:r>
            <a:r>
              <a:rPr lang="it-IT" dirty="0" err="1" smtClean="0"/>
              <a:t>N</a:t>
            </a:r>
            <a:r>
              <a:rPr lang="it-IT" dirty="0" smtClean="0"/>
              <a:t>, finalizzato a valorizzare queste deiezioni come concime organico. Le perdite di </a:t>
            </a:r>
            <a:r>
              <a:rPr lang="it-IT" dirty="0" err="1" smtClean="0"/>
              <a:t>N</a:t>
            </a:r>
            <a:r>
              <a:rPr lang="it-IT" dirty="0" smtClean="0"/>
              <a:t> per volatilizzazione durante  lo stoccaggio controllato sono riconducibili a quelle  che caratterizzano </a:t>
            </a:r>
            <a:r>
              <a:rPr lang="it-IT" dirty="0"/>
              <a:t>uno stoccaggio convenzionale. </a:t>
            </a:r>
            <a:endParaRPr lang="it-IT" dirty="0" smtClean="0"/>
          </a:p>
          <a:p>
            <a:endParaRPr lang="it-IT" dirty="0"/>
          </a:p>
          <a:p>
            <a:r>
              <a:rPr lang="it-IT" dirty="0" smtClean="0"/>
              <a:t>Costo di investimento: 95-125 €/m3 di concimaia e 53-58 €/m2 di copertura concimaia</a:t>
            </a:r>
          </a:p>
          <a:p>
            <a:r>
              <a:rPr lang="it-IT" dirty="0" smtClean="0"/>
              <a:t>Costo di gestione: 0.8-1,0 €/t</a:t>
            </a:r>
            <a:endParaRPr lang="it-IT" dirty="0"/>
          </a:p>
        </p:txBody>
      </p:sp>
    </p:spTree>
    <p:extLst>
      <p:ext uri="{BB962C8B-B14F-4D97-AF65-F5344CB8AC3E}">
        <p14:creationId xmlns:p14="http://schemas.microsoft.com/office/powerpoint/2010/main" val="13991607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48894" y="2600333"/>
            <a:ext cx="8786646" cy="1273167"/>
          </a:xfrm>
          <a:prstGeom prst="rect">
            <a:avLst/>
          </a:prstGeom>
        </p:spPr>
      </p:pic>
    </p:spTree>
    <p:extLst>
      <p:ext uri="{BB962C8B-B14F-4D97-AF65-F5344CB8AC3E}">
        <p14:creationId xmlns:p14="http://schemas.microsoft.com/office/powerpoint/2010/main" val="13991607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97726" y="19272"/>
            <a:ext cx="8391765" cy="6894196"/>
          </a:xfrm>
          <a:prstGeom prst="rect">
            <a:avLst/>
          </a:prstGeom>
          <a:noFill/>
        </p:spPr>
        <p:txBody>
          <a:bodyPr wrap="square" rtlCol="0">
            <a:spAutoFit/>
          </a:bodyPr>
          <a:lstStyle/>
          <a:p>
            <a:r>
              <a:rPr lang="it-IT" sz="2400" dirty="0" smtClean="0">
                <a:solidFill>
                  <a:srgbClr val="FF0000"/>
                </a:solidFill>
              </a:rPr>
              <a:t>Aree Filtro Forestali (AFF)</a:t>
            </a:r>
          </a:p>
          <a:p>
            <a:endParaRPr lang="it-IT" dirty="0"/>
          </a:p>
          <a:p>
            <a:r>
              <a:rPr lang="it-IT" sz="2000" dirty="0" smtClean="0"/>
              <a:t>Sono AFF quelle aree in grado di svolgere una specifica azione depurante nei confronti delle sostanze (azoto, fosforo, solidi sospesi, pesticidi, e</a:t>
            </a:r>
            <a:r>
              <a:rPr lang="it-IT" sz="2000" i="1" dirty="0" smtClean="0"/>
              <a:t>tc.</a:t>
            </a:r>
            <a:r>
              <a:rPr lang="it-IT" sz="2000" dirty="0" smtClean="0"/>
              <a:t>) veicolate dalle acque che le attraversano. Il termine “area” indica generalmente la presenza di impianti estesi, mentre nel caso di sistemi lineari, posti in genere lungo i corsi d’acqua del reticolo minore (scoline, fossi, canali, </a:t>
            </a:r>
            <a:r>
              <a:rPr lang="it-IT" sz="2000" i="1" dirty="0" err="1" smtClean="0"/>
              <a:t>etc</a:t>
            </a:r>
            <a:r>
              <a:rPr lang="it-IT" sz="2000" dirty="0" smtClean="0"/>
              <a:t>), si parla </a:t>
            </a:r>
            <a:r>
              <a:rPr lang="it-IT" sz="2000" dirty="0" err="1" smtClean="0"/>
              <a:t>piu</a:t>
            </a:r>
            <a:r>
              <a:rPr lang="it-IT" sz="2000" dirty="0" smtClean="0"/>
              <a:t>̀ comunemente di fasce tampone.</a:t>
            </a:r>
          </a:p>
          <a:p>
            <a:r>
              <a:rPr lang="it-IT" sz="2000" dirty="0" smtClean="0"/>
              <a:t>Il trattamento si riferisce alla distribuzione di reflui in aree forestali a pieno campo e realizzate anche per svolgere altre funzioni (produzione di biomasse, ricarica della falda.</a:t>
            </a:r>
          </a:p>
          <a:p>
            <a:r>
              <a:rPr lang="it-IT" sz="2000" dirty="0" smtClean="0"/>
              <a:t>L’azione depurativa è il risultato dell’azione combinata di processi vegetazionali e microbici che si verificano nello strato di suolo coincidente con la rizosfera.</a:t>
            </a:r>
          </a:p>
          <a:p>
            <a:r>
              <a:rPr lang="it-IT" sz="2000" dirty="0" smtClean="0"/>
              <a:t>Le dinamiche idrologiche, strettamente dipendenti dal tipo di suolo, influenzano in modo determinante questi processi. In suoli permeabili di alta pianura i deflussi avvengono prevalentemente con direzione verticale e in tempi rapidi; la distribuzione di reflui su AFF, rispetto ad altre colture, permette il contenimento delle perdite di inquinanti disciolti verso la falda grazie allo scarso disturbo praticato al suolo nel corso delle </a:t>
            </a:r>
            <a:r>
              <a:rPr lang="it-IT" sz="2000" dirty="0" err="1" smtClean="0"/>
              <a:t>attivita</a:t>
            </a:r>
            <a:r>
              <a:rPr lang="it-IT" sz="2000" dirty="0" smtClean="0"/>
              <a:t>̀ colturali, alla </a:t>
            </a:r>
            <a:r>
              <a:rPr lang="it-IT" sz="2000" dirty="0" err="1" smtClean="0"/>
              <a:t>possibilita</a:t>
            </a:r>
            <a:r>
              <a:rPr lang="it-IT" sz="2000" dirty="0" smtClean="0"/>
              <a:t>̀ di distribuzioni frequenti, distanziate e poco concentrate dei reflui e al forte sviluppo verticale degli apparati radicali che incrementa lo strato attivo nei processi depurativi. </a:t>
            </a:r>
            <a:endParaRPr lang="it-IT" sz="2000" dirty="0" smtClean="0"/>
          </a:p>
        </p:txBody>
      </p:sp>
    </p:spTree>
    <p:extLst>
      <p:ext uri="{BB962C8B-B14F-4D97-AF65-F5344CB8AC3E}">
        <p14:creationId xmlns:p14="http://schemas.microsoft.com/office/powerpoint/2010/main" val="13991607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89693" y="831502"/>
            <a:ext cx="8149840" cy="5632310"/>
          </a:xfrm>
          <a:prstGeom prst="rect">
            <a:avLst/>
          </a:prstGeom>
          <a:noFill/>
        </p:spPr>
        <p:txBody>
          <a:bodyPr wrap="square" rtlCol="0">
            <a:spAutoFit/>
          </a:bodyPr>
          <a:lstStyle/>
          <a:p>
            <a:r>
              <a:rPr lang="it-IT" sz="2400" dirty="0"/>
              <a:t>Nei suoli poco permeabili di bassa pianura i deflussi avvengono a velocità ridotte; la vegetazione arborea svolge prevalentemente un ruolo di supporto in termini di sostanza organica all’</a:t>
            </a:r>
            <a:r>
              <a:rPr lang="it-IT" sz="2400" dirty="0" err="1"/>
              <a:t>attivita</a:t>
            </a:r>
            <a:r>
              <a:rPr lang="it-IT" sz="2400" dirty="0"/>
              <a:t>̀ microbica; i processi depurativi trovano generalmente in questi suoli le condizioni ottimali per realizzarsi. </a:t>
            </a:r>
          </a:p>
          <a:p>
            <a:endParaRPr lang="it-IT" sz="2400" dirty="0" smtClean="0"/>
          </a:p>
          <a:p>
            <a:endParaRPr lang="it-IT" sz="2400" dirty="0"/>
          </a:p>
          <a:p>
            <a:r>
              <a:rPr lang="it-IT" sz="2400" dirty="0" smtClean="0"/>
              <a:t>I </a:t>
            </a:r>
            <a:r>
              <a:rPr lang="it-IT" sz="2400" dirty="0" smtClean="0"/>
              <a:t>tassi di riduzione dell’</a:t>
            </a:r>
            <a:r>
              <a:rPr lang="it-IT" sz="2400" dirty="0" err="1" smtClean="0"/>
              <a:t>N</a:t>
            </a:r>
            <a:r>
              <a:rPr lang="it-IT" sz="2400" dirty="0" smtClean="0"/>
              <a:t> ascrivibili alle aree di infiltrazione</a:t>
            </a:r>
            <a:r>
              <a:rPr lang="it-IT" sz="2400" dirty="0"/>
              <a:t>, al netto delle perdite sotto forma di emissioni in </a:t>
            </a:r>
            <a:r>
              <a:rPr lang="it-IT" sz="2400" dirty="0" smtClean="0"/>
              <a:t>atmosfera</a:t>
            </a:r>
            <a:r>
              <a:rPr lang="it-IT" sz="2400" dirty="0"/>
              <a:t>, connesse al processo di distribuzione, variano tra il 70 e il 90% a seconda del tipo di terreno. </a:t>
            </a:r>
            <a:endParaRPr lang="it-IT" sz="2400" dirty="0" smtClean="0"/>
          </a:p>
          <a:p>
            <a:endParaRPr lang="it-IT" sz="2400" dirty="0"/>
          </a:p>
          <a:p>
            <a:r>
              <a:rPr lang="it-IT" sz="2400" dirty="0" smtClean="0"/>
              <a:t>Nelle AFF si può produrre biomassa legnosa a fini energetici o altri scopi</a:t>
            </a:r>
            <a:endParaRPr lang="it-IT" sz="2400" dirty="0"/>
          </a:p>
        </p:txBody>
      </p:sp>
    </p:spTree>
    <p:extLst>
      <p:ext uri="{BB962C8B-B14F-4D97-AF65-F5344CB8AC3E}">
        <p14:creationId xmlns:p14="http://schemas.microsoft.com/office/powerpoint/2010/main" val="13991607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715935" y="252243"/>
            <a:ext cx="7865877" cy="6414890"/>
          </a:xfrm>
          <a:prstGeom prst="rect">
            <a:avLst/>
          </a:prstGeom>
        </p:spPr>
      </p:pic>
    </p:spTree>
    <p:extLst>
      <p:ext uri="{BB962C8B-B14F-4D97-AF65-F5344CB8AC3E}">
        <p14:creationId xmlns:p14="http://schemas.microsoft.com/office/powerpoint/2010/main" val="13991607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87286" y="498901"/>
            <a:ext cx="8603449" cy="5262980"/>
          </a:xfrm>
          <a:prstGeom prst="rect">
            <a:avLst/>
          </a:prstGeom>
          <a:noFill/>
        </p:spPr>
        <p:txBody>
          <a:bodyPr wrap="square" rtlCol="0">
            <a:spAutoFit/>
          </a:bodyPr>
          <a:lstStyle/>
          <a:p>
            <a:r>
              <a:rPr lang="it-IT" sz="2400" dirty="0" smtClean="0">
                <a:solidFill>
                  <a:srgbClr val="FF0000"/>
                </a:solidFill>
              </a:rPr>
              <a:t>Sistema Ibrido di Fitodepurazione (SIF)</a:t>
            </a:r>
          </a:p>
          <a:p>
            <a:endParaRPr lang="it-IT" sz="2400" dirty="0" smtClean="0">
              <a:solidFill>
                <a:srgbClr val="FF0000"/>
              </a:solidFill>
            </a:endParaRPr>
          </a:p>
          <a:p>
            <a:r>
              <a:rPr lang="it-IT" dirty="0" smtClean="0"/>
              <a:t>Il SIF prevede l’uso combinato di tecniche di fitodepurazione differenti tra </a:t>
            </a:r>
            <a:r>
              <a:rPr lang="it-IT" dirty="0" smtClean="0"/>
              <a:t>loro riconducibili </a:t>
            </a:r>
            <a:r>
              <a:rPr lang="it-IT" dirty="0"/>
              <a:t>a tre tipologie: </a:t>
            </a:r>
            <a:r>
              <a:rPr lang="it-IT" dirty="0" smtClean="0"/>
              <a:t>flottante</a:t>
            </a:r>
            <a:r>
              <a:rPr lang="it-IT" dirty="0" smtClean="0"/>
              <a:t>, a flusso sommerso verticale e a flusso sommerso </a:t>
            </a:r>
            <a:r>
              <a:rPr lang="it-IT" dirty="0" smtClean="0"/>
              <a:t>orizzontale.</a:t>
            </a:r>
          </a:p>
          <a:p>
            <a:r>
              <a:rPr lang="it-IT" dirty="0" smtClean="0"/>
              <a:t>I </a:t>
            </a:r>
            <a:r>
              <a:rPr lang="it-IT" dirty="0" smtClean="0"/>
              <a:t>sistemi flottanti fanno ricorso a supporti galleggianti </a:t>
            </a:r>
            <a:r>
              <a:rPr lang="it-IT" dirty="0"/>
              <a:t>su corpi idrici sui quali sono poste piante </a:t>
            </a:r>
            <a:r>
              <a:rPr lang="it-IT" dirty="0" smtClean="0"/>
              <a:t>palustri </a:t>
            </a:r>
            <a:r>
              <a:rPr lang="it-IT" dirty="0"/>
              <a:t>che, attraverso l’apparato radicale, svolgono l’azione </a:t>
            </a:r>
            <a:r>
              <a:rPr lang="it-IT" dirty="0" smtClean="0"/>
              <a:t>di </a:t>
            </a:r>
            <a:r>
              <a:rPr lang="it-IT" dirty="0" smtClean="0"/>
              <a:t>filtro.</a:t>
            </a:r>
          </a:p>
          <a:p>
            <a:r>
              <a:rPr lang="it-IT" dirty="0" smtClean="0"/>
              <a:t>Gli impianti a flusso sommerso sono costituiti da vasche impermeabilizzate riempite di un substrato poroso e permeabile (ghiaia, sabbia o altro materiale) su cui viene piantumata la vegetazione. Il refluo viene immesso nella parte alta, da un lato della vasca e scaricato all’</a:t>
            </a:r>
            <a:r>
              <a:rPr lang="it-IT" dirty="0" err="1" smtClean="0"/>
              <a:t>estremita</a:t>
            </a:r>
            <a:r>
              <a:rPr lang="it-IT" dirty="0" smtClean="0"/>
              <a:t>̀ opposta (flusso orizzontale) oppure distribuito sulla superficie e raccolto sul fondo della vasca (flusso verticale)</a:t>
            </a:r>
          </a:p>
          <a:p>
            <a:r>
              <a:rPr lang="it-IT" dirty="0" smtClean="0"/>
              <a:t>La </a:t>
            </a:r>
            <a:r>
              <a:rPr lang="it-IT" dirty="0"/>
              <a:t>rimozione dell’azoto avviene attraverso il metabolismo batterico, per assorbimento della pianta e per </a:t>
            </a:r>
            <a:r>
              <a:rPr lang="it-IT" dirty="0" smtClean="0"/>
              <a:t>sedimentazione. Anche se l’assorbimento da parte delle piante può avere un effetto significativo, la maggior parte della rimozione è attribuibile alla denitrificazione batterica, che </a:t>
            </a:r>
            <a:r>
              <a:rPr lang="it-IT" dirty="0"/>
              <a:t>comporta la trasformazione e liberazione di azoto </a:t>
            </a:r>
            <a:r>
              <a:rPr lang="it-IT" dirty="0" smtClean="0"/>
              <a:t>gassoso in atmosfera. Il ruolo delle </a:t>
            </a:r>
            <a:r>
              <a:rPr lang="it-IT" dirty="0" smtClean="0"/>
              <a:t>piante è </a:t>
            </a:r>
            <a:r>
              <a:rPr lang="it-IT" dirty="0" smtClean="0"/>
              <a:t>fornire un substrato </a:t>
            </a:r>
            <a:r>
              <a:rPr lang="it-IT" dirty="0"/>
              <a:t>e una fonte di carbonio organico per i </a:t>
            </a:r>
            <a:r>
              <a:rPr lang="it-IT" dirty="0" smtClean="0"/>
              <a:t>microrganismi denitrificanti</a:t>
            </a:r>
            <a:r>
              <a:rPr lang="it-IT" dirty="0" smtClean="0"/>
              <a:t>.</a:t>
            </a:r>
            <a:endParaRPr lang="it-IT" dirty="0" smtClean="0"/>
          </a:p>
        </p:txBody>
      </p:sp>
    </p:spTree>
    <p:extLst>
      <p:ext uri="{BB962C8B-B14F-4D97-AF65-F5344CB8AC3E}">
        <p14:creationId xmlns:p14="http://schemas.microsoft.com/office/powerpoint/2010/main" val="18559172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68941" y="448235"/>
            <a:ext cx="8561294" cy="5078314"/>
          </a:xfrm>
          <a:prstGeom prst="rect">
            <a:avLst/>
          </a:prstGeom>
          <a:noFill/>
        </p:spPr>
        <p:txBody>
          <a:bodyPr wrap="square" rtlCol="0">
            <a:spAutoFit/>
          </a:bodyPr>
          <a:lstStyle/>
          <a:p>
            <a:r>
              <a:rPr lang="it-IT" dirty="0" err="1"/>
              <a:t>Affinchè</a:t>
            </a:r>
            <a:r>
              <a:rPr lang="it-IT" dirty="0"/>
              <a:t> il trattamento di fitodepurazione risulti efficace, il liquame deve subire preliminarmente processi rivolti alla diminuzione della concentrazione dell’</a:t>
            </a:r>
            <a:r>
              <a:rPr lang="it-IT" dirty="0" err="1"/>
              <a:t>N</a:t>
            </a:r>
            <a:r>
              <a:rPr lang="it-IT" dirty="0"/>
              <a:t> totale fino a </a:t>
            </a:r>
          </a:p>
          <a:p>
            <a:r>
              <a:rPr lang="it-IT" dirty="0"/>
              <a:t>raggiungere livelli inferiori ai 500 mg/l e preferibilmente 250 mg/l, ciò in considerazione del fatto che il liquame tal quale in uscita da un allevamento normalmente presenta livelli di concentrazione da quattro a dieci volte superiori. </a:t>
            </a:r>
          </a:p>
          <a:p>
            <a:r>
              <a:rPr lang="it-IT" dirty="0" smtClean="0"/>
              <a:t> </a:t>
            </a:r>
            <a:endParaRPr lang="it-IT" dirty="0"/>
          </a:p>
          <a:p>
            <a:r>
              <a:rPr lang="it-IT" dirty="0" smtClean="0"/>
              <a:t>Il </a:t>
            </a:r>
            <a:r>
              <a:rPr lang="it-IT" dirty="0" smtClean="0"/>
              <a:t>SIF riduce la concentrazione di </a:t>
            </a:r>
            <a:r>
              <a:rPr lang="it-IT" dirty="0" err="1" smtClean="0"/>
              <a:t>N</a:t>
            </a:r>
            <a:r>
              <a:rPr lang="it-IT" dirty="0" smtClean="0"/>
              <a:t> totale in misura variabile </a:t>
            </a:r>
            <a:r>
              <a:rPr lang="it-IT" dirty="0"/>
              <a:t>dal 42 al 63%, in relazione all’assetto </a:t>
            </a:r>
            <a:r>
              <a:rPr lang="it-IT" dirty="0" smtClean="0"/>
              <a:t>impiantistico</a:t>
            </a:r>
            <a:r>
              <a:rPr lang="it-IT" dirty="0"/>
              <a:t>, ai valori di concentrazione in ingresso e alle </a:t>
            </a:r>
            <a:r>
              <a:rPr lang="it-IT" dirty="0" err="1"/>
              <a:t>modalita</a:t>
            </a:r>
            <a:r>
              <a:rPr lang="it-IT" dirty="0"/>
              <a:t>̀ </a:t>
            </a:r>
            <a:r>
              <a:rPr lang="it-IT" dirty="0" smtClean="0"/>
              <a:t>di gestione. Ciò corrisponde ad una rimozione </a:t>
            </a:r>
            <a:r>
              <a:rPr lang="it-IT" dirty="0" smtClean="0"/>
              <a:t>giornaliera </a:t>
            </a:r>
            <a:r>
              <a:rPr lang="it-IT" dirty="0" smtClean="0"/>
              <a:t>di azoto </a:t>
            </a:r>
            <a:r>
              <a:rPr lang="it-IT" dirty="0"/>
              <a:t>totale di circa 2 g/m2, che corrisponderebbero circa a 7.000 kg/anno rimossi avendo a disposizione la </a:t>
            </a:r>
            <a:r>
              <a:rPr lang="it-IT" dirty="0" smtClean="0"/>
              <a:t>superficie di 1 ha.</a:t>
            </a:r>
          </a:p>
          <a:p>
            <a:r>
              <a:rPr lang="it-IT" dirty="0" smtClean="0"/>
              <a:t>Risultati migliori vengono ottenuti dalle vasche a flusso verticale, nonostante le dimensioni ridotte, rispetto alla vasca a flusso orizzontale</a:t>
            </a:r>
          </a:p>
          <a:p>
            <a:endParaRPr lang="it-IT" dirty="0"/>
          </a:p>
          <a:p>
            <a:r>
              <a:rPr lang="it-IT" dirty="0"/>
              <a:t>L’impiego di questa tecnica è consolidato nel settore civile; viene utilizzata anche nel settore agro-industriale (es. </a:t>
            </a:r>
            <a:r>
              <a:rPr lang="it-IT" dirty="0" smtClean="0"/>
              <a:t>caseifici, cantine) e per il trattamento delle acque di drenaggio delle superfici agrarie. Questi impianti sono impiegati anche nella riqualificazione ambientale in </a:t>
            </a:r>
            <a:r>
              <a:rPr lang="it-IT" dirty="0"/>
              <a:t>parchi, riserve, corsi d’acqua. </a:t>
            </a:r>
          </a:p>
        </p:txBody>
      </p:sp>
    </p:spTree>
    <p:extLst>
      <p:ext uri="{BB962C8B-B14F-4D97-AF65-F5344CB8AC3E}">
        <p14:creationId xmlns:p14="http://schemas.microsoft.com/office/powerpoint/2010/main" val="3150469919"/>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125818" y="348130"/>
            <a:ext cx="7016534" cy="6509870"/>
          </a:xfrm>
          <a:prstGeom prst="rect">
            <a:avLst/>
          </a:prstGeom>
        </p:spPr>
      </p:pic>
    </p:spTree>
    <p:extLst>
      <p:ext uri="{BB962C8B-B14F-4D97-AF65-F5344CB8AC3E}">
        <p14:creationId xmlns:p14="http://schemas.microsoft.com/office/powerpoint/2010/main" val="1855169946"/>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97647" y="657412"/>
            <a:ext cx="8217647" cy="3970318"/>
          </a:xfrm>
          <a:prstGeom prst="rect">
            <a:avLst/>
          </a:prstGeom>
          <a:noFill/>
        </p:spPr>
        <p:txBody>
          <a:bodyPr wrap="square" rtlCol="0">
            <a:spAutoFit/>
          </a:bodyPr>
          <a:lstStyle/>
          <a:p>
            <a:r>
              <a:rPr lang="it-IT" sz="2400" dirty="0" smtClean="0">
                <a:solidFill>
                  <a:srgbClr val="FF0000"/>
                </a:solidFill>
              </a:rPr>
              <a:t>Trattamenti di valorizzazione energetica</a:t>
            </a:r>
          </a:p>
          <a:p>
            <a:endParaRPr lang="it-IT" dirty="0" smtClean="0"/>
          </a:p>
          <a:p>
            <a:r>
              <a:rPr lang="it-IT" sz="2400" dirty="0"/>
              <a:t>Le biomasse di origine agricola ed in particolare le colture energetiche e </a:t>
            </a:r>
            <a:r>
              <a:rPr lang="it-IT" sz="2400" dirty="0" smtClean="0"/>
              <a:t>gli effluenti di allevamento, ricchi di sostanza organica, possono essere </a:t>
            </a:r>
            <a:r>
              <a:rPr lang="it-IT" sz="2400" dirty="0"/>
              <a:t>sfruttati a scopi energetici: impiegati nella </a:t>
            </a:r>
            <a:r>
              <a:rPr lang="it-IT" sz="2400" u="sng" dirty="0"/>
              <a:t>combustione diretta </a:t>
            </a:r>
            <a:r>
              <a:rPr lang="it-IT" sz="2400" dirty="0"/>
              <a:t>oppure avviati alla </a:t>
            </a:r>
            <a:r>
              <a:rPr lang="it-IT" sz="2400" u="sng" dirty="0"/>
              <a:t>Digestione Anaerobica </a:t>
            </a:r>
            <a:r>
              <a:rPr lang="it-IT" sz="2400" dirty="0"/>
              <a:t>(DA) per la produzione di biogas, </a:t>
            </a:r>
            <a:r>
              <a:rPr lang="it-IT" sz="2400" dirty="0" smtClean="0"/>
              <a:t>utilizzabile </a:t>
            </a:r>
            <a:r>
              <a:rPr lang="it-IT" sz="2400" dirty="0"/>
              <a:t>tal quale per la produzione di energia elettrica e termica mediante co-generazione o come metano, anche da autotrazione, dopo depurazione. </a:t>
            </a:r>
          </a:p>
          <a:p>
            <a:endParaRPr lang="it-IT" dirty="0"/>
          </a:p>
        </p:txBody>
      </p:sp>
    </p:spTree>
    <p:extLst>
      <p:ext uri="{BB962C8B-B14F-4D97-AF65-F5344CB8AC3E}">
        <p14:creationId xmlns:p14="http://schemas.microsoft.com/office/powerpoint/2010/main" val="593625040"/>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28600" y="304800"/>
            <a:ext cx="8750300" cy="5816978"/>
          </a:xfrm>
          <a:prstGeom prst="rect">
            <a:avLst/>
          </a:prstGeom>
          <a:noFill/>
        </p:spPr>
        <p:txBody>
          <a:bodyPr wrap="square" rtlCol="0">
            <a:spAutoFit/>
          </a:bodyPr>
          <a:lstStyle/>
          <a:p>
            <a:r>
              <a:rPr lang="it-IT" sz="2400" dirty="0" smtClean="0">
                <a:solidFill>
                  <a:srgbClr val="FF0000"/>
                </a:solidFill>
              </a:rPr>
              <a:t>Termovalorizzazione delle deiezioni avicole</a:t>
            </a:r>
          </a:p>
          <a:p>
            <a:endParaRPr lang="it-IT" sz="2400" dirty="0" smtClean="0">
              <a:solidFill>
                <a:srgbClr val="FF0000"/>
              </a:solidFill>
            </a:endParaRPr>
          </a:p>
          <a:p>
            <a:r>
              <a:rPr lang="it-IT" dirty="0" smtClean="0"/>
              <a:t>E’ un processo di ossidazione ad alta temperatura (&gt;850°C) in cui la frazione combustibile </a:t>
            </a:r>
            <a:r>
              <a:rPr lang="it-IT" dirty="0"/>
              <a:t>del materiale reagisce </a:t>
            </a:r>
            <a:r>
              <a:rPr lang="it-IT" dirty="0" smtClean="0"/>
              <a:t>con </a:t>
            </a:r>
            <a:r>
              <a:rPr lang="it-IT" dirty="0" smtClean="0"/>
              <a:t>l’ossigeno </a:t>
            </a:r>
            <a:r>
              <a:rPr lang="it-IT" dirty="0"/>
              <a:t>atmosferico trasformandosi in anidride carbonica e acqua. Nella </a:t>
            </a:r>
            <a:r>
              <a:rPr lang="it-IT" dirty="0" err="1"/>
              <a:t>realta</a:t>
            </a:r>
            <a:r>
              <a:rPr lang="it-IT" dirty="0"/>
              <a:t>̀ tale combustione non è mai completa (anche operando con un adeguato eccesso di ossigeno), per cui rimane sempre una certa quota di incombusto o di prodotti intermedi, che, a seconda del loro stato, potranno essere raccolti con le ceneri o allontanarsi con i fumi. </a:t>
            </a:r>
          </a:p>
          <a:p>
            <a:r>
              <a:rPr lang="it-IT" dirty="0"/>
              <a:t>Gli attuali impianti di combustione alimentati con lettiere avicole (da sole o in miscela con matrici legnose) utilizzano caldaie con forno a griglia mobile, un sistema che, </a:t>
            </a:r>
            <a:r>
              <a:rPr lang="it-IT" dirty="0" smtClean="0"/>
              <a:t>abbinato </a:t>
            </a:r>
            <a:r>
              <a:rPr lang="it-IT" dirty="0"/>
              <a:t>ad altri dispositivi (fornitura differenziata dell’aria di combustione, geometria e isolamento del forno, </a:t>
            </a:r>
            <a:r>
              <a:rPr lang="it-IT" i="1" dirty="0" err="1"/>
              <a:t>etc</a:t>
            </a:r>
            <a:r>
              <a:rPr lang="it-IT" dirty="0"/>
              <a:t>) </a:t>
            </a:r>
            <a:r>
              <a:rPr lang="it-IT" dirty="0" smtClean="0"/>
              <a:t>garantisce </a:t>
            </a:r>
            <a:r>
              <a:rPr lang="it-IT" dirty="0"/>
              <a:t>migliori risultati in termini di combustione del </a:t>
            </a:r>
            <a:r>
              <a:rPr lang="it-IT" dirty="0" smtClean="0"/>
              <a:t>materiale </a:t>
            </a:r>
            <a:r>
              <a:rPr lang="it-IT" dirty="0"/>
              <a:t>introdotto e di modulazione della potenza. </a:t>
            </a:r>
            <a:endParaRPr lang="it-IT" dirty="0" smtClean="0"/>
          </a:p>
          <a:p>
            <a:r>
              <a:rPr lang="it-IT" dirty="0" err="1" smtClean="0"/>
              <a:t>Affinchè</a:t>
            </a:r>
            <a:r>
              <a:rPr lang="it-IT" dirty="0" smtClean="0"/>
              <a:t> il processo si autoalimenti è necessario che il materiale </a:t>
            </a:r>
            <a:r>
              <a:rPr lang="it-IT" dirty="0"/>
              <a:t>in ingresso (in questo caso la lettiera avicola) abbia </a:t>
            </a:r>
            <a:r>
              <a:rPr lang="it-IT" dirty="0" smtClean="0"/>
              <a:t>un Potere calorifico Inferiore di almeno 2,3 kWh/kg  </a:t>
            </a:r>
            <a:r>
              <a:rPr lang="it-IT" dirty="0"/>
              <a:t>(2.000 kcal/kg) e un’umidità non superiore al 40%. Soprattutto in presenza di lettiera umida, l’avviamento </a:t>
            </a:r>
            <a:r>
              <a:rPr lang="it-IT" dirty="0" smtClean="0"/>
              <a:t>della </a:t>
            </a:r>
            <a:r>
              <a:rPr lang="it-IT" dirty="0"/>
              <a:t>caldaia deve avvenire con legno, utilizzando un </a:t>
            </a:r>
            <a:r>
              <a:rPr lang="it-IT" dirty="0" smtClean="0"/>
              <a:t>bruciatore </a:t>
            </a:r>
            <a:r>
              <a:rPr lang="it-IT" dirty="0"/>
              <a:t>ausiliario (ad esempio a gasolio), che viene spento non appena la temperatura di combustione giunge a regime. Completano l’impianto il sistema di abbattimento dei fumi, il sistema di raccolta e allontanamento delle ceneri e </a:t>
            </a:r>
            <a:r>
              <a:rPr lang="it-IT" dirty="0" smtClean="0"/>
              <a:t>quello </a:t>
            </a:r>
            <a:r>
              <a:rPr lang="it-IT" dirty="0"/>
              <a:t>di recupero energetico. </a:t>
            </a:r>
          </a:p>
        </p:txBody>
      </p:sp>
    </p:spTree>
    <p:extLst>
      <p:ext uri="{BB962C8B-B14F-4D97-AF65-F5344CB8AC3E}">
        <p14:creationId xmlns:p14="http://schemas.microsoft.com/office/powerpoint/2010/main" val="2918926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9411" y="659011"/>
            <a:ext cx="8860117" cy="2400657"/>
          </a:xfrm>
          <a:prstGeom prst="rect">
            <a:avLst/>
          </a:prstGeom>
        </p:spPr>
        <p:txBody>
          <a:bodyPr wrap="square">
            <a:spAutoFit/>
          </a:bodyPr>
          <a:lstStyle/>
          <a:p>
            <a:r>
              <a:rPr lang="it-IT" sz="2400" dirty="0" smtClean="0">
                <a:solidFill>
                  <a:srgbClr val="FF0000"/>
                </a:solidFill>
              </a:rPr>
              <a:t>Separazione a bassa efficienza</a:t>
            </a:r>
          </a:p>
          <a:p>
            <a:endParaRPr lang="it-IT" dirty="0" smtClean="0"/>
          </a:p>
          <a:p>
            <a:r>
              <a:rPr lang="it-IT" dirty="0" smtClean="0"/>
              <a:t>Vengono </a:t>
            </a:r>
            <a:r>
              <a:rPr lang="it-IT" dirty="0"/>
              <a:t>generalmente </a:t>
            </a:r>
            <a:r>
              <a:rPr lang="it-IT" dirty="0" smtClean="0"/>
              <a:t>utilizzati “</a:t>
            </a:r>
            <a:r>
              <a:rPr lang="it-IT" dirty="0"/>
              <a:t>vagli” </a:t>
            </a:r>
            <a:r>
              <a:rPr lang="it-IT" dirty="0" smtClean="0"/>
              <a:t>operanti </a:t>
            </a:r>
            <a:r>
              <a:rPr lang="it-IT" dirty="0"/>
              <a:t>senza compressione: vagli statici, vagli rotativi (o </a:t>
            </a:r>
            <a:r>
              <a:rPr lang="it-IT" dirty="0" err="1"/>
              <a:t>rotovagli</a:t>
            </a:r>
            <a:r>
              <a:rPr lang="it-IT" dirty="0"/>
              <a:t>), vagli vibranti (o vibrovagli); </a:t>
            </a:r>
            <a:r>
              <a:rPr lang="it-IT" dirty="0" smtClean="0"/>
              <a:t>oppure “</a:t>
            </a:r>
            <a:r>
              <a:rPr lang="it-IT" dirty="0"/>
              <a:t>separatori” </a:t>
            </a:r>
            <a:r>
              <a:rPr lang="it-IT" dirty="0" smtClean="0"/>
              <a:t>che invece agiscono </a:t>
            </a:r>
            <a:r>
              <a:rPr lang="it-IT" dirty="0"/>
              <a:t>applicando una compressione: separatori a tamburo rotante e a compressione </a:t>
            </a:r>
            <a:r>
              <a:rPr lang="it-IT" dirty="0" smtClean="0"/>
              <a:t>elicoidale (i più diffusi).</a:t>
            </a:r>
          </a:p>
          <a:p>
            <a:r>
              <a:rPr lang="it-IT" dirty="0" smtClean="0"/>
              <a:t>Si ottiene una frazione solida con 20-30% di </a:t>
            </a:r>
            <a:r>
              <a:rPr lang="it-IT" dirty="0" err="1" smtClean="0"/>
              <a:t>s.s.</a:t>
            </a:r>
            <a:r>
              <a:rPr lang="it-IT" dirty="0" smtClean="0"/>
              <a:t> e una frazione liquida con meno del 5% di </a:t>
            </a:r>
            <a:r>
              <a:rPr lang="it-IT" dirty="0" err="1" smtClean="0"/>
              <a:t>s.s.</a:t>
            </a:r>
            <a:endParaRPr lang="it-IT" dirty="0" smtClean="0"/>
          </a:p>
          <a:p>
            <a:r>
              <a:rPr lang="it-IT" dirty="0" smtClean="0"/>
              <a:t>Costo </a:t>
            </a:r>
            <a:r>
              <a:rPr lang="it-IT" dirty="0" err="1" smtClean="0"/>
              <a:t>investimeto</a:t>
            </a:r>
            <a:r>
              <a:rPr lang="it-IT" dirty="0" smtClean="0"/>
              <a:t>: 25-40.000 €; costo di gestione: 0,05-1 €/m3</a:t>
            </a:r>
            <a:endParaRPr lang="it-IT" dirty="0"/>
          </a:p>
        </p:txBody>
      </p:sp>
      <p:pic>
        <p:nvPicPr>
          <p:cNvPr id="5" name="Immagine 4"/>
          <p:cNvPicPr>
            <a:picLocks noChangeAspect="1"/>
          </p:cNvPicPr>
          <p:nvPr/>
        </p:nvPicPr>
        <p:blipFill>
          <a:blip r:embed="rId2"/>
          <a:stretch>
            <a:fillRect/>
          </a:stretch>
        </p:blipFill>
        <p:spPr>
          <a:xfrm>
            <a:off x="1282699" y="3194956"/>
            <a:ext cx="6123427" cy="2955471"/>
          </a:xfrm>
          <a:prstGeom prst="rect">
            <a:avLst/>
          </a:prstGeom>
        </p:spPr>
      </p:pic>
    </p:spTree>
    <p:extLst>
      <p:ext uri="{BB962C8B-B14F-4D97-AF65-F5344CB8AC3E}">
        <p14:creationId xmlns:p14="http://schemas.microsoft.com/office/powerpoint/2010/main" val="2601276533"/>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90500" y="50800"/>
            <a:ext cx="8839200" cy="5324535"/>
          </a:xfrm>
          <a:prstGeom prst="rect">
            <a:avLst/>
          </a:prstGeom>
          <a:noFill/>
        </p:spPr>
        <p:txBody>
          <a:bodyPr wrap="square" rtlCol="0">
            <a:spAutoFit/>
          </a:bodyPr>
          <a:lstStyle/>
          <a:p>
            <a:r>
              <a:rPr lang="it-IT" sz="2000" dirty="0" smtClean="0"/>
              <a:t>Il sistema di abbattimento dei fumi agisce sia sul </a:t>
            </a:r>
            <a:r>
              <a:rPr lang="it-IT" sz="2000" dirty="0"/>
              <a:t>particolato (ceneri sottili), in genere utilizzando sistemi </a:t>
            </a:r>
            <a:r>
              <a:rPr lang="it-IT" sz="2000" dirty="0" smtClean="0"/>
              <a:t>di filtrazione meccanica o gravitazionali (filtri in tessuto, cicloni) che su composti chimici (</a:t>
            </a:r>
            <a:r>
              <a:rPr lang="it-IT" sz="2000" dirty="0" err="1" smtClean="0"/>
              <a:t>NOx</a:t>
            </a:r>
            <a:r>
              <a:rPr lang="it-IT" sz="2000" dirty="0" smtClean="0"/>
              <a:t>, </a:t>
            </a:r>
            <a:r>
              <a:rPr lang="it-IT" sz="2000" i="1" dirty="0" err="1" smtClean="0"/>
              <a:t>etc</a:t>
            </a:r>
            <a:r>
              <a:rPr lang="it-IT" sz="2000" dirty="0"/>
              <a:t>) utilizzando </a:t>
            </a:r>
            <a:r>
              <a:rPr lang="it-IT" sz="2000" dirty="0" smtClean="0"/>
              <a:t>specifici reagenti. Per ridurre gli ossidi di </a:t>
            </a:r>
            <a:r>
              <a:rPr lang="it-IT" sz="2000" dirty="0" err="1" smtClean="0"/>
              <a:t>N</a:t>
            </a:r>
            <a:r>
              <a:rPr lang="it-IT" sz="2000" dirty="0" smtClean="0"/>
              <a:t> nei fumi si opera iniettando nella camera secondaria un agente neutralizzante come l’urea. </a:t>
            </a:r>
            <a:r>
              <a:rPr lang="it-IT" sz="2000" dirty="0"/>
              <a:t>La reazione, che </a:t>
            </a:r>
            <a:r>
              <a:rPr lang="it-IT" sz="2000" dirty="0" smtClean="0"/>
              <a:t>avviene a temperature comprese tra 850 e 1.050°C, trasforma  </a:t>
            </a:r>
            <a:r>
              <a:rPr lang="it-IT" sz="2000" dirty="0"/>
              <a:t>gli ossidi di azoto in azoto molecolare e acqua. </a:t>
            </a:r>
          </a:p>
          <a:p>
            <a:r>
              <a:rPr lang="it-IT" sz="2000" dirty="0"/>
              <a:t>Dalla combustione e dal trattamento dei fumi si ottengono due tipologie di </a:t>
            </a:r>
            <a:r>
              <a:rPr lang="it-IT" sz="2000" dirty="0" smtClean="0"/>
              <a:t>ceneri:</a:t>
            </a:r>
          </a:p>
          <a:p>
            <a:pPr marL="342900" indent="-342900">
              <a:buAutoNum type="alphaLcParenR"/>
            </a:pPr>
            <a:r>
              <a:rPr lang="it-IT" sz="2000" dirty="0" smtClean="0"/>
              <a:t>quelle </a:t>
            </a:r>
            <a:r>
              <a:rPr lang="it-IT" sz="2000" dirty="0"/>
              <a:t>grossolane che si </a:t>
            </a:r>
            <a:r>
              <a:rPr lang="it-IT" sz="2000" dirty="0" smtClean="0"/>
              <a:t>raccolgono </a:t>
            </a:r>
            <a:r>
              <a:rPr lang="it-IT" sz="2000" dirty="0"/>
              <a:t>sul fondo della camera di combustione (ceneri di </a:t>
            </a:r>
            <a:r>
              <a:rPr lang="it-IT" sz="2000" dirty="0" err="1" smtClean="0"/>
              <a:t>sottogriglia</a:t>
            </a:r>
            <a:r>
              <a:rPr lang="it-IT" sz="2000" dirty="0"/>
              <a:t>), che vengono allontanate in continuo mediante sistemi meccanici (a raschiamento), accumulate in </a:t>
            </a:r>
            <a:r>
              <a:rPr lang="it-IT" sz="2000" dirty="0" smtClean="0"/>
              <a:t>appositi contenitori e utilizzabili anche per fini agronomici in virtù del </a:t>
            </a:r>
            <a:r>
              <a:rPr lang="it-IT" sz="2000" dirty="0"/>
              <a:t>loro contenuto in elementi nutritivi (eccetto l’azoto)</a:t>
            </a:r>
            <a:r>
              <a:rPr lang="it-IT" sz="2000" dirty="0" smtClean="0"/>
              <a:t>;</a:t>
            </a:r>
          </a:p>
          <a:p>
            <a:pPr marL="342900" indent="-342900">
              <a:buAutoNum type="alphaLcParenR"/>
            </a:pPr>
            <a:r>
              <a:rPr lang="it-IT" sz="2000" dirty="0" smtClean="0"/>
              <a:t>quelle </a:t>
            </a:r>
            <a:r>
              <a:rPr lang="it-IT" sz="2000" dirty="0"/>
              <a:t>leggere, provenienti dai sistemi di depolverazione, raccolte a parte e destinate alla discarica in quanto </a:t>
            </a:r>
            <a:r>
              <a:rPr lang="it-IT" sz="2000" dirty="0" smtClean="0"/>
              <a:t>contenenti elementi tossici per la salute dell’uomo.</a:t>
            </a:r>
            <a:endParaRPr lang="it-IT" sz="2000" dirty="0"/>
          </a:p>
          <a:p>
            <a:r>
              <a:rPr lang="it-IT" sz="2000" dirty="0" smtClean="0"/>
              <a:t>In termini </a:t>
            </a:r>
            <a:r>
              <a:rPr lang="it-IT" sz="2000" dirty="0"/>
              <a:t>ponderali le ceneri di </a:t>
            </a:r>
            <a:r>
              <a:rPr lang="it-IT" sz="2000" dirty="0" err="1"/>
              <a:t>sottogriglia</a:t>
            </a:r>
            <a:r>
              <a:rPr lang="it-IT" sz="2000" dirty="0"/>
              <a:t> rappresentano circa l’80% del totale.</a:t>
            </a:r>
            <a:br>
              <a:rPr lang="it-IT" sz="2000" dirty="0"/>
            </a:br>
            <a:endParaRPr lang="it-IT" sz="2000" dirty="0"/>
          </a:p>
        </p:txBody>
      </p:sp>
    </p:spTree>
    <p:extLst>
      <p:ext uri="{BB962C8B-B14F-4D97-AF65-F5344CB8AC3E}">
        <p14:creationId xmlns:p14="http://schemas.microsoft.com/office/powerpoint/2010/main" val="26832542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52400" y="113459"/>
            <a:ext cx="8750300" cy="7017307"/>
          </a:xfrm>
          <a:prstGeom prst="rect">
            <a:avLst/>
          </a:prstGeom>
          <a:noFill/>
        </p:spPr>
        <p:txBody>
          <a:bodyPr wrap="square" rtlCol="0">
            <a:spAutoFit/>
          </a:bodyPr>
          <a:lstStyle/>
          <a:p>
            <a:r>
              <a:rPr lang="it-IT" dirty="0"/>
              <a:t>Ciò che distingue l’incenerimento dalla termovalorizzazione è rappresentato dal recupero di quanta </a:t>
            </a:r>
            <a:r>
              <a:rPr lang="it-IT" dirty="0" err="1"/>
              <a:t>piu</a:t>
            </a:r>
            <a:r>
              <a:rPr lang="it-IT" dirty="0"/>
              <a:t>̀ energia termica possibile dalla combustione. Recupero energetico che può dare luogo alla sola produzione di acqua calda, oppure alimentare un sistema co-generativo con produzione di acqua calda ed energia elettrica utilizzando turbine. </a:t>
            </a:r>
          </a:p>
          <a:p>
            <a:r>
              <a:rPr lang="it-IT" dirty="0"/>
              <a:t>La scelta tra l’una o l’altra forma dipende in genere dal quantitativo di materiale disponibile, con soluzioni che possono coinvolgere uno o </a:t>
            </a:r>
            <a:r>
              <a:rPr lang="it-IT" dirty="0" err="1"/>
              <a:t>piu</a:t>
            </a:r>
            <a:r>
              <a:rPr lang="it-IT" dirty="0"/>
              <a:t>̀ allevamenti tra di loro variamente associati. </a:t>
            </a:r>
          </a:p>
          <a:p>
            <a:r>
              <a:rPr lang="it-IT" dirty="0"/>
              <a:t>La diffusione di questa tecnologia, soprattutto per gli impianti di medio-grandi dimensioni, è stata in ogni caso sino a questo momento fortemente rallentata dalla scarsa accettazione da parte dell’opinione pubblica, preoccupata per le conseguenze di tipo ambientale e sanitario derivanti dalle emissioni in atmosfera. </a:t>
            </a:r>
          </a:p>
          <a:p>
            <a:endParaRPr lang="it-IT" dirty="0" smtClean="0"/>
          </a:p>
          <a:p>
            <a:r>
              <a:rPr lang="it-IT" dirty="0"/>
              <a:t>Utilizzato in ambito zootecnico per il trattamento delle lettiere di avicoli da carne.</a:t>
            </a:r>
          </a:p>
          <a:p>
            <a:endParaRPr lang="it-IT" dirty="0"/>
          </a:p>
          <a:p>
            <a:r>
              <a:rPr lang="it-IT" dirty="0"/>
              <a:t>E’ matura. Il prodotto finale sono le ceneri ossia la frazione incombusta del materiale di partenza. Il calore viene utilizzato per il riscaldamento dei ricoveri e delle utenze aziendali o anche per la produzione di energia elettrica.</a:t>
            </a:r>
          </a:p>
          <a:p>
            <a:endParaRPr lang="it-IT" dirty="0"/>
          </a:p>
          <a:p>
            <a:r>
              <a:rPr lang="it-IT" dirty="0" smtClean="0"/>
              <a:t>Si </a:t>
            </a:r>
            <a:r>
              <a:rPr lang="it-IT" dirty="0"/>
              <a:t>tratta di un trattamento distruttivo nei confronti </a:t>
            </a:r>
            <a:r>
              <a:rPr lang="it-IT" dirty="0" smtClean="0"/>
              <a:t>dell’azoto </a:t>
            </a:r>
            <a:r>
              <a:rPr lang="it-IT" dirty="0"/>
              <a:t>(oltre che della sostanza organica), che, da organico e ammoniacale, le forme in cui è presente nel materiale di partenza, viene ossidato e trasformato in azoto molecolare gassoso, gas inerte in atmosfera</a:t>
            </a:r>
            <a:r>
              <a:rPr lang="it-IT" dirty="0" smtClean="0"/>
              <a:t>.</a:t>
            </a:r>
          </a:p>
          <a:p>
            <a:endParaRPr lang="it-IT" dirty="0"/>
          </a:p>
          <a:p>
            <a:r>
              <a:rPr lang="it-IT" dirty="0" smtClean="0"/>
              <a:t>I costi di investimento: 350-400.000 per impianto da 850-1.000 </a:t>
            </a:r>
            <a:r>
              <a:rPr lang="it-IT" dirty="0" err="1" smtClean="0"/>
              <a:t>kWt</a:t>
            </a:r>
            <a:endParaRPr lang="it-IT" dirty="0" smtClean="0"/>
          </a:p>
          <a:p>
            <a:r>
              <a:rPr lang="it-IT" dirty="0" smtClean="0"/>
              <a:t>Costi di gestione: 2-3 €/m3</a:t>
            </a:r>
          </a:p>
          <a:p>
            <a:endParaRPr lang="it-IT" dirty="0"/>
          </a:p>
        </p:txBody>
      </p:sp>
    </p:spTree>
    <p:extLst>
      <p:ext uri="{BB962C8B-B14F-4D97-AF65-F5344CB8AC3E}">
        <p14:creationId xmlns:p14="http://schemas.microsoft.com/office/powerpoint/2010/main" val="7490463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838200" y="-47297"/>
            <a:ext cx="6743700" cy="6278618"/>
          </a:xfrm>
          <a:prstGeom prst="rect">
            <a:avLst/>
          </a:prstGeom>
        </p:spPr>
      </p:pic>
    </p:spTree>
    <p:extLst>
      <p:ext uri="{BB962C8B-B14F-4D97-AF65-F5344CB8AC3E}">
        <p14:creationId xmlns:p14="http://schemas.microsoft.com/office/powerpoint/2010/main" val="417267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68940" y="138577"/>
            <a:ext cx="8441765" cy="2677656"/>
          </a:xfrm>
          <a:prstGeom prst="rect">
            <a:avLst/>
          </a:prstGeom>
          <a:noFill/>
        </p:spPr>
        <p:txBody>
          <a:bodyPr wrap="square" rtlCol="0">
            <a:spAutoFit/>
          </a:bodyPr>
          <a:lstStyle/>
          <a:p>
            <a:r>
              <a:rPr lang="it-IT" sz="2400" dirty="0" smtClean="0">
                <a:solidFill>
                  <a:srgbClr val="FF0000"/>
                </a:solidFill>
              </a:rPr>
              <a:t>La digestione anaerobica (DA)</a:t>
            </a:r>
          </a:p>
          <a:p>
            <a:endParaRPr lang="it-IT" dirty="0" smtClean="0"/>
          </a:p>
          <a:p>
            <a:r>
              <a:rPr lang="it-IT" dirty="0" smtClean="0"/>
              <a:t>La DA è un trattamento biologico </a:t>
            </a:r>
            <a:r>
              <a:rPr lang="it-IT" dirty="0"/>
              <a:t>a carico della biomassa organica che avviene in condizioni di assenza di ossigeno. Ha una duplice funzione, stabilizzare la parte degradabile della matrice in ingresso </a:t>
            </a:r>
            <a:r>
              <a:rPr lang="it-IT" dirty="0" smtClean="0"/>
              <a:t> e valorizzare il potenziale energetico in essa </a:t>
            </a:r>
            <a:r>
              <a:rPr lang="it-IT" dirty="0" smtClean="0"/>
              <a:t>rinchiuso.</a:t>
            </a:r>
          </a:p>
          <a:p>
            <a:r>
              <a:rPr lang="it-IT" dirty="0" smtClean="0"/>
              <a:t>Il </a:t>
            </a:r>
            <a:r>
              <a:rPr lang="it-IT" dirty="0" smtClean="0"/>
              <a:t>prodotto di questa fermentazione è il biogas costituito </a:t>
            </a:r>
            <a:r>
              <a:rPr lang="it-IT" dirty="0"/>
              <a:t>principalmente da metano (CH</a:t>
            </a:r>
            <a:r>
              <a:rPr lang="it-IT" baseline="-25000" dirty="0"/>
              <a:t>4</a:t>
            </a:r>
            <a:r>
              <a:rPr lang="it-IT" dirty="0"/>
              <a:t>) per il 50-80%, </a:t>
            </a:r>
            <a:r>
              <a:rPr lang="it-IT" dirty="0" smtClean="0"/>
              <a:t>CO</a:t>
            </a:r>
            <a:r>
              <a:rPr lang="it-IT" baseline="-25000" dirty="0" smtClean="0"/>
              <a:t>2</a:t>
            </a:r>
            <a:r>
              <a:rPr lang="it-IT" dirty="0" smtClean="0"/>
              <a:t> per il 20-40%, </a:t>
            </a:r>
            <a:r>
              <a:rPr lang="it-IT" dirty="0"/>
              <a:t>vapore acqueo e </a:t>
            </a:r>
            <a:r>
              <a:rPr lang="it-IT" dirty="0" smtClean="0"/>
              <a:t>altri gas in concentrazioni minori tra cui l’acido solfidrico (H</a:t>
            </a:r>
            <a:r>
              <a:rPr lang="it-IT" baseline="-25000" dirty="0" smtClean="0"/>
              <a:t>2</a:t>
            </a:r>
            <a:r>
              <a:rPr lang="it-IT" dirty="0" smtClean="0"/>
              <a:t>S).</a:t>
            </a:r>
            <a:endParaRPr lang="it-IT" dirty="0"/>
          </a:p>
        </p:txBody>
      </p:sp>
      <p:pic>
        <p:nvPicPr>
          <p:cNvPr id="3" name="Immagine 2"/>
          <p:cNvPicPr>
            <a:picLocks noChangeAspect="1"/>
          </p:cNvPicPr>
          <p:nvPr/>
        </p:nvPicPr>
        <p:blipFill>
          <a:blip r:embed="rId2"/>
          <a:stretch>
            <a:fillRect/>
          </a:stretch>
        </p:blipFill>
        <p:spPr>
          <a:xfrm>
            <a:off x="1627767" y="3268420"/>
            <a:ext cx="5777708" cy="3432638"/>
          </a:xfrm>
          <a:prstGeom prst="rect">
            <a:avLst/>
          </a:prstGeom>
        </p:spPr>
      </p:pic>
    </p:spTree>
    <p:extLst>
      <p:ext uri="{BB962C8B-B14F-4D97-AF65-F5344CB8AC3E}">
        <p14:creationId xmlns:p14="http://schemas.microsoft.com/office/powerpoint/2010/main" val="3179593202"/>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68940" y="313765"/>
            <a:ext cx="8441765" cy="3139321"/>
          </a:xfrm>
          <a:prstGeom prst="rect">
            <a:avLst/>
          </a:prstGeom>
          <a:noFill/>
        </p:spPr>
        <p:txBody>
          <a:bodyPr wrap="square" rtlCol="0">
            <a:spAutoFit/>
          </a:bodyPr>
          <a:lstStyle/>
          <a:p>
            <a:r>
              <a:rPr lang="it-IT" dirty="0" smtClean="0"/>
              <a:t>Il processo di trasformazione dei substrati organici complessi </a:t>
            </a:r>
            <a:r>
              <a:rPr lang="it-IT" dirty="0"/>
              <a:t>in metano avviene in tre differenti </a:t>
            </a:r>
            <a:r>
              <a:rPr lang="it-IT" dirty="0" smtClean="0"/>
              <a:t>fasi.</a:t>
            </a:r>
          </a:p>
          <a:p>
            <a:pPr marL="285750" indent="-285750">
              <a:buFont typeface="Arial"/>
              <a:buChar char="•"/>
            </a:pPr>
            <a:r>
              <a:rPr lang="it-IT" dirty="0" smtClean="0"/>
              <a:t>Prima fase: </a:t>
            </a:r>
            <a:r>
              <a:rPr lang="it-IT" dirty="0" smtClean="0"/>
              <a:t>idrolisi e acidificazione, avviene la degradazione </a:t>
            </a:r>
            <a:r>
              <a:rPr lang="it-IT" dirty="0"/>
              <a:t>dei substrati organici complessi particolati o solubili (proteine, grassi e carboidrati), con formazione di acidi grassi volatili, chetoni ed </a:t>
            </a:r>
            <a:r>
              <a:rPr lang="it-IT" dirty="0" smtClean="0"/>
              <a:t>alcoli.</a:t>
            </a:r>
          </a:p>
          <a:p>
            <a:pPr marL="285750" indent="-285750">
              <a:buFont typeface="Arial"/>
              <a:buChar char="•"/>
            </a:pPr>
            <a:r>
              <a:rPr lang="it-IT" dirty="0" smtClean="0"/>
              <a:t>Seconda fase: </a:t>
            </a:r>
            <a:r>
              <a:rPr lang="it-IT" dirty="0" err="1" smtClean="0"/>
              <a:t>acetogenesi</a:t>
            </a:r>
            <a:r>
              <a:rPr lang="it-IT" dirty="0" smtClean="0"/>
              <a:t> </a:t>
            </a:r>
            <a:r>
              <a:rPr lang="it-IT" dirty="0"/>
              <a:t>dagli acidi </a:t>
            </a:r>
            <a:r>
              <a:rPr lang="it-IT" dirty="0" smtClean="0"/>
              <a:t>grassi, </a:t>
            </a:r>
            <a:r>
              <a:rPr lang="it-IT" dirty="0"/>
              <a:t>si ha la formazione di acido acetico, acido formico, biossido di carbonio ed idrogeno molecolare. </a:t>
            </a:r>
            <a:endParaRPr lang="it-IT" dirty="0" smtClean="0"/>
          </a:p>
          <a:p>
            <a:pPr marL="285750" indent="-285750">
              <a:buFont typeface="Arial"/>
              <a:buChar char="•"/>
            </a:pPr>
            <a:r>
              <a:rPr lang="it-IT" dirty="0" smtClean="0"/>
              <a:t>Terza fase</a:t>
            </a:r>
            <a:r>
              <a:rPr lang="it-IT" dirty="0" smtClean="0"/>
              <a:t>: </a:t>
            </a:r>
            <a:r>
              <a:rPr lang="it-IT" dirty="0" smtClean="0"/>
              <a:t>metanizzazione</a:t>
            </a:r>
            <a:r>
              <a:rPr lang="it-IT" dirty="0"/>
              <a:t>, ha luogo la formazione di metano dall’acido acetico o attraverso la riduzione del biossido di carbonio utilizzando l’idrogeno come co-substrato. </a:t>
            </a:r>
          </a:p>
          <a:p>
            <a:endParaRPr lang="it-IT" dirty="0"/>
          </a:p>
        </p:txBody>
      </p:sp>
      <p:pic>
        <p:nvPicPr>
          <p:cNvPr id="3" name="Immagine 2"/>
          <p:cNvPicPr>
            <a:picLocks noChangeAspect="1"/>
          </p:cNvPicPr>
          <p:nvPr/>
        </p:nvPicPr>
        <p:blipFill>
          <a:blip r:embed="rId2"/>
          <a:stretch>
            <a:fillRect/>
          </a:stretch>
        </p:blipFill>
        <p:spPr>
          <a:xfrm>
            <a:off x="1372239" y="3319375"/>
            <a:ext cx="5828661" cy="3455062"/>
          </a:xfrm>
          <a:prstGeom prst="rect">
            <a:avLst/>
          </a:prstGeom>
        </p:spPr>
      </p:pic>
    </p:spTree>
    <p:extLst>
      <p:ext uri="{BB962C8B-B14F-4D97-AF65-F5344CB8AC3E}">
        <p14:creationId xmlns:p14="http://schemas.microsoft.com/office/powerpoint/2010/main" val="3083391570"/>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79778" y="366889"/>
            <a:ext cx="8283222" cy="5078314"/>
          </a:xfrm>
          <a:prstGeom prst="rect">
            <a:avLst/>
          </a:prstGeom>
          <a:noFill/>
        </p:spPr>
        <p:txBody>
          <a:bodyPr wrap="square" rtlCol="0">
            <a:spAutoFit/>
          </a:bodyPr>
          <a:lstStyle/>
          <a:p>
            <a:r>
              <a:rPr lang="it-IT" dirty="0" smtClean="0"/>
              <a:t>La velocità di degradazione della </a:t>
            </a:r>
            <a:r>
              <a:rPr lang="it-IT" dirty="0" err="1" smtClean="0"/>
              <a:t>s.o</a:t>
            </a:r>
            <a:r>
              <a:rPr lang="it-IT" dirty="0" smtClean="0"/>
              <a:t>. non è uguale</a:t>
            </a:r>
          </a:p>
          <a:p>
            <a:pPr marL="285750" indent="-285750">
              <a:buFont typeface="Arial"/>
              <a:buChar char="•"/>
            </a:pPr>
            <a:r>
              <a:rPr lang="it-IT" dirty="0" smtClean="0"/>
              <a:t>Cellulosa</a:t>
            </a:r>
          </a:p>
          <a:p>
            <a:pPr marL="285750" indent="-285750">
              <a:buFont typeface="Arial"/>
              <a:buChar char="•"/>
            </a:pPr>
            <a:r>
              <a:rPr lang="it-IT" dirty="0" smtClean="0"/>
              <a:t>Emicellulosa</a:t>
            </a:r>
          </a:p>
          <a:p>
            <a:pPr marL="285750" indent="-285750">
              <a:buFont typeface="Arial"/>
              <a:buChar char="•"/>
            </a:pPr>
            <a:r>
              <a:rPr lang="it-IT" dirty="0" smtClean="0"/>
              <a:t>Proteine</a:t>
            </a:r>
          </a:p>
          <a:p>
            <a:pPr marL="285750" indent="-285750">
              <a:buFont typeface="Arial"/>
              <a:buChar char="•"/>
            </a:pPr>
            <a:r>
              <a:rPr lang="it-IT" dirty="0" smtClean="0"/>
              <a:t>Grassi</a:t>
            </a:r>
          </a:p>
          <a:p>
            <a:pPr marL="285750" indent="-285750">
              <a:buFont typeface="Arial"/>
              <a:buChar char="•"/>
            </a:pPr>
            <a:r>
              <a:rPr lang="it-IT" dirty="0" smtClean="0"/>
              <a:t>Carboidrati</a:t>
            </a:r>
          </a:p>
          <a:p>
            <a:pPr marL="285750" indent="-285750">
              <a:buFont typeface="Arial"/>
              <a:buChar char="•"/>
            </a:pPr>
            <a:endParaRPr lang="it-IT" dirty="0" smtClean="0"/>
          </a:p>
          <a:p>
            <a:r>
              <a:rPr lang="it-IT" dirty="0" smtClean="0"/>
              <a:t> e varia in funzione della temperatura adottata nel processo</a:t>
            </a:r>
          </a:p>
          <a:p>
            <a:endParaRPr lang="it-IT" dirty="0" smtClean="0"/>
          </a:p>
          <a:p>
            <a:pPr marL="285750" indent="-285750">
              <a:buFont typeface="Arial"/>
              <a:buChar char="•"/>
            </a:pPr>
            <a:r>
              <a:rPr lang="it-IT" dirty="0" smtClean="0"/>
              <a:t>Processo psicrofilo (&lt; 25°C) tempo di degradazione 60-90 gg</a:t>
            </a:r>
          </a:p>
          <a:p>
            <a:pPr marL="285750" indent="-285750">
              <a:buFont typeface="Arial"/>
              <a:buChar char="•"/>
            </a:pPr>
            <a:r>
              <a:rPr lang="it-IT" dirty="0" smtClean="0"/>
              <a:t>Processo mesofilo (30-38 °C) </a:t>
            </a:r>
            <a:r>
              <a:rPr lang="it-IT" dirty="0"/>
              <a:t>tempo di degradazione 20</a:t>
            </a:r>
            <a:r>
              <a:rPr lang="it-IT" dirty="0" smtClean="0"/>
              <a:t>-40 gg</a:t>
            </a:r>
          </a:p>
          <a:p>
            <a:pPr marL="285750" indent="-285750">
              <a:buFont typeface="Arial"/>
              <a:buChar char="•"/>
            </a:pPr>
            <a:r>
              <a:rPr lang="it-IT" dirty="0" smtClean="0"/>
              <a:t>Processo termofilo (45-55°C) </a:t>
            </a:r>
            <a:r>
              <a:rPr lang="it-IT" dirty="0"/>
              <a:t>tempo di degradazione 10</a:t>
            </a:r>
            <a:r>
              <a:rPr lang="it-IT" dirty="0" smtClean="0"/>
              <a:t>-20 gg</a:t>
            </a:r>
          </a:p>
          <a:p>
            <a:pPr marL="285750" indent="-285750">
              <a:buFont typeface="Arial"/>
              <a:buChar char="•"/>
            </a:pPr>
            <a:endParaRPr lang="it-IT" dirty="0"/>
          </a:p>
          <a:p>
            <a:r>
              <a:rPr lang="it-IT" dirty="0" smtClean="0"/>
              <a:t>Nella maggior parte degli impianti si usa il processo mesofilo, perché il processo termofilo risulta meno stabile, con tempi di ritenzione per il mesofilo di:</a:t>
            </a:r>
          </a:p>
          <a:p>
            <a:pPr marL="285750" indent="-285750">
              <a:buFont typeface="Arial"/>
              <a:buChar char="•"/>
            </a:pPr>
            <a:r>
              <a:rPr lang="it-IT" dirty="0" smtClean="0"/>
              <a:t>Liquami suinicoli 20 giorni</a:t>
            </a:r>
          </a:p>
          <a:p>
            <a:pPr marL="285750" indent="-285750">
              <a:buFont typeface="Arial"/>
              <a:buChar char="•"/>
            </a:pPr>
            <a:r>
              <a:rPr lang="it-IT" dirty="0" smtClean="0"/>
              <a:t>Liquami bovini 30 giorni</a:t>
            </a:r>
          </a:p>
          <a:p>
            <a:pPr marL="285750" indent="-285750">
              <a:buFont typeface="Arial"/>
              <a:buChar char="•"/>
            </a:pPr>
            <a:r>
              <a:rPr lang="it-IT" dirty="0" smtClean="0"/>
              <a:t>Co-digestione 35-35 giorni per la presenza di materiali </a:t>
            </a:r>
            <a:r>
              <a:rPr lang="it-IT" dirty="0" err="1" smtClean="0"/>
              <a:t>cellulosolitici</a:t>
            </a:r>
            <a:endParaRPr lang="it-IT" dirty="0"/>
          </a:p>
        </p:txBody>
      </p:sp>
      <p:sp>
        <p:nvSpPr>
          <p:cNvPr id="3" name="Freccia giù 2"/>
          <p:cNvSpPr/>
          <p:nvPr/>
        </p:nvSpPr>
        <p:spPr>
          <a:xfrm>
            <a:off x="2467111" y="817558"/>
            <a:ext cx="335760" cy="108034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 name="Più 3"/>
          <p:cNvSpPr/>
          <p:nvPr/>
        </p:nvSpPr>
        <p:spPr>
          <a:xfrm>
            <a:off x="3021858" y="1525625"/>
            <a:ext cx="291966" cy="306585"/>
          </a:xfrm>
          <a:prstGeom prst="mathPl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5" name="Meno 4"/>
          <p:cNvSpPr/>
          <p:nvPr/>
        </p:nvSpPr>
        <p:spPr>
          <a:xfrm>
            <a:off x="3021858" y="817558"/>
            <a:ext cx="291966" cy="286632"/>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8426519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91444" y="169335"/>
            <a:ext cx="4532949" cy="4524316"/>
          </a:xfrm>
          <a:prstGeom prst="rect">
            <a:avLst/>
          </a:prstGeom>
          <a:noFill/>
        </p:spPr>
        <p:txBody>
          <a:bodyPr wrap="none" rtlCol="0">
            <a:spAutoFit/>
          </a:bodyPr>
          <a:lstStyle/>
          <a:p>
            <a:r>
              <a:rPr lang="it-IT" dirty="0" smtClean="0"/>
              <a:t>Produzione di biogas (indici di trasformazione)</a:t>
            </a:r>
          </a:p>
          <a:p>
            <a:endParaRPr lang="it-IT" dirty="0" smtClean="0"/>
          </a:p>
          <a:p>
            <a:r>
              <a:rPr lang="it-IT" dirty="0" smtClean="0"/>
              <a:t>Deiezioni animali</a:t>
            </a:r>
          </a:p>
          <a:p>
            <a:pPr marL="285750" indent="-285750">
              <a:buFont typeface="Arial"/>
              <a:buChar char="•"/>
            </a:pPr>
            <a:r>
              <a:rPr lang="it-IT" dirty="0" smtClean="0"/>
              <a:t>Bovini				0,2-0,3 m</a:t>
            </a:r>
            <a:r>
              <a:rPr lang="it-IT" baseline="30000" dirty="0" smtClean="0"/>
              <a:t>3</a:t>
            </a:r>
            <a:r>
              <a:rPr lang="it-IT" dirty="0" smtClean="0"/>
              <a:t>/kg </a:t>
            </a:r>
            <a:r>
              <a:rPr lang="it-IT" dirty="0" err="1" smtClean="0"/>
              <a:t>s.o</a:t>
            </a:r>
            <a:r>
              <a:rPr lang="it-IT" dirty="0" smtClean="0"/>
              <a:t>.</a:t>
            </a:r>
          </a:p>
          <a:p>
            <a:pPr marL="285750" indent="-285750">
              <a:buFont typeface="Arial"/>
              <a:buChar char="•"/>
            </a:pPr>
            <a:r>
              <a:rPr lang="it-IT" dirty="0" smtClean="0"/>
              <a:t>Suini				0,3-0,5</a:t>
            </a:r>
            <a:r>
              <a:rPr lang="it-IT" dirty="0"/>
              <a:t> m</a:t>
            </a:r>
            <a:r>
              <a:rPr lang="it-IT" baseline="30000" dirty="0"/>
              <a:t>3</a:t>
            </a:r>
            <a:r>
              <a:rPr lang="it-IT" dirty="0"/>
              <a:t>/kg </a:t>
            </a:r>
            <a:r>
              <a:rPr lang="it-IT" dirty="0" err="1"/>
              <a:t>s.o</a:t>
            </a:r>
            <a:r>
              <a:rPr lang="it-IT" dirty="0"/>
              <a:t>.</a:t>
            </a:r>
            <a:endParaRPr lang="it-IT" dirty="0" smtClean="0"/>
          </a:p>
          <a:p>
            <a:pPr marL="285750" indent="-285750">
              <a:buFont typeface="Arial"/>
              <a:buChar char="•"/>
            </a:pPr>
            <a:r>
              <a:rPr lang="it-IT" dirty="0" smtClean="0"/>
              <a:t>Avicoli galline		0,35-0,6</a:t>
            </a:r>
            <a:r>
              <a:rPr lang="it-IT" dirty="0"/>
              <a:t> m</a:t>
            </a:r>
            <a:r>
              <a:rPr lang="it-IT" baseline="30000" dirty="0"/>
              <a:t>3</a:t>
            </a:r>
            <a:r>
              <a:rPr lang="it-IT" dirty="0"/>
              <a:t>/kg </a:t>
            </a:r>
            <a:r>
              <a:rPr lang="it-IT" dirty="0" err="1"/>
              <a:t>s.o</a:t>
            </a:r>
            <a:r>
              <a:rPr lang="it-IT" dirty="0"/>
              <a:t>.</a:t>
            </a:r>
            <a:endParaRPr lang="it-IT" dirty="0" smtClean="0"/>
          </a:p>
          <a:p>
            <a:pPr marL="285750" indent="-285750">
              <a:buFont typeface="Arial"/>
              <a:buChar char="•"/>
            </a:pPr>
            <a:endParaRPr lang="it-IT" dirty="0" smtClean="0"/>
          </a:p>
          <a:p>
            <a:r>
              <a:rPr lang="it-IT" dirty="0" smtClean="0"/>
              <a:t>Altre biomasse</a:t>
            </a:r>
            <a:endParaRPr lang="it-IT" dirty="0"/>
          </a:p>
          <a:p>
            <a:pPr marL="285750" indent="-285750">
              <a:buFont typeface="Arial"/>
              <a:buChar char="•"/>
            </a:pPr>
            <a:r>
              <a:rPr lang="it-IT" dirty="0" smtClean="0"/>
              <a:t>Paglia				0,35-0,45</a:t>
            </a:r>
            <a:r>
              <a:rPr lang="it-IT" dirty="0"/>
              <a:t> m</a:t>
            </a:r>
            <a:r>
              <a:rPr lang="it-IT" baseline="30000" dirty="0"/>
              <a:t>3</a:t>
            </a:r>
            <a:r>
              <a:rPr lang="it-IT" dirty="0"/>
              <a:t>/kg </a:t>
            </a:r>
            <a:r>
              <a:rPr lang="it-IT" dirty="0" err="1"/>
              <a:t>s.o</a:t>
            </a:r>
            <a:r>
              <a:rPr lang="it-IT" dirty="0"/>
              <a:t>.</a:t>
            </a:r>
            <a:endParaRPr lang="it-IT" dirty="0" smtClean="0"/>
          </a:p>
          <a:p>
            <a:pPr marL="285750" indent="-285750">
              <a:buFont typeface="Arial"/>
              <a:buChar char="•"/>
            </a:pPr>
            <a:r>
              <a:rPr lang="it-IT" dirty="0" smtClean="0"/>
              <a:t>Erba e insilato		0,40-0,55</a:t>
            </a:r>
            <a:r>
              <a:rPr lang="it-IT" dirty="0"/>
              <a:t> m</a:t>
            </a:r>
            <a:r>
              <a:rPr lang="it-IT" baseline="30000" dirty="0"/>
              <a:t>3</a:t>
            </a:r>
            <a:r>
              <a:rPr lang="it-IT" dirty="0"/>
              <a:t>/kg </a:t>
            </a:r>
            <a:r>
              <a:rPr lang="it-IT" dirty="0" err="1"/>
              <a:t>s.o</a:t>
            </a:r>
            <a:r>
              <a:rPr lang="it-IT" dirty="0"/>
              <a:t>.</a:t>
            </a:r>
            <a:endParaRPr lang="it-IT" dirty="0" smtClean="0"/>
          </a:p>
          <a:p>
            <a:pPr marL="285750" indent="-285750">
              <a:buFont typeface="Arial"/>
              <a:buChar char="•"/>
            </a:pPr>
            <a:r>
              <a:rPr lang="it-IT" dirty="0" smtClean="0"/>
              <a:t>Insilato di mais		0,45-0,70 </a:t>
            </a:r>
            <a:r>
              <a:rPr lang="it-IT" dirty="0"/>
              <a:t>m</a:t>
            </a:r>
            <a:r>
              <a:rPr lang="it-IT" baseline="30000" dirty="0"/>
              <a:t>3</a:t>
            </a:r>
            <a:r>
              <a:rPr lang="it-IT" dirty="0"/>
              <a:t>/kg </a:t>
            </a:r>
            <a:r>
              <a:rPr lang="it-IT" dirty="0" err="1"/>
              <a:t>s.o</a:t>
            </a:r>
            <a:r>
              <a:rPr lang="it-IT" dirty="0" smtClean="0"/>
              <a:t>.</a:t>
            </a:r>
          </a:p>
          <a:p>
            <a:pPr marL="285750" indent="-285750">
              <a:buFont typeface="Arial"/>
              <a:buChar char="•"/>
            </a:pPr>
            <a:r>
              <a:rPr lang="it-IT" dirty="0" smtClean="0"/>
              <a:t>Scarti di patate		0,40-0,50</a:t>
            </a:r>
            <a:r>
              <a:rPr lang="it-IT" dirty="0"/>
              <a:t> m</a:t>
            </a:r>
            <a:r>
              <a:rPr lang="it-IT" baseline="30000" dirty="0"/>
              <a:t>3</a:t>
            </a:r>
            <a:r>
              <a:rPr lang="it-IT" dirty="0"/>
              <a:t>/kg </a:t>
            </a:r>
            <a:r>
              <a:rPr lang="it-IT" dirty="0" err="1"/>
              <a:t>s.o</a:t>
            </a:r>
            <a:r>
              <a:rPr lang="it-IT" dirty="0"/>
              <a:t>.</a:t>
            </a:r>
            <a:endParaRPr lang="it-IT" dirty="0" smtClean="0"/>
          </a:p>
          <a:p>
            <a:pPr marL="285750" indent="-285750">
              <a:buFont typeface="Arial"/>
              <a:buChar char="•"/>
            </a:pPr>
            <a:r>
              <a:rPr lang="it-IT" dirty="0" smtClean="0"/>
              <a:t>Scarti di frutta		0,20-0,50</a:t>
            </a:r>
            <a:r>
              <a:rPr lang="it-IT" dirty="0"/>
              <a:t> m</a:t>
            </a:r>
            <a:r>
              <a:rPr lang="it-IT" baseline="30000" dirty="0"/>
              <a:t>3</a:t>
            </a:r>
            <a:r>
              <a:rPr lang="it-IT" dirty="0"/>
              <a:t>/kg </a:t>
            </a:r>
            <a:r>
              <a:rPr lang="it-IT" dirty="0" err="1"/>
              <a:t>s.o</a:t>
            </a:r>
            <a:r>
              <a:rPr lang="it-IT" dirty="0"/>
              <a:t>.</a:t>
            </a:r>
            <a:endParaRPr lang="it-IT" dirty="0" smtClean="0"/>
          </a:p>
          <a:p>
            <a:pPr marL="285750" indent="-285750">
              <a:buFont typeface="Arial"/>
              <a:buChar char="•"/>
            </a:pPr>
            <a:r>
              <a:rPr lang="it-IT" dirty="0" smtClean="0"/>
              <a:t>Grassi e oli			0,70-1,50</a:t>
            </a:r>
            <a:r>
              <a:rPr lang="it-IT" dirty="0"/>
              <a:t> m</a:t>
            </a:r>
            <a:r>
              <a:rPr lang="it-IT" baseline="30000" dirty="0"/>
              <a:t>3</a:t>
            </a:r>
            <a:r>
              <a:rPr lang="it-IT" dirty="0"/>
              <a:t>/kg </a:t>
            </a:r>
            <a:r>
              <a:rPr lang="it-IT" dirty="0" err="1"/>
              <a:t>s.o</a:t>
            </a:r>
            <a:r>
              <a:rPr lang="it-IT" dirty="0"/>
              <a:t>.</a:t>
            </a:r>
            <a:endParaRPr lang="it-IT" dirty="0" smtClean="0"/>
          </a:p>
          <a:p>
            <a:pPr marL="285750" indent="-285750">
              <a:buFont typeface="Arial"/>
              <a:buChar char="•"/>
            </a:pPr>
            <a:r>
              <a:rPr lang="it-IT" dirty="0" smtClean="0"/>
              <a:t>Residui alimenta	</a:t>
            </a:r>
            <a:r>
              <a:rPr lang="it-IT" dirty="0" err="1" smtClean="0"/>
              <a:t>ri</a:t>
            </a:r>
            <a:r>
              <a:rPr lang="it-IT" dirty="0" smtClean="0"/>
              <a:t>	0,50-0,60</a:t>
            </a:r>
            <a:r>
              <a:rPr lang="it-IT" dirty="0"/>
              <a:t> m</a:t>
            </a:r>
            <a:r>
              <a:rPr lang="it-IT" baseline="30000" dirty="0"/>
              <a:t>3</a:t>
            </a:r>
            <a:r>
              <a:rPr lang="it-IT" dirty="0"/>
              <a:t>/kg </a:t>
            </a:r>
            <a:r>
              <a:rPr lang="it-IT" dirty="0" err="1"/>
              <a:t>s.o</a:t>
            </a:r>
            <a:r>
              <a:rPr lang="it-IT" dirty="0"/>
              <a:t>.</a:t>
            </a:r>
            <a:endParaRPr lang="it-IT" dirty="0" smtClean="0"/>
          </a:p>
          <a:p>
            <a:pPr marL="285750" indent="-285750">
              <a:buFont typeface="Arial"/>
              <a:buChar char="•"/>
            </a:pPr>
            <a:r>
              <a:rPr lang="it-IT" dirty="0" smtClean="0"/>
              <a:t>Siero di latte		0,80-0,90</a:t>
            </a:r>
            <a:r>
              <a:rPr lang="it-IT" dirty="0"/>
              <a:t> m</a:t>
            </a:r>
            <a:r>
              <a:rPr lang="it-IT" baseline="30000" dirty="0"/>
              <a:t>3</a:t>
            </a:r>
            <a:r>
              <a:rPr lang="it-IT" dirty="0"/>
              <a:t>/kg </a:t>
            </a:r>
            <a:r>
              <a:rPr lang="it-IT" dirty="0" err="1"/>
              <a:t>s.o</a:t>
            </a:r>
            <a:r>
              <a:rPr lang="it-IT" dirty="0"/>
              <a:t>.</a:t>
            </a:r>
          </a:p>
        </p:txBody>
      </p:sp>
      <p:pic>
        <p:nvPicPr>
          <p:cNvPr id="3" name="Immagine 2"/>
          <p:cNvPicPr>
            <a:picLocks noChangeAspect="1"/>
          </p:cNvPicPr>
          <p:nvPr/>
        </p:nvPicPr>
        <p:blipFill>
          <a:blip r:embed="rId2"/>
          <a:stretch>
            <a:fillRect/>
          </a:stretch>
        </p:blipFill>
        <p:spPr>
          <a:xfrm>
            <a:off x="2276708" y="4693651"/>
            <a:ext cx="5526736" cy="2027471"/>
          </a:xfrm>
          <a:prstGeom prst="rect">
            <a:avLst/>
          </a:prstGeom>
        </p:spPr>
      </p:pic>
    </p:spTree>
    <p:extLst>
      <p:ext uri="{BB962C8B-B14F-4D97-AF65-F5344CB8AC3E}">
        <p14:creationId xmlns:p14="http://schemas.microsoft.com/office/powerpoint/2010/main" val="9706381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24557" y="296334"/>
            <a:ext cx="8029222" cy="3170099"/>
          </a:xfrm>
          <a:prstGeom prst="rect">
            <a:avLst/>
          </a:prstGeom>
          <a:noFill/>
        </p:spPr>
        <p:txBody>
          <a:bodyPr wrap="square" rtlCol="0">
            <a:spAutoFit/>
          </a:bodyPr>
          <a:lstStyle/>
          <a:p>
            <a:r>
              <a:rPr lang="it-IT" sz="2000" dirty="0" smtClean="0"/>
              <a:t>La co-digestione</a:t>
            </a:r>
          </a:p>
          <a:p>
            <a:endParaRPr lang="it-IT" sz="2000" dirty="0"/>
          </a:p>
          <a:p>
            <a:r>
              <a:rPr lang="it-IT" sz="2000" dirty="0" smtClean="0"/>
              <a:t>L’utilizzo di biomasse vegetali appare energeticamente interessante visto che è possibile ricavare:</a:t>
            </a:r>
          </a:p>
          <a:p>
            <a:endParaRPr lang="it-IT" sz="2000" dirty="0"/>
          </a:p>
          <a:p>
            <a:r>
              <a:rPr lang="it-IT" sz="2000" dirty="0" smtClean="0"/>
              <a:t>20.000 kWh con mais o sorgo da fibra di primo raccolto (produzione di 60 t/ha)</a:t>
            </a:r>
          </a:p>
          <a:p>
            <a:r>
              <a:rPr lang="it-IT" sz="2000" dirty="0" smtClean="0"/>
              <a:t>30.000 kWh con rotazione </a:t>
            </a:r>
            <a:r>
              <a:rPr lang="it-IT" sz="2000" dirty="0" err="1" smtClean="0"/>
              <a:t>triticale</a:t>
            </a:r>
            <a:r>
              <a:rPr lang="it-IT" sz="2000" dirty="0" smtClean="0"/>
              <a:t> + mais o </a:t>
            </a:r>
            <a:r>
              <a:rPr lang="it-IT" sz="2000" dirty="0" err="1" smtClean="0"/>
              <a:t>loiessa</a:t>
            </a:r>
            <a:r>
              <a:rPr lang="it-IT" sz="2000" dirty="0" smtClean="0"/>
              <a:t> + mais </a:t>
            </a:r>
          </a:p>
          <a:p>
            <a:endParaRPr lang="it-IT" sz="2000" dirty="0"/>
          </a:p>
          <a:p>
            <a:r>
              <a:rPr lang="it-IT" sz="2000" dirty="0" smtClean="0"/>
              <a:t>Interessante l’utilizzo di biomassa non coltivata </a:t>
            </a:r>
            <a:r>
              <a:rPr lang="it-IT" sz="2000" dirty="0" smtClean="0"/>
              <a:t>appositamente</a:t>
            </a:r>
            <a:r>
              <a:rPr lang="it-IT" sz="2000" dirty="0"/>
              <a:t> </a:t>
            </a:r>
            <a:r>
              <a:rPr lang="it-IT" sz="2000" dirty="0" smtClean="0"/>
              <a:t>(…)</a:t>
            </a:r>
            <a:endParaRPr lang="it-IT" sz="2000" dirty="0" smtClean="0"/>
          </a:p>
        </p:txBody>
      </p:sp>
      <p:sp>
        <p:nvSpPr>
          <p:cNvPr id="3" name="CasellaDiTesto 2"/>
          <p:cNvSpPr txBox="1"/>
          <p:nvPr/>
        </p:nvSpPr>
        <p:spPr>
          <a:xfrm>
            <a:off x="324557" y="3881705"/>
            <a:ext cx="7803444" cy="2246769"/>
          </a:xfrm>
          <a:prstGeom prst="rect">
            <a:avLst/>
          </a:prstGeom>
          <a:noFill/>
        </p:spPr>
        <p:txBody>
          <a:bodyPr wrap="square" rtlCol="0">
            <a:spAutoFit/>
          </a:bodyPr>
          <a:lstStyle/>
          <a:p>
            <a:r>
              <a:rPr lang="it-IT" sz="2000" dirty="0" smtClean="0"/>
              <a:t>Fattori influenzanti il processo</a:t>
            </a:r>
          </a:p>
          <a:p>
            <a:pPr marL="285750" indent="-285750">
              <a:buFont typeface="Arial"/>
              <a:buChar char="•"/>
            </a:pPr>
            <a:r>
              <a:rPr lang="it-IT" sz="2000" dirty="0" smtClean="0"/>
              <a:t>Alimentazione degli animali, presenza di paglia e tempo di permanenza delle deiezioni nella stalla</a:t>
            </a:r>
          </a:p>
          <a:p>
            <a:pPr marL="285750" indent="-285750">
              <a:buFont typeface="Arial"/>
              <a:buChar char="•"/>
            </a:pPr>
            <a:r>
              <a:rPr lang="it-IT" sz="2000" dirty="0" err="1" smtClean="0"/>
              <a:t>pH</a:t>
            </a:r>
            <a:r>
              <a:rPr lang="it-IT" sz="2000" dirty="0" smtClean="0"/>
              <a:t>: ottimale attorno alla neutralità (6,8-7,5)</a:t>
            </a:r>
          </a:p>
          <a:p>
            <a:pPr marL="285750" indent="-285750">
              <a:buFont typeface="Arial"/>
              <a:buChar char="•"/>
            </a:pPr>
            <a:r>
              <a:rPr lang="it-IT" sz="2000" dirty="0" smtClean="0"/>
              <a:t>Presenza di ammoniaca inibisce il processo soprattutto ad alto </a:t>
            </a:r>
            <a:r>
              <a:rPr lang="it-IT" sz="2000" dirty="0" err="1" smtClean="0"/>
              <a:t>pH</a:t>
            </a:r>
            <a:r>
              <a:rPr lang="it-IT" sz="2000" dirty="0" smtClean="0"/>
              <a:t> (limite: 1.500-3.000 mg/</a:t>
            </a:r>
            <a:r>
              <a:rPr lang="it-IT" sz="2000" dirty="0" smtClean="0"/>
              <a:t>litro)</a:t>
            </a:r>
            <a:endParaRPr lang="it-IT" sz="2000" dirty="0" smtClean="0"/>
          </a:p>
          <a:p>
            <a:pPr marL="285750" indent="-285750">
              <a:buFont typeface="Arial"/>
              <a:buChar char="•"/>
            </a:pPr>
            <a:r>
              <a:rPr lang="it-IT" sz="2000" dirty="0" smtClean="0"/>
              <a:t>Carico volumetrico: non superare certi valori né massimi, né minimi</a:t>
            </a:r>
            <a:endParaRPr lang="it-IT" sz="2000" dirty="0"/>
          </a:p>
        </p:txBody>
      </p:sp>
    </p:spTree>
    <p:extLst>
      <p:ext uri="{BB962C8B-B14F-4D97-AF65-F5344CB8AC3E}">
        <p14:creationId xmlns:p14="http://schemas.microsoft.com/office/powerpoint/2010/main" val="24370435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10444" y="457200"/>
            <a:ext cx="8547100" cy="1323439"/>
          </a:xfrm>
          <a:prstGeom prst="rect">
            <a:avLst/>
          </a:prstGeom>
          <a:noFill/>
        </p:spPr>
        <p:txBody>
          <a:bodyPr wrap="square" rtlCol="0">
            <a:spAutoFit/>
          </a:bodyPr>
          <a:lstStyle/>
          <a:p>
            <a:r>
              <a:rPr lang="it-IT" sz="2000" dirty="0" smtClean="0"/>
              <a:t>La </a:t>
            </a:r>
            <a:r>
              <a:rPr lang="it-IT" sz="2000" dirty="0" smtClean="0"/>
              <a:t>DA può essere realizzata seguendo due soluzioni impiantistiche, provvedendo alla copertura delle vasche di raccolta degli effluenti (semplificata) o condotta in appositi reattori (digestori) in cui si ricerca l’ottimizzazione delle condizioni di processo e, tra queste, la velocità delle reazioni biochimiche attuate. </a:t>
            </a:r>
          </a:p>
        </p:txBody>
      </p:sp>
      <p:sp>
        <p:nvSpPr>
          <p:cNvPr id="3" name="CasellaDiTesto 2"/>
          <p:cNvSpPr txBox="1"/>
          <p:nvPr/>
        </p:nvSpPr>
        <p:spPr>
          <a:xfrm>
            <a:off x="451556" y="2208768"/>
            <a:ext cx="4583306" cy="4524315"/>
          </a:xfrm>
          <a:prstGeom prst="rect">
            <a:avLst/>
          </a:prstGeom>
          <a:noFill/>
        </p:spPr>
        <p:txBody>
          <a:bodyPr wrap="none" rtlCol="0">
            <a:spAutoFit/>
          </a:bodyPr>
          <a:lstStyle/>
          <a:p>
            <a:r>
              <a:rPr lang="it-IT" sz="2400" dirty="0" smtClean="0"/>
              <a:t>TIPOLOGIE DI IMPIANTI</a:t>
            </a:r>
          </a:p>
          <a:p>
            <a:endParaRPr lang="it-IT" sz="2400" dirty="0"/>
          </a:p>
          <a:p>
            <a:r>
              <a:rPr lang="it-IT" sz="2400" dirty="0" smtClean="0"/>
              <a:t>In base al funzionamento</a:t>
            </a:r>
          </a:p>
          <a:p>
            <a:pPr marL="285750" indent="-285750">
              <a:buFont typeface="Arial"/>
              <a:buChar char="•"/>
            </a:pPr>
            <a:r>
              <a:rPr lang="it-IT" sz="2400" dirty="0" smtClean="0"/>
              <a:t>Impianti continui</a:t>
            </a:r>
          </a:p>
          <a:p>
            <a:pPr marL="285750" indent="-285750">
              <a:buFont typeface="Arial"/>
              <a:buChar char="•"/>
            </a:pPr>
            <a:r>
              <a:rPr lang="it-IT" sz="2400" dirty="0" smtClean="0"/>
              <a:t>Impianti discontinui (batch)</a:t>
            </a:r>
          </a:p>
          <a:p>
            <a:r>
              <a:rPr lang="it-IT" sz="2400" dirty="0" smtClean="0"/>
              <a:t>In base al tipo di prodotto</a:t>
            </a:r>
          </a:p>
          <a:p>
            <a:pPr marL="285750" indent="-285750">
              <a:buFont typeface="Arial"/>
              <a:buChar char="•"/>
            </a:pPr>
            <a:r>
              <a:rPr lang="it-IT" sz="2400" dirty="0" smtClean="0"/>
              <a:t>Impianti a secco “dry” (ST &gt; 20%)</a:t>
            </a:r>
          </a:p>
          <a:p>
            <a:pPr marL="285750" indent="-285750">
              <a:buFont typeface="Arial"/>
              <a:buChar char="•"/>
            </a:pPr>
            <a:r>
              <a:rPr lang="it-IT" sz="2400" dirty="0" smtClean="0"/>
              <a:t>Impianti a umido “</a:t>
            </a:r>
            <a:r>
              <a:rPr lang="it-IT" sz="2400" dirty="0" err="1" smtClean="0"/>
              <a:t>wet</a:t>
            </a:r>
            <a:r>
              <a:rPr lang="it-IT" sz="2400" dirty="0" smtClean="0"/>
              <a:t>”</a:t>
            </a:r>
          </a:p>
          <a:p>
            <a:r>
              <a:rPr lang="it-IT" sz="2400" dirty="0" smtClean="0"/>
              <a:t>In base al numero di stadi</a:t>
            </a:r>
          </a:p>
          <a:p>
            <a:pPr marL="285750" indent="-285750">
              <a:buFont typeface="Arial"/>
              <a:buChar char="•"/>
            </a:pPr>
            <a:r>
              <a:rPr lang="it-IT" sz="2400" dirty="0" smtClean="0"/>
              <a:t>Monostadio</a:t>
            </a:r>
          </a:p>
          <a:p>
            <a:pPr marL="285750" indent="-285750">
              <a:buFont typeface="Arial"/>
              <a:buChar char="•"/>
            </a:pPr>
            <a:r>
              <a:rPr lang="it-IT" sz="2400" dirty="0" err="1" smtClean="0"/>
              <a:t>Bistadio</a:t>
            </a:r>
            <a:endParaRPr lang="it-IT" sz="2400" dirty="0" smtClean="0"/>
          </a:p>
          <a:p>
            <a:endParaRPr lang="it-IT" sz="2400" dirty="0"/>
          </a:p>
        </p:txBody>
      </p:sp>
      <p:pic>
        <p:nvPicPr>
          <p:cNvPr id="4" name="Immagine 3"/>
          <p:cNvPicPr>
            <a:picLocks noChangeAspect="1"/>
          </p:cNvPicPr>
          <p:nvPr/>
        </p:nvPicPr>
        <p:blipFill>
          <a:blip r:embed="rId2"/>
          <a:stretch>
            <a:fillRect/>
          </a:stretch>
        </p:blipFill>
        <p:spPr>
          <a:xfrm>
            <a:off x="5256508" y="2578100"/>
            <a:ext cx="3777682" cy="2445456"/>
          </a:xfrm>
          <a:prstGeom prst="rect">
            <a:avLst/>
          </a:prstGeom>
        </p:spPr>
      </p:pic>
      <p:sp>
        <p:nvSpPr>
          <p:cNvPr id="5" name="CasellaDiTesto 4"/>
          <p:cNvSpPr txBox="1"/>
          <p:nvPr/>
        </p:nvSpPr>
        <p:spPr>
          <a:xfrm>
            <a:off x="6039556" y="2208768"/>
            <a:ext cx="2230711" cy="369332"/>
          </a:xfrm>
          <a:prstGeom prst="rect">
            <a:avLst/>
          </a:prstGeom>
          <a:noFill/>
        </p:spPr>
        <p:txBody>
          <a:bodyPr wrap="none" rtlCol="0">
            <a:spAutoFit/>
          </a:bodyPr>
          <a:lstStyle/>
          <a:p>
            <a:r>
              <a:rPr lang="it-IT" dirty="0" smtClean="0"/>
              <a:t>Impianto semplificato</a:t>
            </a:r>
            <a:endParaRPr lang="it-IT" dirty="0"/>
          </a:p>
        </p:txBody>
      </p:sp>
    </p:spTree>
    <p:extLst>
      <p:ext uri="{BB962C8B-B14F-4D97-AF65-F5344CB8AC3E}">
        <p14:creationId xmlns:p14="http://schemas.microsoft.com/office/powerpoint/2010/main" val="16858544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62497" y="232079"/>
            <a:ext cx="8029222" cy="2554545"/>
          </a:xfrm>
          <a:prstGeom prst="rect">
            <a:avLst/>
          </a:prstGeom>
          <a:noFill/>
        </p:spPr>
        <p:txBody>
          <a:bodyPr wrap="square" rtlCol="0">
            <a:spAutoFit/>
          </a:bodyPr>
          <a:lstStyle/>
          <a:p>
            <a:r>
              <a:rPr lang="it-IT" sz="2000" dirty="0" smtClean="0"/>
              <a:t>Impianti a secco</a:t>
            </a:r>
          </a:p>
          <a:p>
            <a:endParaRPr lang="it-IT" sz="2000" dirty="0" smtClean="0"/>
          </a:p>
          <a:p>
            <a:r>
              <a:rPr lang="it-IT" sz="2000" dirty="0" smtClean="0"/>
              <a:t>Negli </a:t>
            </a:r>
            <a:r>
              <a:rPr lang="it-IT" sz="2000" dirty="0"/>
              <a:t>ultimi anni si sta sviluppando il processo di DA a secco, con impianti tecnologici che derivano dal trattamento della FORSU. Con tale tecnica le matrici in ingresso al trattamento sono palabili con un contenuto in solidi totali compreso tra il 20 e il 25%.</a:t>
            </a:r>
          </a:p>
          <a:p>
            <a:r>
              <a:rPr lang="it-IT" sz="2000" dirty="0" smtClean="0"/>
              <a:t>Sono costituiti da batterie di </a:t>
            </a:r>
            <a:r>
              <a:rPr lang="it-IT" sz="2000" dirty="0" err="1" smtClean="0"/>
              <a:t>biocelle</a:t>
            </a:r>
            <a:r>
              <a:rPr lang="it-IT" sz="2000" dirty="0" smtClean="0"/>
              <a:t> anaerobiche a funzionamento discontinuo. Il carico e lo scarico avvengono con pala.</a:t>
            </a:r>
            <a:endParaRPr lang="it-IT" sz="2000" dirty="0"/>
          </a:p>
        </p:txBody>
      </p:sp>
      <p:pic>
        <p:nvPicPr>
          <p:cNvPr id="3" name="Immagine 2"/>
          <p:cNvPicPr>
            <a:picLocks noChangeAspect="1"/>
          </p:cNvPicPr>
          <p:nvPr/>
        </p:nvPicPr>
        <p:blipFill>
          <a:blip r:embed="rId2"/>
          <a:stretch>
            <a:fillRect/>
          </a:stretch>
        </p:blipFill>
        <p:spPr>
          <a:xfrm>
            <a:off x="274360" y="2786624"/>
            <a:ext cx="8517418" cy="4071376"/>
          </a:xfrm>
          <a:prstGeom prst="rect">
            <a:avLst/>
          </a:prstGeom>
        </p:spPr>
      </p:pic>
    </p:spTree>
    <p:extLst>
      <p:ext uri="{BB962C8B-B14F-4D97-AF65-F5344CB8AC3E}">
        <p14:creationId xmlns:p14="http://schemas.microsoft.com/office/powerpoint/2010/main" val="3775019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741714" y="88705"/>
            <a:ext cx="5588000" cy="6597205"/>
          </a:xfrm>
          <a:prstGeom prst="rect">
            <a:avLst/>
          </a:prstGeom>
        </p:spPr>
      </p:pic>
    </p:spTree>
    <p:extLst>
      <p:ext uri="{BB962C8B-B14F-4D97-AF65-F5344CB8AC3E}">
        <p14:creationId xmlns:p14="http://schemas.microsoft.com/office/powerpoint/2010/main" val="26012765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04800" y="1003300"/>
            <a:ext cx="1007795" cy="369332"/>
          </a:xfrm>
          <a:prstGeom prst="rect">
            <a:avLst/>
          </a:prstGeom>
          <a:noFill/>
        </p:spPr>
        <p:txBody>
          <a:bodyPr wrap="none" rtlCol="0">
            <a:spAutoFit/>
          </a:bodyPr>
          <a:lstStyle/>
          <a:p>
            <a:r>
              <a:rPr lang="it-IT" dirty="0" smtClean="0"/>
              <a:t>DA “dry”</a:t>
            </a:r>
            <a:endParaRPr lang="it-IT" dirty="0"/>
          </a:p>
        </p:txBody>
      </p:sp>
      <p:pic>
        <p:nvPicPr>
          <p:cNvPr id="3" name="Immagine 2"/>
          <p:cNvPicPr>
            <a:picLocks noChangeAspect="1"/>
          </p:cNvPicPr>
          <p:nvPr/>
        </p:nvPicPr>
        <p:blipFill>
          <a:blip r:embed="rId2"/>
          <a:stretch>
            <a:fillRect/>
          </a:stretch>
        </p:blipFill>
        <p:spPr>
          <a:xfrm>
            <a:off x="1485900" y="-12695"/>
            <a:ext cx="6172200" cy="3822700"/>
          </a:xfrm>
          <a:prstGeom prst="rect">
            <a:avLst/>
          </a:prstGeom>
        </p:spPr>
      </p:pic>
      <p:sp>
        <p:nvSpPr>
          <p:cNvPr id="4" name="Rettangolo 3"/>
          <p:cNvSpPr/>
          <p:nvPr/>
        </p:nvSpPr>
        <p:spPr>
          <a:xfrm>
            <a:off x="304800" y="4039231"/>
            <a:ext cx="8480778" cy="2246769"/>
          </a:xfrm>
          <a:prstGeom prst="rect">
            <a:avLst/>
          </a:prstGeom>
        </p:spPr>
        <p:txBody>
          <a:bodyPr wrap="square">
            <a:spAutoFit/>
          </a:bodyPr>
          <a:lstStyle/>
          <a:p>
            <a:r>
              <a:rPr lang="it-IT" sz="2000" dirty="0" smtClean="0"/>
              <a:t>I </a:t>
            </a:r>
            <a:r>
              <a:rPr lang="it-IT" sz="2000" dirty="0"/>
              <a:t>digestori sono costituiti da celle rettangolari modulari a tenuta d’aria, chiuse ermeticamente e caricate con mezzi meccanici in maniera discontinuo (batch). Il percolato prodotto viene captato e poi re-immesso sul materiale sottoposto a digestione anaerobica che in questo modo viene inumidito. La temperatura di processo è pari a circa 37°C. La peculiarità di questo trattamento è l’ottenimento di un prodotto palabile. </a:t>
            </a:r>
          </a:p>
          <a:p>
            <a:r>
              <a:rPr lang="it-IT" sz="2000" dirty="0"/>
              <a:t>I livelli di produzione di biogas sono paragonabili alla DA tradizionale “</a:t>
            </a:r>
            <a:r>
              <a:rPr lang="it-IT" sz="2000" dirty="0" err="1"/>
              <a:t>wet</a:t>
            </a:r>
            <a:r>
              <a:rPr lang="it-IT" sz="2000" dirty="0" smtClean="0"/>
              <a:t>”. </a:t>
            </a:r>
            <a:endParaRPr lang="it-IT" sz="2000" dirty="0"/>
          </a:p>
        </p:txBody>
      </p:sp>
    </p:spTree>
    <p:extLst>
      <p:ext uri="{BB962C8B-B14F-4D97-AF65-F5344CB8AC3E}">
        <p14:creationId xmlns:p14="http://schemas.microsoft.com/office/powerpoint/2010/main" val="24645848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02612" y="177435"/>
            <a:ext cx="2219102" cy="369332"/>
          </a:xfrm>
          <a:prstGeom prst="rect">
            <a:avLst/>
          </a:prstGeom>
          <a:noFill/>
        </p:spPr>
        <p:txBody>
          <a:bodyPr wrap="none" rtlCol="0">
            <a:spAutoFit/>
          </a:bodyPr>
          <a:lstStyle/>
          <a:p>
            <a:r>
              <a:rPr lang="it-IT" dirty="0" smtClean="0"/>
              <a:t>DA tradizionale “</a:t>
            </a:r>
            <a:r>
              <a:rPr lang="it-IT" dirty="0" err="1" smtClean="0"/>
              <a:t>wet</a:t>
            </a:r>
            <a:r>
              <a:rPr lang="it-IT" dirty="0" smtClean="0"/>
              <a:t>”</a:t>
            </a:r>
            <a:endParaRPr lang="it-IT" dirty="0"/>
          </a:p>
        </p:txBody>
      </p:sp>
      <p:pic>
        <p:nvPicPr>
          <p:cNvPr id="3" name="Immagine 2"/>
          <p:cNvPicPr>
            <a:picLocks noChangeAspect="1"/>
          </p:cNvPicPr>
          <p:nvPr/>
        </p:nvPicPr>
        <p:blipFill>
          <a:blip r:embed="rId2"/>
          <a:stretch>
            <a:fillRect/>
          </a:stretch>
        </p:blipFill>
        <p:spPr>
          <a:xfrm>
            <a:off x="501437" y="759161"/>
            <a:ext cx="8250359" cy="5805808"/>
          </a:xfrm>
          <a:prstGeom prst="rect">
            <a:avLst/>
          </a:prstGeom>
        </p:spPr>
      </p:pic>
    </p:spTree>
    <p:extLst>
      <p:ext uri="{BB962C8B-B14F-4D97-AF65-F5344CB8AC3E}">
        <p14:creationId xmlns:p14="http://schemas.microsoft.com/office/powerpoint/2010/main" val="32038577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3491860" y="903111"/>
            <a:ext cx="5028429" cy="2864556"/>
          </a:xfrm>
          <a:prstGeom prst="rect">
            <a:avLst/>
          </a:prstGeom>
        </p:spPr>
      </p:pic>
      <p:sp>
        <p:nvSpPr>
          <p:cNvPr id="3" name="CasellaDiTesto 2"/>
          <p:cNvSpPr txBox="1"/>
          <p:nvPr/>
        </p:nvSpPr>
        <p:spPr>
          <a:xfrm>
            <a:off x="874889" y="308001"/>
            <a:ext cx="2623510" cy="369332"/>
          </a:xfrm>
          <a:prstGeom prst="rect">
            <a:avLst/>
          </a:prstGeom>
          <a:noFill/>
        </p:spPr>
        <p:txBody>
          <a:bodyPr wrap="none" rtlCol="0">
            <a:spAutoFit/>
          </a:bodyPr>
          <a:lstStyle/>
          <a:p>
            <a:r>
              <a:rPr lang="it-IT" dirty="0" smtClean="0"/>
              <a:t>Impianti a carico continuo</a:t>
            </a:r>
            <a:endParaRPr lang="it-IT" dirty="0"/>
          </a:p>
        </p:txBody>
      </p:sp>
      <p:sp>
        <p:nvSpPr>
          <p:cNvPr id="4" name="CasellaDiTesto 3"/>
          <p:cNvSpPr txBox="1"/>
          <p:nvPr/>
        </p:nvSpPr>
        <p:spPr>
          <a:xfrm>
            <a:off x="3344333" y="4699000"/>
            <a:ext cx="4524965" cy="923330"/>
          </a:xfrm>
          <a:prstGeom prst="rect">
            <a:avLst/>
          </a:prstGeom>
          <a:noFill/>
        </p:spPr>
        <p:txBody>
          <a:bodyPr wrap="square" rtlCol="0">
            <a:spAutoFit/>
          </a:bodyPr>
          <a:lstStyle/>
          <a:p>
            <a:r>
              <a:rPr lang="it-IT" dirty="0" smtClean="0"/>
              <a:t>                Volume del digestore (m3)</a:t>
            </a:r>
          </a:p>
          <a:p>
            <a:r>
              <a:rPr lang="it-IT" dirty="0" smtClean="0"/>
              <a:t> ____________________________________</a:t>
            </a:r>
          </a:p>
          <a:p>
            <a:r>
              <a:rPr lang="it-IT" dirty="0" smtClean="0"/>
              <a:t>  Quantità di carico giornaliero (m3/giorno)</a:t>
            </a:r>
            <a:endParaRPr lang="it-IT" dirty="0"/>
          </a:p>
        </p:txBody>
      </p:sp>
      <p:sp>
        <p:nvSpPr>
          <p:cNvPr id="5" name="Rettangolo 4"/>
          <p:cNvSpPr/>
          <p:nvPr/>
        </p:nvSpPr>
        <p:spPr>
          <a:xfrm>
            <a:off x="1220860" y="5092890"/>
            <a:ext cx="2234093" cy="369332"/>
          </a:xfrm>
          <a:prstGeom prst="rect">
            <a:avLst/>
          </a:prstGeom>
        </p:spPr>
        <p:txBody>
          <a:bodyPr wrap="none">
            <a:spAutoFit/>
          </a:bodyPr>
          <a:lstStyle/>
          <a:p>
            <a:r>
              <a:rPr lang="it-IT" dirty="0"/>
              <a:t>Tempo di ritenzione = </a:t>
            </a:r>
          </a:p>
        </p:txBody>
      </p:sp>
    </p:spTree>
    <p:extLst>
      <p:ext uri="{BB962C8B-B14F-4D97-AF65-F5344CB8AC3E}">
        <p14:creationId xmlns:p14="http://schemas.microsoft.com/office/powerpoint/2010/main" val="12080292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18974" y="14111"/>
            <a:ext cx="8817364" cy="1938992"/>
          </a:xfrm>
          <a:prstGeom prst="rect">
            <a:avLst/>
          </a:prstGeom>
          <a:noFill/>
        </p:spPr>
        <p:txBody>
          <a:bodyPr wrap="square" rtlCol="0">
            <a:spAutoFit/>
          </a:bodyPr>
          <a:lstStyle/>
          <a:p>
            <a:r>
              <a:rPr lang="it-IT" sz="2000" dirty="0" smtClean="0"/>
              <a:t>L’offerta attuale è molto diversificata per cui non è semplice valutare la convenienza della scelta ad esempio tra impianto monostadio e </a:t>
            </a:r>
            <a:r>
              <a:rPr lang="it-IT" sz="2000" dirty="0" smtClean="0"/>
              <a:t>bi-stadio </a:t>
            </a:r>
            <a:r>
              <a:rPr lang="it-IT" sz="2000" dirty="0" smtClean="0"/>
              <a:t>con il secondo stadio gasometrico termostatato o meno; tra impianti orizzontali e verticali; tra gasometri sopra il digestore  o a sacco in ambiente disgiunto; tra calotte gasometriche a telo (volume variabile) o a due o tre teli (a volume fisso)</a:t>
            </a:r>
          </a:p>
          <a:p>
            <a:r>
              <a:rPr lang="it-IT" sz="2000" dirty="0" smtClean="0"/>
              <a:t>Le strutture sono in  cemento armato per il minor costo e la maggior </a:t>
            </a:r>
            <a:r>
              <a:rPr lang="it-IT" sz="2000" dirty="0" smtClean="0"/>
              <a:t>coibentazione.</a:t>
            </a:r>
            <a:endParaRPr lang="it-IT" sz="2000" dirty="0"/>
          </a:p>
        </p:txBody>
      </p:sp>
      <p:pic>
        <p:nvPicPr>
          <p:cNvPr id="3" name="Immagine 2"/>
          <p:cNvPicPr>
            <a:picLocks noChangeAspect="1"/>
          </p:cNvPicPr>
          <p:nvPr/>
        </p:nvPicPr>
        <p:blipFill>
          <a:blip r:embed="rId2"/>
          <a:stretch>
            <a:fillRect/>
          </a:stretch>
        </p:blipFill>
        <p:spPr>
          <a:xfrm>
            <a:off x="1796494" y="2540000"/>
            <a:ext cx="5117087" cy="4318000"/>
          </a:xfrm>
          <a:prstGeom prst="rect">
            <a:avLst/>
          </a:prstGeom>
        </p:spPr>
      </p:pic>
    </p:spTree>
    <p:extLst>
      <p:ext uri="{BB962C8B-B14F-4D97-AF65-F5344CB8AC3E}">
        <p14:creationId xmlns:p14="http://schemas.microsoft.com/office/powerpoint/2010/main" val="13105456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52779" y="239889"/>
            <a:ext cx="8480778" cy="1754327"/>
          </a:xfrm>
          <a:prstGeom prst="rect">
            <a:avLst/>
          </a:prstGeom>
          <a:noFill/>
        </p:spPr>
        <p:txBody>
          <a:bodyPr wrap="square" rtlCol="0">
            <a:spAutoFit/>
          </a:bodyPr>
          <a:lstStyle/>
          <a:p>
            <a:r>
              <a:rPr lang="it-IT" dirty="0" smtClean="0"/>
              <a:t>La </a:t>
            </a:r>
            <a:r>
              <a:rPr lang="it-IT" dirty="0" err="1" smtClean="0"/>
              <a:t>termostatazione</a:t>
            </a:r>
            <a:endParaRPr lang="it-IT" dirty="0" smtClean="0"/>
          </a:p>
          <a:p>
            <a:endParaRPr lang="it-IT" dirty="0" smtClean="0"/>
          </a:p>
          <a:p>
            <a:r>
              <a:rPr lang="it-IT" dirty="0" smtClean="0"/>
              <a:t>La struttura deve essere coibentata con materiale isolante, anche il </a:t>
            </a:r>
            <a:r>
              <a:rPr lang="it-IT" dirty="0" smtClean="0"/>
              <a:t>pavimento.</a:t>
            </a:r>
          </a:p>
          <a:p>
            <a:r>
              <a:rPr lang="it-IT" dirty="0" smtClean="0"/>
              <a:t>Si </a:t>
            </a:r>
            <a:r>
              <a:rPr lang="it-IT" dirty="0" smtClean="0"/>
              <a:t>usano scambiatori di calore interni con acqua calda a temperatura di 65°C in tubazioni di acciaio inox ancorate alla parete. Nei digestori in acciaio le tubazioni sono esterne coperte da materiale isolante.</a:t>
            </a:r>
          </a:p>
        </p:txBody>
      </p:sp>
      <p:pic>
        <p:nvPicPr>
          <p:cNvPr id="3" name="Immagine 2"/>
          <p:cNvPicPr>
            <a:picLocks noChangeAspect="1"/>
          </p:cNvPicPr>
          <p:nvPr/>
        </p:nvPicPr>
        <p:blipFill>
          <a:blip r:embed="rId2"/>
          <a:stretch>
            <a:fillRect/>
          </a:stretch>
        </p:blipFill>
        <p:spPr>
          <a:xfrm>
            <a:off x="2610556" y="4482140"/>
            <a:ext cx="6254044" cy="2309470"/>
          </a:xfrm>
          <a:prstGeom prst="rect">
            <a:avLst/>
          </a:prstGeom>
        </p:spPr>
      </p:pic>
      <p:pic>
        <p:nvPicPr>
          <p:cNvPr id="4" name="Immagine 3"/>
          <p:cNvPicPr>
            <a:picLocks noChangeAspect="1"/>
          </p:cNvPicPr>
          <p:nvPr/>
        </p:nvPicPr>
        <p:blipFill>
          <a:blip r:embed="rId3"/>
          <a:stretch>
            <a:fillRect/>
          </a:stretch>
        </p:blipFill>
        <p:spPr>
          <a:xfrm>
            <a:off x="2610556" y="1923277"/>
            <a:ext cx="6088944" cy="2550297"/>
          </a:xfrm>
          <a:prstGeom prst="rect">
            <a:avLst/>
          </a:prstGeom>
        </p:spPr>
      </p:pic>
      <p:sp>
        <p:nvSpPr>
          <p:cNvPr id="5" name="CasellaDiTesto 4"/>
          <p:cNvSpPr txBox="1"/>
          <p:nvPr/>
        </p:nvSpPr>
        <p:spPr>
          <a:xfrm>
            <a:off x="268111" y="3122134"/>
            <a:ext cx="2074333" cy="2031325"/>
          </a:xfrm>
          <a:prstGeom prst="rect">
            <a:avLst/>
          </a:prstGeom>
          <a:noFill/>
        </p:spPr>
        <p:txBody>
          <a:bodyPr wrap="square" rtlCol="0">
            <a:spAutoFit/>
          </a:bodyPr>
          <a:lstStyle/>
          <a:p>
            <a:r>
              <a:rPr lang="it-IT" dirty="0"/>
              <a:t>L’accumulo del biogas</a:t>
            </a:r>
          </a:p>
          <a:p>
            <a:r>
              <a:rPr lang="it-IT" dirty="0"/>
              <a:t>In cupole gasometriche a volume costante o variabile o in gasometri </a:t>
            </a:r>
          </a:p>
        </p:txBody>
      </p:sp>
    </p:spTree>
    <p:extLst>
      <p:ext uri="{BB962C8B-B14F-4D97-AF65-F5344CB8AC3E}">
        <p14:creationId xmlns:p14="http://schemas.microsoft.com/office/powerpoint/2010/main" val="13105456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10444" y="366889"/>
            <a:ext cx="5569103" cy="369332"/>
          </a:xfrm>
          <a:prstGeom prst="rect">
            <a:avLst/>
          </a:prstGeom>
          <a:noFill/>
        </p:spPr>
        <p:txBody>
          <a:bodyPr wrap="none" rtlCol="0">
            <a:spAutoFit/>
          </a:bodyPr>
          <a:lstStyle/>
          <a:p>
            <a:r>
              <a:rPr lang="it-IT" dirty="0" smtClean="0"/>
              <a:t>Il carico dell’impianto: Diverso per materiali solidi e liquidi</a:t>
            </a:r>
            <a:endParaRPr lang="it-IT" dirty="0"/>
          </a:p>
        </p:txBody>
      </p:sp>
      <p:pic>
        <p:nvPicPr>
          <p:cNvPr id="3" name="Immagine 2"/>
          <p:cNvPicPr>
            <a:picLocks noChangeAspect="1"/>
          </p:cNvPicPr>
          <p:nvPr/>
        </p:nvPicPr>
        <p:blipFill>
          <a:blip r:embed="rId2"/>
          <a:stretch>
            <a:fillRect/>
          </a:stretch>
        </p:blipFill>
        <p:spPr>
          <a:xfrm>
            <a:off x="3342526" y="1663700"/>
            <a:ext cx="4213974" cy="2483555"/>
          </a:xfrm>
          <a:prstGeom prst="rect">
            <a:avLst/>
          </a:prstGeom>
        </p:spPr>
      </p:pic>
      <p:pic>
        <p:nvPicPr>
          <p:cNvPr id="4" name="Immagine 3"/>
          <p:cNvPicPr>
            <a:picLocks noChangeAspect="1"/>
          </p:cNvPicPr>
          <p:nvPr/>
        </p:nvPicPr>
        <p:blipFill>
          <a:blip r:embed="rId3"/>
          <a:stretch>
            <a:fillRect/>
          </a:stretch>
        </p:blipFill>
        <p:spPr>
          <a:xfrm>
            <a:off x="0" y="4747219"/>
            <a:ext cx="5686778" cy="2110781"/>
          </a:xfrm>
          <a:prstGeom prst="rect">
            <a:avLst/>
          </a:prstGeom>
        </p:spPr>
      </p:pic>
      <p:pic>
        <p:nvPicPr>
          <p:cNvPr id="5" name="Immagine 4"/>
          <p:cNvPicPr>
            <a:picLocks noChangeAspect="1"/>
          </p:cNvPicPr>
          <p:nvPr/>
        </p:nvPicPr>
        <p:blipFill>
          <a:blip r:embed="rId4"/>
          <a:stretch>
            <a:fillRect/>
          </a:stretch>
        </p:blipFill>
        <p:spPr>
          <a:xfrm>
            <a:off x="310444" y="1171222"/>
            <a:ext cx="2867992" cy="2976033"/>
          </a:xfrm>
          <a:prstGeom prst="rect">
            <a:avLst/>
          </a:prstGeom>
        </p:spPr>
      </p:pic>
    </p:spTree>
    <p:extLst>
      <p:ext uri="{BB962C8B-B14F-4D97-AF65-F5344CB8AC3E}">
        <p14:creationId xmlns:p14="http://schemas.microsoft.com/office/powerpoint/2010/main" val="39532604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82222" y="268111"/>
            <a:ext cx="8681124" cy="1938992"/>
          </a:xfrm>
          <a:prstGeom prst="rect">
            <a:avLst/>
          </a:prstGeom>
          <a:noFill/>
        </p:spPr>
        <p:txBody>
          <a:bodyPr wrap="square" rtlCol="0">
            <a:spAutoFit/>
          </a:bodyPr>
          <a:lstStyle/>
          <a:p>
            <a:r>
              <a:rPr lang="it-IT" sz="2000" dirty="0" smtClean="0"/>
              <a:t>La miscelazione nel </a:t>
            </a:r>
            <a:r>
              <a:rPr lang="it-IT" sz="2000" dirty="0" smtClean="0"/>
              <a:t>digestore</a:t>
            </a:r>
          </a:p>
          <a:p>
            <a:endParaRPr lang="it-IT" sz="2000" dirty="0" smtClean="0"/>
          </a:p>
          <a:p>
            <a:r>
              <a:rPr lang="it-IT" sz="2000" dirty="0" smtClean="0"/>
              <a:t>Si usano macchine a motore esterno o con motore sommerso ancorate ad un sistema di sollevamento-posizionamento nel digestore. Bene questa soluzione per liquami suinicoli di facile </a:t>
            </a:r>
            <a:r>
              <a:rPr lang="it-IT" sz="2000" dirty="0" err="1" smtClean="0"/>
              <a:t>sedimentabilità</a:t>
            </a:r>
            <a:r>
              <a:rPr lang="it-IT" sz="2000" dirty="0" smtClean="0"/>
              <a:t> o bovini per evitare la formazione della crosta superficiale.</a:t>
            </a:r>
            <a:endParaRPr lang="it-IT" sz="2000" dirty="0"/>
          </a:p>
        </p:txBody>
      </p:sp>
      <p:pic>
        <p:nvPicPr>
          <p:cNvPr id="3" name="Immagine 2"/>
          <p:cNvPicPr>
            <a:picLocks noChangeAspect="1"/>
          </p:cNvPicPr>
          <p:nvPr/>
        </p:nvPicPr>
        <p:blipFill>
          <a:blip r:embed="rId2"/>
          <a:stretch>
            <a:fillRect/>
          </a:stretch>
        </p:blipFill>
        <p:spPr>
          <a:xfrm>
            <a:off x="5103651" y="2358574"/>
            <a:ext cx="3859695" cy="3510326"/>
          </a:xfrm>
          <a:prstGeom prst="rect">
            <a:avLst/>
          </a:prstGeom>
        </p:spPr>
      </p:pic>
      <p:pic>
        <p:nvPicPr>
          <p:cNvPr id="4" name="Immagine 3"/>
          <p:cNvPicPr>
            <a:picLocks noChangeAspect="1"/>
          </p:cNvPicPr>
          <p:nvPr/>
        </p:nvPicPr>
        <p:blipFill>
          <a:blip r:embed="rId3"/>
          <a:stretch>
            <a:fillRect/>
          </a:stretch>
        </p:blipFill>
        <p:spPr>
          <a:xfrm>
            <a:off x="282221" y="2486685"/>
            <a:ext cx="4254467" cy="3177826"/>
          </a:xfrm>
          <a:prstGeom prst="rect">
            <a:avLst/>
          </a:prstGeom>
        </p:spPr>
      </p:pic>
    </p:spTree>
    <p:extLst>
      <p:ext uri="{BB962C8B-B14F-4D97-AF65-F5344CB8AC3E}">
        <p14:creationId xmlns:p14="http://schemas.microsoft.com/office/powerpoint/2010/main" val="42815309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68111" y="205320"/>
            <a:ext cx="8410222" cy="3477875"/>
          </a:xfrm>
          <a:prstGeom prst="rect">
            <a:avLst/>
          </a:prstGeom>
          <a:noFill/>
        </p:spPr>
        <p:txBody>
          <a:bodyPr wrap="square" rtlCol="0">
            <a:spAutoFit/>
          </a:bodyPr>
          <a:lstStyle/>
          <a:p>
            <a:r>
              <a:rPr lang="it-IT" sz="2000" dirty="0" smtClean="0"/>
              <a:t>La cogenerazione</a:t>
            </a:r>
          </a:p>
          <a:p>
            <a:endParaRPr lang="it-IT" sz="2000" dirty="0"/>
          </a:p>
          <a:p>
            <a:r>
              <a:rPr lang="it-IT" sz="2000" dirty="0" smtClean="0"/>
              <a:t>Il biogas prodotto viene accumulato nei gasometri, quindi viene deumidificato, se necessario, trattato per l’abbattimento dell’idrogeno solforato e quindi convogliato al gruppo di cogenerazione.</a:t>
            </a:r>
          </a:p>
          <a:p>
            <a:r>
              <a:rPr lang="it-IT" sz="2000" dirty="0" smtClean="0"/>
              <a:t>I co-generatori sono motori in grado di bruciare il biogas producendo energia termica, in parte utilizzata per termostatare il digestore, ed energia elettrica.</a:t>
            </a:r>
          </a:p>
          <a:p>
            <a:endParaRPr lang="it-IT" sz="2000" dirty="0"/>
          </a:p>
          <a:p>
            <a:r>
              <a:rPr lang="it-IT" sz="2000" dirty="0" smtClean="0"/>
              <a:t>1 m</a:t>
            </a:r>
            <a:r>
              <a:rPr lang="it-IT" sz="2000" baseline="30000" dirty="0" smtClean="0"/>
              <a:t>3</a:t>
            </a:r>
            <a:r>
              <a:rPr lang="it-IT" sz="2000" dirty="0" smtClean="0"/>
              <a:t> di biogas corrisponde a 0,55 – 0,75 litri di gasolio e produce</a:t>
            </a:r>
          </a:p>
          <a:p>
            <a:pPr marL="285750" indent="-285750">
              <a:buFont typeface="Arial"/>
              <a:buChar char="•"/>
            </a:pPr>
            <a:r>
              <a:rPr lang="it-IT" sz="2000" dirty="0" smtClean="0"/>
              <a:t>1,8-2,0 kWh elettrici</a:t>
            </a:r>
          </a:p>
          <a:p>
            <a:pPr marL="285750" indent="-285750">
              <a:buFont typeface="Arial"/>
              <a:buChar char="•"/>
            </a:pPr>
            <a:r>
              <a:rPr lang="it-IT" sz="2000" dirty="0" smtClean="0"/>
              <a:t>4,0-5,2 kWh </a:t>
            </a:r>
            <a:r>
              <a:rPr lang="it-IT" sz="2000" dirty="0" smtClean="0"/>
              <a:t>termici</a:t>
            </a:r>
            <a:endParaRPr lang="it-IT" sz="2000" dirty="0" smtClean="0"/>
          </a:p>
        </p:txBody>
      </p:sp>
      <p:pic>
        <p:nvPicPr>
          <p:cNvPr id="3" name="Immagine 2"/>
          <p:cNvPicPr>
            <a:picLocks noChangeAspect="1"/>
          </p:cNvPicPr>
          <p:nvPr/>
        </p:nvPicPr>
        <p:blipFill>
          <a:blip r:embed="rId2"/>
          <a:stretch>
            <a:fillRect/>
          </a:stretch>
        </p:blipFill>
        <p:spPr>
          <a:xfrm>
            <a:off x="1003300" y="3977922"/>
            <a:ext cx="7124700" cy="2260600"/>
          </a:xfrm>
          <a:prstGeom prst="rect">
            <a:avLst/>
          </a:prstGeom>
        </p:spPr>
      </p:pic>
    </p:spTree>
    <p:extLst>
      <p:ext uri="{BB962C8B-B14F-4D97-AF65-F5344CB8AC3E}">
        <p14:creationId xmlns:p14="http://schemas.microsoft.com/office/powerpoint/2010/main" val="428153095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89777" y="479778"/>
            <a:ext cx="8729773" cy="1323439"/>
          </a:xfrm>
          <a:prstGeom prst="rect">
            <a:avLst/>
          </a:prstGeom>
          <a:noFill/>
        </p:spPr>
        <p:txBody>
          <a:bodyPr wrap="square" rtlCol="0">
            <a:spAutoFit/>
          </a:bodyPr>
          <a:lstStyle/>
          <a:p>
            <a:r>
              <a:rPr lang="it-IT" sz="2000" dirty="0" smtClean="0"/>
              <a:t>Il loro funzionamento è continuo o discontinuo. Il funzionamento discontinuo comporta il raffreddamento del motore e conseguentemente, l’effetto negativo della condensazione del vapore. Il funzionamento discontinuo richiede minori investimenti potendosi ridurre la potenza del gruppo</a:t>
            </a:r>
            <a:r>
              <a:rPr lang="it-IT" sz="2000" dirty="0" smtClean="0"/>
              <a:t>.</a:t>
            </a:r>
            <a:endParaRPr lang="it-IT" sz="2000" dirty="0" smtClean="0"/>
          </a:p>
        </p:txBody>
      </p:sp>
      <p:pic>
        <p:nvPicPr>
          <p:cNvPr id="3" name="Immagine 2"/>
          <p:cNvPicPr>
            <a:picLocks noChangeAspect="1"/>
          </p:cNvPicPr>
          <p:nvPr/>
        </p:nvPicPr>
        <p:blipFill>
          <a:blip r:embed="rId2"/>
          <a:stretch>
            <a:fillRect/>
          </a:stretch>
        </p:blipFill>
        <p:spPr>
          <a:xfrm>
            <a:off x="675922" y="2696633"/>
            <a:ext cx="7226300" cy="3835400"/>
          </a:xfrm>
          <a:prstGeom prst="rect">
            <a:avLst/>
          </a:prstGeom>
        </p:spPr>
      </p:pic>
    </p:spTree>
    <p:extLst>
      <p:ext uri="{BB962C8B-B14F-4D97-AF65-F5344CB8AC3E}">
        <p14:creationId xmlns:p14="http://schemas.microsoft.com/office/powerpoint/2010/main" val="428153095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96333" y="197346"/>
            <a:ext cx="8696210" cy="4401205"/>
          </a:xfrm>
          <a:prstGeom prst="rect">
            <a:avLst/>
          </a:prstGeom>
        </p:spPr>
        <p:txBody>
          <a:bodyPr wrap="square">
            <a:spAutoFit/>
          </a:bodyPr>
          <a:lstStyle/>
          <a:p>
            <a:r>
              <a:rPr lang="it-IT" sz="2000" dirty="0" smtClean="0"/>
              <a:t>La DA non </a:t>
            </a:r>
            <a:r>
              <a:rPr lang="it-IT" sz="2000" dirty="0"/>
              <a:t>permette una riduzione dei quantitativi di </a:t>
            </a:r>
            <a:r>
              <a:rPr lang="it-IT" sz="2000" dirty="0" err="1"/>
              <a:t>N</a:t>
            </a:r>
            <a:r>
              <a:rPr lang="it-IT" sz="2000" dirty="0"/>
              <a:t> presenti negli effluenti avviati al  trattamento. Principalmente </a:t>
            </a:r>
            <a:r>
              <a:rPr lang="it-IT" sz="2000" dirty="0" smtClean="0"/>
              <a:t>ha </a:t>
            </a:r>
            <a:r>
              <a:rPr lang="it-IT" sz="2000" dirty="0"/>
              <a:t>come effetto, frutto delle complesse </a:t>
            </a:r>
            <a:r>
              <a:rPr lang="it-IT" sz="2000" dirty="0" err="1"/>
              <a:t>bio</a:t>
            </a:r>
            <a:r>
              <a:rPr lang="it-IT" sz="2000" dirty="0"/>
              <a:t>-trasformazioni che avvengono durante il processo, quello di modificare la qualità dell’</a:t>
            </a:r>
            <a:r>
              <a:rPr lang="it-IT" sz="2000" dirty="0" err="1"/>
              <a:t>N</a:t>
            </a:r>
            <a:r>
              <a:rPr lang="it-IT" sz="2000" dirty="0"/>
              <a:t> in </a:t>
            </a:r>
            <a:r>
              <a:rPr lang="it-IT" sz="2000" dirty="0" smtClean="0"/>
              <a:t>input.</a:t>
            </a:r>
          </a:p>
          <a:p>
            <a:r>
              <a:rPr lang="it-IT" sz="2000" dirty="0" smtClean="0"/>
              <a:t>Infatti </a:t>
            </a:r>
            <a:r>
              <a:rPr lang="it-IT" sz="2000" dirty="0"/>
              <a:t>si ha una trasformazione dell’</a:t>
            </a:r>
            <a:r>
              <a:rPr lang="it-IT" sz="2000" dirty="0" err="1"/>
              <a:t>N</a:t>
            </a:r>
            <a:r>
              <a:rPr lang="it-IT" sz="2000" dirty="0"/>
              <a:t> organico in forma ammoniacale in quote comprese dal 60-80%</a:t>
            </a:r>
            <a:r>
              <a:rPr lang="it-IT" sz="2000" dirty="0" smtClean="0"/>
              <a:t>.</a:t>
            </a:r>
          </a:p>
          <a:p>
            <a:r>
              <a:rPr lang="it-IT" sz="2000" dirty="0" smtClean="0"/>
              <a:t>Nonostante </a:t>
            </a:r>
            <a:r>
              <a:rPr lang="it-IT" sz="2000" dirty="0"/>
              <a:t>non sia un processo rivolto al trattamento dell’azoto, la DA si è diffusa nel settore agro-zootecnico </a:t>
            </a:r>
            <a:r>
              <a:rPr lang="it-IT" sz="2000" dirty="0" err="1"/>
              <a:t>perche</a:t>
            </a:r>
            <a:r>
              <a:rPr lang="it-IT" sz="2000" dirty="0"/>
              <a:t>́ è in grado, con impianti adeguatamente progettati, dimensionati e gestiti, di produrre energia elettrica e termica, che può essere riutilizzata a valle dei processi secondari di rimozione o concentrazione </a:t>
            </a:r>
            <a:r>
              <a:rPr lang="it-IT" sz="2000" dirty="0" smtClean="0"/>
              <a:t>dell’azoto.</a:t>
            </a:r>
          </a:p>
          <a:p>
            <a:r>
              <a:rPr lang="it-IT" sz="2000" dirty="0" smtClean="0"/>
              <a:t>Visto </a:t>
            </a:r>
            <a:r>
              <a:rPr lang="it-IT" sz="2000" dirty="0"/>
              <a:t>l’elevato livello di incentivazione di cui gode la produzione di energia elettrica da fonti rinnovabili, i profitti ottenuti dalla cessione in rete possono compensare i costi dei trattamenti di abbattimento degli eccessi di azoto. </a:t>
            </a:r>
          </a:p>
        </p:txBody>
      </p:sp>
    </p:spTree>
    <p:extLst>
      <p:ext uri="{BB962C8B-B14F-4D97-AF65-F5344CB8AC3E}">
        <p14:creationId xmlns:p14="http://schemas.microsoft.com/office/powerpoint/2010/main" val="13105456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272168" y="151884"/>
            <a:ext cx="3517900" cy="3086100"/>
          </a:xfrm>
          <a:prstGeom prst="rect">
            <a:avLst/>
          </a:prstGeom>
        </p:spPr>
      </p:pic>
      <p:sp>
        <p:nvSpPr>
          <p:cNvPr id="2" name="CasellaDiTesto 1"/>
          <p:cNvSpPr txBox="1"/>
          <p:nvPr/>
        </p:nvSpPr>
        <p:spPr>
          <a:xfrm>
            <a:off x="326572" y="151884"/>
            <a:ext cx="1216536" cy="369332"/>
          </a:xfrm>
          <a:prstGeom prst="rect">
            <a:avLst/>
          </a:prstGeom>
          <a:noFill/>
        </p:spPr>
        <p:txBody>
          <a:bodyPr wrap="none" rtlCol="0">
            <a:spAutoFit/>
          </a:bodyPr>
          <a:lstStyle/>
          <a:p>
            <a:r>
              <a:rPr lang="it-IT" dirty="0" smtClean="0"/>
              <a:t>vibrovaglio</a:t>
            </a:r>
            <a:endParaRPr lang="it-IT" dirty="0"/>
          </a:p>
        </p:txBody>
      </p:sp>
      <p:sp>
        <p:nvSpPr>
          <p:cNvPr id="4" name="CasellaDiTesto 3"/>
          <p:cNvSpPr txBox="1"/>
          <p:nvPr/>
        </p:nvSpPr>
        <p:spPr>
          <a:xfrm>
            <a:off x="326572" y="3574143"/>
            <a:ext cx="1559404" cy="369332"/>
          </a:xfrm>
          <a:prstGeom prst="rect">
            <a:avLst/>
          </a:prstGeom>
          <a:noFill/>
        </p:spPr>
        <p:txBody>
          <a:bodyPr wrap="none" rtlCol="0">
            <a:spAutoFit/>
          </a:bodyPr>
          <a:lstStyle/>
          <a:p>
            <a:r>
              <a:rPr lang="it-IT" dirty="0" smtClean="0"/>
              <a:t>Vaglio rotativo</a:t>
            </a:r>
            <a:endParaRPr lang="it-IT" dirty="0"/>
          </a:p>
        </p:txBody>
      </p:sp>
      <p:pic>
        <p:nvPicPr>
          <p:cNvPr id="5" name="Immagine 4"/>
          <p:cNvPicPr>
            <a:picLocks noChangeAspect="1"/>
          </p:cNvPicPr>
          <p:nvPr/>
        </p:nvPicPr>
        <p:blipFill>
          <a:blip r:embed="rId3"/>
          <a:stretch>
            <a:fillRect/>
          </a:stretch>
        </p:blipFill>
        <p:spPr>
          <a:xfrm>
            <a:off x="234976" y="4356100"/>
            <a:ext cx="3302000" cy="1854200"/>
          </a:xfrm>
          <a:prstGeom prst="rect">
            <a:avLst/>
          </a:prstGeom>
        </p:spPr>
      </p:pic>
      <p:pic>
        <p:nvPicPr>
          <p:cNvPr id="6" name="Immagine 5"/>
          <p:cNvPicPr>
            <a:picLocks noChangeAspect="1"/>
          </p:cNvPicPr>
          <p:nvPr/>
        </p:nvPicPr>
        <p:blipFill>
          <a:blip r:embed="rId4"/>
          <a:stretch>
            <a:fillRect/>
          </a:stretch>
        </p:blipFill>
        <p:spPr>
          <a:xfrm>
            <a:off x="4508500" y="4145643"/>
            <a:ext cx="4635500" cy="2413000"/>
          </a:xfrm>
          <a:prstGeom prst="rect">
            <a:avLst/>
          </a:prstGeom>
        </p:spPr>
      </p:pic>
      <p:sp>
        <p:nvSpPr>
          <p:cNvPr id="7" name="CasellaDiTesto 6"/>
          <p:cNvSpPr txBox="1"/>
          <p:nvPr/>
        </p:nvSpPr>
        <p:spPr>
          <a:xfrm>
            <a:off x="4517571" y="3737429"/>
            <a:ext cx="2167818" cy="369332"/>
          </a:xfrm>
          <a:prstGeom prst="rect">
            <a:avLst/>
          </a:prstGeom>
          <a:noFill/>
        </p:spPr>
        <p:txBody>
          <a:bodyPr wrap="none" rtlCol="0">
            <a:spAutoFit/>
          </a:bodyPr>
          <a:lstStyle/>
          <a:p>
            <a:r>
              <a:rPr lang="it-IT" dirty="0" smtClean="0"/>
              <a:t>Separatore elicoidale</a:t>
            </a:r>
            <a:endParaRPr lang="it-IT" dirty="0"/>
          </a:p>
        </p:txBody>
      </p:sp>
      <p:sp>
        <p:nvSpPr>
          <p:cNvPr id="8" name="CasellaDiTesto 7"/>
          <p:cNvSpPr txBox="1"/>
          <p:nvPr/>
        </p:nvSpPr>
        <p:spPr>
          <a:xfrm>
            <a:off x="4481286" y="217714"/>
            <a:ext cx="3110760" cy="369332"/>
          </a:xfrm>
          <a:prstGeom prst="rect">
            <a:avLst/>
          </a:prstGeom>
          <a:noFill/>
        </p:spPr>
        <p:txBody>
          <a:bodyPr wrap="none" rtlCol="0">
            <a:spAutoFit/>
          </a:bodyPr>
          <a:lstStyle/>
          <a:p>
            <a:r>
              <a:rPr lang="it-IT" dirty="0" smtClean="0"/>
              <a:t>Separatore a rulli controrotanti</a:t>
            </a:r>
            <a:endParaRPr lang="it-IT" dirty="0"/>
          </a:p>
        </p:txBody>
      </p:sp>
      <p:pic>
        <p:nvPicPr>
          <p:cNvPr id="9" name="Immagine 8"/>
          <p:cNvPicPr>
            <a:picLocks noChangeAspect="1"/>
          </p:cNvPicPr>
          <p:nvPr/>
        </p:nvPicPr>
        <p:blipFill>
          <a:blip r:embed="rId5"/>
          <a:stretch>
            <a:fillRect/>
          </a:stretch>
        </p:blipFill>
        <p:spPr>
          <a:xfrm>
            <a:off x="4481286" y="521216"/>
            <a:ext cx="5174368" cy="2698290"/>
          </a:xfrm>
          <a:prstGeom prst="rect">
            <a:avLst/>
          </a:prstGeom>
        </p:spPr>
      </p:pic>
      <p:pic>
        <p:nvPicPr>
          <p:cNvPr id="10" name="Immagine 9"/>
          <p:cNvPicPr>
            <a:picLocks noChangeAspect="1"/>
          </p:cNvPicPr>
          <p:nvPr/>
        </p:nvPicPr>
        <p:blipFill>
          <a:blip r:embed="rId6"/>
          <a:stretch>
            <a:fillRect/>
          </a:stretch>
        </p:blipFill>
        <p:spPr>
          <a:xfrm>
            <a:off x="3790068" y="587046"/>
            <a:ext cx="1612900" cy="1282700"/>
          </a:xfrm>
          <a:prstGeom prst="rect">
            <a:avLst/>
          </a:prstGeom>
        </p:spPr>
      </p:pic>
    </p:spTree>
    <p:extLst>
      <p:ext uri="{BB962C8B-B14F-4D97-AF65-F5344CB8AC3E}">
        <p14:creationId xmlns:p14="http://schemas.microsoft.com/office/powerpoint/2010/main" val="26012765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43922" y="263298"/>
            <a:ext cx="8617236" cy="5940088"/>
          </a:xfrm>
          <a:prstGeom prst="rect">
            <a:avLst/>
          </a:prstGeom>
          <a:noFill/>
        </p:spPr>
        <p:txBody>
          <a:bodyPr wrap="square" rtlCol="0">
            <a:spAutoFit/>
          </a:bodyPr>
          <a:lstStyle/>
          <a:p>
            <a:r>
              <a:rPr lang="it-IT" sz="2000" dirty="0" smtClean="0"/>
              <a:t>I costi di realizzazione dipendono dal tipo di impianto e processo adottato, nonché dalla dimensione dato </a:t>
            </a:r>
            <a:r>
              <a:rPr lang="it-IT" sz="2000" dirty="0"/>
              <a:t>il diminuire del costo per kW all’aumentare della potenza installata, </a:t>
            </a:r>
            <a:r>
              <a:rPr lang="it-IT" sz="2000" dirty="0" smtClean="0"/>
              <a:t>per effetto delle economie di </a:t>
            </a:r>
            <a:r>
              <a:rPr lang="it-IT" sz="2000" dirty="0" smtClean="0"/>
              <a:t>scala.</a:t>
            </a:r>
          </a:p>
          <a:p>
            <a:r>
              <a:rPr lang="it-IT" sz="2000" dirty="0" smtClean="0"/>
              <a:t>Il </a:t>
            </a:r>
            <a:r>
              <a:rPr lang="it-IT" sz="2000" dirty="0" smtClean="0"/>
              <a:t>costo di gestione dipende </a:t>
            </a:r>
            <a:r>
              <a:rPr lang="it-IT" sz="2000" dirty="0"/>
              <a:t>dalla tipologia delle matrici impiegate e da eventuali </a:t>
            </a:r>
            <a:r>
              <a:rPr lang="it-IT" sz="2000" dirty="0" smtClean="0"/>
              <a:t>impianti di trattamento del </a:t>
            </a:r>
            <a:r>
              <a:rPr lang="it-IT" sz="2000" dirty="0" err="1" smtClean="0"/>
              <a:t>digestato</a:t>
            </a:r>
            <a:r>
              <a:rPr lang="it-IT" sz="2000" dirty="0" smtClean="0"/>
              <a:t>.</a:t>
            </a:r>
          </a:p>
          <a:p>
            <a:r>
              <a:rPr lang="it-IT" sz="2000" dirty="0" smtClean="0"/>
              <a:t>Indicativamente </a:t>
            </a:r>
            <a:r>
              <a:rPr lang="it-IT" sz="2000" dirty="0" smtClean="0"/>
              <a:t>in </a:t>
            </a:r>
            <a:r>
              <a:rPr lang="it-IT" sz="2000" dirty="0"/>
              <a:t>base alla taglia di potenza installata si hanno costi </a:t>
            </a:r>
            <a:r>
              <a:rPr lang="it-IT" sz="2000" dirty="0" smtClean="0"/>
              <a:t>compresi </a:t>
            </a:r>
            <a:r>
              <a:rPr lang="it-IT" sz="2000" dirty="0"/>
              <a:t>nei seguenti intervalli: </a:t>
            </a:r>
          </a:p>
          <a:p>
            <a:pPr marL="285750" indent="-285750">
              <a:buFontTx/>
              <a:buChar char="-"/>
            </a:pPr>
            <a:r>
              <a:rPr lang="it-IT" sz="2000" dirty="0" smtClean="0"/>
              <a:t>5-7.000 €/kW fino a 250 kW</a:t>
            </a:r>
          </a:p>
          <a:p>
            <a:pPr marL="285750" indent="-285750">
              <a:buFontTx/>
              <a:buChar char="-"/>
            </a:pPr>
            <a:r>
              <a:rPr lang="it-IT" sz="2000" dirty="0" smtClean="0"/>
              <a:t>4-5.000 €/kW tra 250 e 500 kW</a:t>
            </a:r>
          </a:p>
          <a:p>
            <a:pPr marL="285750" indent="-285750">
              <a:buFontTx/>
              <a:buChar char="-"/>
            </a:pPr>
            <a:r>
              <a:rPr lang="it-IT" sz="2000" dirty="0" smtClean="0"/>
              <a:t>3-4.000 €/kW oltre 500 </a:t>
            </a:r>
            <a:r>
              <a:rPr lang="it-IT" sz="2000" dirty="0" smtClean="0"/>
              <a:t>kW</a:t>
            </a:r>
          </a:p>
          <a:p>
            <a:endParaRPr lang="it-IT" sz="2000" dirty="0" smtClean="0"/>
          </a:p>
          <a:p>
            <a:r>
              <a:rPr lang="it-IT" sz="2000" dirty="0" smtClean="0"/>
              <a:t>I costi di gestione </a:t>
            </a:r>
            <a:r>
              <a:rPr lang="it-IT" sz="2000" dirty="0" smtClean="0"/>
              <a:t>oltre </a:t>
            </a:r>
            <a:r>
              <a:rPr lang="it-IT" sz="2000" dirty="0" smtClean="0"/>
              <a:t>che dipendere dalla </a:t>
            </a:r>
            <a:r>
              <a:rPr lang="it-IT" sz="2000" dirty="0"/>
              <a:t>soluzione tecnologica adottata, aumentano in </a:t>
            </a:r>
            <a:r>
              <a:rPr lang="it-IT" sz="2000" dirty="0" smtClean="0"/>
              <a:t>relazione </a:t>
            </a:r>
            <a:r>
              <a:rPr lang="it-IT" sz="2000" dirty="0"/>
              <a:t>alla quota di biomassa acquisita fuori dall’azienda. </a:t>
            </a:r>
            <a:r>
              <a:rPr lang="it-IT" sz="2000" dirty="0" smtClean="0"/>
              <a:t>Incide inoltre in modo non trascurabile l’assistenza tecnica </a:t>
            </a:r>
            <a:r>
              <a:rPr lang="it-IT" sz="2000" dirty="0"/>
              <a:t>al processo biologico e alle opere </a:t>
            </a:r>
            <a:r>
              <a:rPr lang="it-IT" sz="2000" dirty="0" smtClean="0"/>
              <a:t>elettromeccaniche.</a:t>
            </a:r>
          </a:p>
          <a:p>
            <a:r>
              <a:rPr lang="it-IT" sz="2000" dirty="0" smtClean="0"/>
              <a:t>Per </a:t>
            </a:r>
            <a:r>
              <a:rPr lang="it-IT" sz="2000" dirty="0"/>
              <a:t>quanto riguarda la DA a secco si hanno costi di </a:t>
            </a:r>
            <a:r>
              <a:rPr lang="it-IT" sz="2000" dirty="0" smtClean="0"/>
              <a:t>realizzazione </a:t>
            </a:r>
            <a:r>
              <a:rPr lang="it-IT" sz="2000" dirty="0"/>
              <a:t>superiori rispetto alla DA tradizionale a </a:t>
            </a:r>
            <a:r>
              <a:rPr lang="it-IT" sz="2000" dirty="0" err="1"/>
              <a:t>parita</a:t>
            </a:r>
            <a:r>
              <a:rPr lang="it-IT" sz="2000" dirty="0"/>
              <a:t>̀ di </a:t>
            </a:r>
            <a:r>
              <a:rPr lang="it-IT" sz="2000" dirty="0" smtClean="0"/>
              <a:t>potenza; ciò è legato principalmente alle maggiori opere fisse necessarie. I costi di gestione risultano onerosi in </a:t>
            </a:r>
            <a:r>
              <a:rPr lang="it-IT" sz="2000" dirty="0"/>
              <a:t>termini di operazioni di carico e scarico </a:t>
            </a:r>
            <a:r>
              <a:rPr lang="it-IT" sz="2000" dirty="0" smtClean="0"/>
              <a:t>delle matrici in entrata e prodotti finali.</a:t>
            </a:r>
            <a:endParaRPr lang="it-IT" sz="2000" dirty="0"/>
          </a:p>
        </p:txBody>
      </p:sp>
    </p:spTree>
    <p:extLst>
      <p:ext uri="{BB962C8B-B14F-4D97-AF65-F5344CB8AC3E}">
        <p14:creationId xmlns:p14="http://schemas.microsoft.com/office/powerpoint/2010/main" val="334096806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04801" y="355600"/>
            <a:ext cx="8509000" cy="4401205"/>
          </a:xfrm>
          <a:prstGeom prst="rect">
            <a:avLst/>
          </a:prstGeom>
          <a:noFill/>
        </p:spPr>
        <p:txBody>
          <a:bodyPr wrap="square" rtlCol="0">
            <a:spAutoFit/>
          </a:bodyPr>
          <a:lstStyle/>
          <a:p>
            <a:r>
              <a:rPr lang="it-IT" sz="2000" dirty="0" smtClean="0"/>
              <a:t>La DA è diffusa in campo agricolo per il trattamento dei reflui zootecnici, residui, colture energetiche dedicate. Nel settore agro-industriale per valorizzare sottoprodotti di macellazione, orticoli, fanghi e reflui dell’industria enologica. In campo civile è impiegata per il trattamento dei fanghi di depurazione e delle frazioni organiche di rifiuti solidi urbani (FORSU).</a:t>
            </a:r>
          </a:p>
          <a:p>
            <a:endParaRPr lang="it-IT" sz="2000" dirty="0"/>
          </a:p>
          <a:p>
            <a:r>
              <a:rPr lang="it-IT" sz="2000" dirty="0" smtClean="0"/>
              <a:t>Lo sviluppo è dovuto anche alla co-digestione delle colture energetiche</a:t>
            </a:r>
          </a:p>
          <a:p>
            <a:endParaRPr lang="it-IT" sz="2000" dirty="0"/>
          </a:p>
          <a:p>
            <a:r>
              <a:rPr lang="it-IT" sz="2000" dirty="0" smtClean="0"/>
              <a:t>Il prodotto finale è il </a:t>
            </a:r>
            <a:r>
              <a:rPr lang="it-IT" sz="2000" dirty="0" err="1" smtClean="0"/>
              <a:t>digestato</a:t>
            </a:r>
            <a:r>
              <a:rPr lang="it-IT" sz="2000" dirty="0" smtClean="0"/>
              <a:t> la cui connotazione giuridica è dettata dalla qualità delle biomasse trattate e dalla sua destinazione.</a:t>
            </a:r>
          </a:p>
          <a:p>
            <a:r>
              <a:rPr lang="it-IT" sz="2000" dirty="0" smtClean="0"/>
              <a:t>Nel caso di colture energetiche e reflui di allevamento, la Direttiva Nitrati ne consente la destinazione agronomica su terreni gestiti dal titolare considerando il carico di </a:t>
            </a:r>
            <a:r>
              <a:rPr lang="it-IT" sz="2000" dirty="0" err="1" smtClean="0"/>
              <a:t>N</a:t>
            </a:r>
            <a:r>
              <a:rPr lang="it-IT" sz="2000" dirty="0" smtClean="0"/>
              <a:t> dai reflui e l’</a:t>
            </a:r>
            <a:r>
              <a:rPr lang="it-IT" sz="2000" dirty="0" err="1" smtClean="0"/>
              <a:t>N</a:t>
            </a:r>
            <a:r>
              <a:rPr lang="it-IT" sz="2000" dirty="0" smtClean="0"/>
              <a:t> delle biomasse vegetali come </a:t>
            </a:r>
            <a:r>
              <a:rPr lang="it-IT" sz="2000" dirty="0" err="1" smtClean="0"/>
              <a:t>N</a:t>
            </a:r>
            <a:r>
              <a:rPr lang="it-IT" sz="2000" dirty="0" smtClean="0"/>
              <a:t> chimico e non organico.</a:t>
            </a:r>
            <a:endParaRPr lang="it-IT" sz="2000" dirty="0"/>
          </a:p>
        </p:txBody>
      </p:sp>
    </p:spTree>
    <p:extLst>
      <p:ext uri="{BB962C8B-B14F-4D97-AF65-F5344CB8AC3E}">
        <p14:creationId xmlns:p14="http://schemas.microsoft.com/office/powerpoint/2010/main" val="919324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3117245" y="0"/>
            <a:ext cx="5526675" cy="6858000"/>
          </a:xfrm>
          <a:prstGeom prst="rect">
            <a:avLst/>
          </a:prstGeom>
        </p:spPr>
      </p:pic>
      <p:sp>
        <p:nvSpPr>
          <p:cNvPr id="3" name="CasellaDiTesto 2"/>
          <p:cNvSpPr txBox="1"/>
          <p:nvPr/>
        </p:nvSpPr>
        <p:spPr>
          <a:xfrm>
            <a:off x="321162" y="583970"/>
            <a:ext cx="2796083" cy="923330"/>
          </a:xfrm>
          <a:prstGeom prst="rect">
            <a:avLst/>
          </a:prstGeom>
          <a:noFill/>
        </p:spPr>
        <p:txBody>
          <a:bodyPr wrap="square" rtlCol="0">
            <a:spAutoFit/>
          </a:bodyPr>
          <a:lstStyle/>
          <a:p>
            <a:r>
              <a:rPr lang="it-IT" dirty="0" smtClean="0"/>
              <a:t>Tutti i possibili trattamenti degli effluenti di allevamento</a:t>
            </a:r>
            <a:endParaRPr lang="it-IT" dirty="0"/>
          </a:p>
        </p:txBody>
      </p:sp>
    </p:spTree>
    <p:extLst>
      <p:ext uri="{BB962C8B-B14F-4D97-AF65-F5344CB8AC3E}">
        <p14:creationId xmlns:p14="http://schemas.microsoft.com/office/powerpoint/2010/main" val="213500738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471714" y="453571"/>
            <a:ext cx="8327572" cy="3231654"/>
          </a:xfrm>
          <a:prstGeom prst="rect">
            <a:avLst/>
          </a:prstGeom>
          <a:noFill/>
        </p:spPr>
        <p:txBody>
          <a:bodyPr wrap="square" rtlCol="0">
            <a:spAutoFit/>
          </a:bodyPr>
          <a:lstStyle/>
          <a:p>
            <a:r>
              <a:rPr lang="it-IT" sz="2400" dirty="0" smtClean="0">
                <a:solidFill>
                  <a:srgbClr val="FF0000"/>
                </a:solidFill>
              </a:rPr>
              <a:t>Separazione ad alta efficienza</a:t>
            </a:r>
          </a:p>
          <a:p>
            <a:endParaRPr lang="it-IT" dirty="0" smtClean="0"/>
          </a:p>
          <a:p>
            <a:r>
              <a:rPr lang="it-IT" dirty="0" smtClean="0"/>
              <a:t>La separazione può essere spinta fino alla rimozione di frazioni solide del diametro di 0,1 mm</a:t>
            </a:r>
          </a:p>
          <a:p>
            <a:r>
              <a:rPr lang="it-IT" dirty="0" smtClean="0"/>
              <a:t>Avviene per sfruttamento di azioni meccaniche (separatori centrifughi, a nastro-pressa e filtro-pressa) o attraverso processi gravitazionali (sedimentazione e flottazione). In questo caso l’efficienza viene </a:t>
            </a:r>
            <a:r>
              <a:rPr lang="it-IT" dirty="0" smtClean="0"/>
              <a:t>aumentata </a:t>
            </a:r>
            <a:r>
              <a:rPr lang="it-IT" dirty="0" smtClean="0"/>
              <a:t>con uso di flocculanti o coagulanti che permettono l’aggregazione in agglomerati di maggiori dimensioni. Possono essere usati anche nelle separazioni meccaniche</a:t>
            </a:r>
          </a:p>
          <a:p>
            <a:r>
              <a:rPr lang="it-IT" dirty="0"/>
              <a:t>Si ottiene una frazione solida con 20-30% di </a:t>
            </a:r>
            <a:r>
              <a:rPr lang="it-IT" dirty="0" err="1" smtClean="0"/>
              <a:t>s.s.</a:t>
            </a:r>
            <a:endParaRPr lang="it-IT" dirty="0"/>
          </a:p>
          <a:p>
            <a:r>
              <a:rPr lang="it-IT" dirty="0"/>
              <a:t>Costo </a:t>
            </a:r>
            <a:r>
              <a:rPr lang="it-IT" dirty="0" err="1"/>
              <a:t>investimeto</a:t>
            </a:r>
            <a:r>
              <a:rPr lang="it-IT" dirty="0"/>
              <a:t>: </a:t>
            </a:r>
            <a:r>
              <a:rPr lang="it-IT" dirty="0" smtClean="0"/>
              <a:t>80-150.000 </a:t>
            </a:r>
            <a:r>
              <a:rPr lang="it-IT" dirty="0"/>
              <a:t>€; costo di gestione: </a:t>
            </a:r>
            <a:r>
              <a:rPr lang="it-IT" dirty="0" smtClean="0"/>
              <a:t>0,35</a:t>
            </a:r>
            <a:r>
              <a:rPr lang="it-IT" dirty="0"/>
              <a:t>-</a:t>
            </a:r>
            <a:r>
              <a:rPr lang="it-IT" dirty="0" smtClean="0"/>
              <a:t>1,2 </a:t>
            </a:r>
            <a:r>
              <a:rPr lang="it-IT" dirty="0"/>
              <a:t>€/m3</a:t>
            </a:r>
          </a:p>
        </p:txBody>
      </p:sp>
      <p:pic>
        <p:nvPicPr>
          <p:cNvPr id="3" name="Immagine 2"/>
          <p:cNvPicPr>
            <a:picLocks noChangeAspect="1"/>
          </p:cNvPicPr>
          <p:nvPr/>
        </p:nvPicPr>
        <p:blipFill>
          <a:blip r:embed="rId2"/>
          <a:stretch>
            <a:fillRect/>
          </a:stretch>
        </p:blipFill>
        <p:spPr>
          <a:xfrm>
            <a:off x="319573" y="3873955"/>
            <a:ext cx="8062427" cy="2740171"/>
          </a:xfrm>
          <a:prstGeom prst="rect">
            <a:avLst/>
          </a:prstGeom>
        </p:spPr>
      </p:pic>
    </p:spTree>
    <p:extLst>
      <p:ext uri="{BB962C8B-B14F-4D97-AF65-F5344CB8AC3E}">
        <p14:creationId xmlns:p14="http://schemas.microsoft.com/office/powerpoint/2010/main" val="2601276533"/>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4675</TotalTime>
  <Words>7892</Words>
  <Application>Microsoft Macintosh PowerPoint</Application>
  <PresentationFormat>Presentazione su schermo (4:3)</PresentationFormat>
  <Paragraphs>404</Paragraphs>
  <Slides>82</Slides>
  <Notes>0</Notes>
  <HiddenSlides>0</HiddenSlides>
  <MMClips>0</MMClips>
  <ScaleCrop>false</ScaleCrop>
  <HeadingPairs>
    <vt:vector size="4" baseType="variant">
      <vt:variant>
        <vt:lpstr>Tema</vt:lpstr>
      </vt:variant>
      <vt:variant>
        <vt:i4>1</vt:i4>
      </vt:variant>
      <vt:variant>
        <vt:lpstr>Titoli diapositive</vt:lpstr>
      </vt:variant>
      <vt:variant>
        <vt:i4>82</vt:i4>
      </vt:variant>
    </vt:vector>
  </HeadingPairs>
  <TitlesOfParts>
    <vt:vector size="83" baseType="lpstr">
      <vt:lpstr>Tema di Office</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Luigi Sartori</dc:creator>
  <cp:lastModifiedBy>Luigi Sartori</cp:lastModifiedBy>
  <cp:revision>102</cp:revision>
  <dcterms:created xsi:type="dcterms:W3CDTF">2014-05-15T11:51:32Z</dcterms:created>
  <dcterms:modified xsi:type="dcterms:W3CDTF">2014-05-25T14:32:01Z</dcterms:modified>
</cp:coreProperties>
</file>