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03" r:id="rId2"/>
    <p:sldId id="567" r:id="rId3"/>
    <p:sldId id="563" r:id="rId4"/>
    <p:sldId id="557" r:id="rId5"/>
    <p:sldId id="558" r:id="rId6"/>
    <p:sldId id="559" r:id="rId7"/>
    <p:sldId id="560" r:id="rId8"/>
    <p:sldId id="573" r:id="rId9"/>
    <p:sldId id="574" r:id="rId10"/>
    <p:sldId id="575" r:id="rId11"/>
    <p:sldId id="576" r:id="rId12"/>
    <p:sldId id="577" r:id="rId13"/>
    <p:sldId id="578" r:id="rId14"/>
    <p:sldId id="579" r:id="rId15"/>
    <p:sldId id="590" r:id="rId16"/>
    <p:sldId id="580" r:id="rId17"/>
    <p:sldId id="583" r:id="rId18"/>
    <p:sldId id="585" r:id="rId19"/>
    <p:sldId id="587" r:id="rId20"/>
    <p:sldId id="588" r:id="rId21"/>
    <p:sldId id="589" r:id="rId22"/>
    <p:sldId id="591" r:id="rId23"/>
  </p:sldIdLst>
  <p:sldSz cx="9144000" cy="6858000" type="screen4x3"/>
  <p:notesSz cx="7099300" cy="10234613"/>
  <p:defaultTextStyle>
    <a:defPPr>
      <a:defRPr lang="it-IT"/>
    </a:defPPr>
    <a:lvl1pPr algn="l" rtl="0" fontAlgn="base">
      <a:spcBef>
        <a:spcPct val="0"/>
      </a:spcBef>
      <a:spcAft>
        <a:spcPct val="0"/>
      </a:spcAft>
      <a:defRPr sz="2800" kern="1200">
        <a:solidFill>
          <a:schemeClr val="tx1"/>
        </a:solidFill>
        <a:latin typeface="Comic Sans MS" pitchFamily="66" charset="0"/>
        <a:ea typeface="+mn-ea"/>
        <a:cs typeface="+mn-cs"/>
      </a:defRPr>
    </a:lvl1pPr>
    <a:lvl2pPr marL="457200" algn="l" rtl="0" fontAlgn="base">
      <a:spcBef>
        <a:spcPct val="0"/>
      </a:spcBef>
      <a:spcAft>
        <a:spcPct val="0"/>
      </a:spcAft>
      <a:defRPr sz="2800" kern="1200">
        <a:solidFill>
          <a:schemeClr val="tx1"/>
        </a:solidFill>
        <a:latin typeface="Comic Sans MS" pitchFamily="66" charset="0"/>
        <a:ea typeface="+mn-ea"/>
        <a:cs typeface="+mn-cs"/>
      </a:defRPr>
    </a:lvl2pPr>
    <a:lvl3pPr marL="914400" algn="l" rtl="0" fontAlgn="base">
      <a:spcBef>
        <a:spcPct val="0"/>
      </a:spcBef>
      <a:spcAft>
        <a:spcPct val="0"/>
      </a:spcAft>
      <a:defRPr sz="2800" kern="1200">
        <a:solidFill>
          <a:schemeClr val="tx1"/>
        </a:solidFill>
        <a:latin typeface="Comic Sans MS" pitchFamily="66" charset="0"/>
        <a:ea typeface="+mn-ea"/>
        <a:cs typeface="+mn-cs"/>
      </a:defRPr>
    </a:lvl3pPr>
    <a:lvl4pPr marL="1371600" algn="l" rtl="0" fontAlgn="base">
      <a:spcBef>
        <a:spcPct val="0"/>
      </a:spcBef>
      <a:spcAft>
        <a:spcPct val="0"/>
      </a:spcAft>
      <a:defRPr sz="2800" kern="1200">
        <a:solidFill>
          <a:schemeClr val="tx1"/>
        </a:solidFill>
        <a:latin typeface="Comic Sans MS" pitchFamily="66" charset="0"/>
        <a:ea typeface="+mn-ea"/>
        <a:cs typeface="+mn-cs"/>
      </a:defRPr>
    </a:lvl4pPr>
    <a:lvl5pPr marL="1828800" algn="l" rtl="0" fontAlgn="base">
      <a:spcBef>
        <a:spcPct val="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AEAEA"/>
    <a:srgbClr val="FF3300"/>
    <a:srgbClr val="FFFF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92" y="-108"/>
      </p:cViewPr>
      <p:guideLst>
        <p:guide orient="horz" pos="3223"/>
        <p:guide pos="223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3082925" cy="549275"/>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vl1pPr>
          </a:lstStyle>
          <a:p>
            <a:pPr>
              <a:defRPr/>
            </a:pPr>
            <a:endParaRPr lang="it-IT"/>
          </a:p>
        </p:txBody>
      </p:sp>
      <p:sp>
        <p:nvSpPr>
          <p:cNvPr id="205827" name="Rectangle 3"/>
          <p:cNvSpPr>
            <a:spLocks noGrp="1" noChangeArrowheads="1"/>
          </p:cNvSpPr>
          <p:nvPr>
            <p:ph type="dt" sz="quarter" idx="1"/>
          </p:nvPr>
        </p:nvSpPr>
        <p:spPr bwMode="auto">
          <a:xfrm>
            <a:off x="4056063" y="0"/>
            <a:ext cx="3081337" cy="549275"/>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vl1pPr>
          </a:lstStyle>
          <a:p>
            <a:pPr>
              <a:defRPr/>
            </a:pPr>
            <a:endParaRPr lang="it-IT"/>
          </a:p>
        </p:txBody>
      </p:sp>
      <p:sp>
        <p:nvSpPr>
          <p:cNvPr id="205828" name="Rectangle 4"/>
          <p:cNvSpPr>
            <a:spLocks noGrp="1" noChangeArrowheads="1"/>
          </p:cNvSpPr>
          <p:nvPr>
            <p:ph type="ftr" sz="quarter" idx="2"/>
          </p:nvPr>
        </p:nvSpPr>
        <p:spPr bwMode="auto">
          <a:xfrm>
            <a:off x="0" y="9742488"/>
            <a:ext cx="3082925" cy="471487"/>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vl1pPr>
          </a:lstStyle>
          <a:p>
            <a:pPr>
              <a:defRPr/>
            </a:pPr>
            <a:endParaRPr lang="it-IT"/>
          </a:p>
        </p:txBody>
      </p:sp>
      <p:sp>
        <p:nvSpPr>
          <p:cNvPr id="205829" name="Rectangle 5"/>
          <p:cNvSpPr>
            <a:spLocks noGrp="1" noChangeArrowheads="1"/>
          </p:cNvSpPr>
          <p:nvPr>
            <p:ph type="sldNum" sz="quarter" idx="3"/>
          </p:nvPr>
        </p:nvSpPr>
        <p:spPr bwMode="auto">
          <a:xfrm>
            <a:off x="4056063" y="9742488"/>
            <a:ext cx="3081337" cy="471487"/>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vl1pPr>
          </a:lstStyle>
          <a:p>
            <a:pPr>
              <a:defRPr/>
            </a:pPr>
            <a:fld id="{B2D5E07F-5726-4B18-A453-5706023B11A7}" type="slidenum">
              <a:rPr lang="it-IT"/>
              <a:pPr>
                <a:defRPr/>
              </a:pPr>
              <a:t>‹N›</a:t>
            </a:fld>
            <a:endParaRPr lang="it-IT"/>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82925" cy="549275"/>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a:lvl1pPr>
          </a:lstStyle>
          <a:p>
            <a:pPr>
              <a:defRPr/>
            </a:pPr>
            <a:endParaRPr lang="it-IT"/>
          </a:p>
        </p:txBody>
      </p:sp>
      <p:sp>
        <p:nvSpPr>
          <p:cNvPr id="203779" name="Rectangle 3"/>
          <p:cNvSpPr>
            <a:spLocks noGrp="1" noChangeArrowheads="1"/>
          </p:cNvSpPr>
          <p:nvPr>
            <p:ph type="dt" idx="1"/>
          </p:nvPr>
        </p:nvSpPr>
        <p:spPr bwMode="auto">
          <a:xfrm>
            <a:off x="4056063" y="0"/>
            <a:ext cx="3081337" cy="549275"/>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a:lvl1pPr>
          </a:lstStyle>
          <a:p>
            <a:pPr>
              <a:defRPr/>
            </a:pPr>
            <a:endParaRPr lang="it-IT"/>
          </a:p>
        </p:txBody>
      </p:sp>
      <p:sp>
        <p:nvSpPr>
          <p:cNvPr id="32772" name="Rectangle 4"/>
          <p:cNvSpPr>
            <a:spLocks noGrp="1" noRot="1" noChangeAspect="1" noChangeArrowheads="1" noTextEdit="1"/>
          </p:cNvSpPr>
          <p:nvPr>
            <p:ph type="sldImg" idx="2"/>
          </p:nvPr>
        </p:nvSpPr>
        <p:spPr bwMode="auto">
          <a:xfrm>
            <a:off x="1001713" y="785813"/>
            <a:ext cx="5133975" cy="3849687"/>
          </a:xfrm>
          <a:prstGeom prst="rect">
            <a:avLst/>
          </a:prstGeom>
          <a:noFill/>
          <a:ln w="9525">
            <a:solidFill>
              <a:srgbClr val="000000"/>
            </a:solidFill>
            <a:miter lim="800000"/>
            <a:headEnd/>
            <a:tailEnd/>
          </a:ln>
        </p:spPr>
      </p:sp>
      <p:sp>
        <p:nvSpPr>
          <p:cNvPr id="203781" name="Rectangle 5"/>
          <p:cNvSpPr>
            <a:spLocks noGrp="1" noChangeArrowheads="1"/>
          </p:cNvSpPr>
          <p:nvPr>
            <p:ph type="body" sz="quarter" idx="3"/>
          </p:nvPr>
        </p:nvSpPr>
        <p:spPr bwMode="auto">
          <a:xfrm>
            <a:off x="973138" y="4870450"/>
            <a:ext cx="5191125" cy="46355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03782" name="Rectangle 6"/>
          <p:cNvSpPr>
            <a:spLocks noGrp="1" noChangeArrowheads="1"/>
          </p:cNvSpPr>
          <p:nvPr>
            <p:ph type="ftr" sz="quarter" idx="4"/>
          </p:nvPr>
        </p:nvSpPr>
        <p:spPr bwMode="auto">
          <a:xfrm>
            <a:off x="0" y="9742488"/>
            <a:ext cx="3082925" cy="471487"/>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a:lvl1pPr>
          </a:lstStyle>
          <a:p>
            <a:pPr>
              <a:defRPr/>
            </a:pPr>
            <a:endParaRPr lang="it-IT"/>
          </a:p>
        </p:txBody>
      </p:sp>
      <p:sp>
        <p:nvSpPr>
          <p:cNvPr id="203783" name="Rectangle 7"/>
          <p:cNvSpPr>
            <a:spLocks noGrp="1" noChangeArrowheads="1"/>
          </p:cNvSpPr>
          <p:nvPr>
            <p:ph type="sldNum" sz="quarter" idx="5"/>
          </p:nvPr>
        </p:nvSpPr>
        <p:spPr bwMode="auto">
          <a:xfrm>
            <a:off x="4056063" y="9742488"/>
            <a:ext cx="3081337" cy="471487"/>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a:lvl1pPr>
          </a:lstStyle>
          <a:p>
            <a:pPr>
              <a:defRPr/>
            </a:pPr>
            <a:fld id="{166CC921-CFE1-4277-A75A-623E86180E49}" type="slidenum">
              <a:rPr lang="it-IT"/>
              <a:pPr>
                <a:defRPr/>
              </a:pPr>
              <a:t>‹N›</a:t>
            </a:fld>
            <a:endParaRPr lang="it-I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92188" y="768350"/>
            <a:ext cx="5114925" cy="3836988"/>
          </a:xfrm>
          <a:ln/>
        </p:spPr>
      </p:sp>
      <p:sp>
        <p:nvSpPr>
          <p:cNvPr id="33795" name="Rectangle 3"/>
          <p:cNvSpPr>
            <a:spLocks noGrp="1" noChangeArrowheads="1"/>
          </p:cNvSpPr>
          <p:nvPr>
            <p:ph type="body" idx="1"/>
          </p:nvPr>
        </p:nvSpPr>
        <p:spPr>
          <a:xfrm>
            <a:off x="709613" y="4860925"/>
            <a:ext cx="5680075" cy="4605338"/>
          </a:xfrm>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8350"/>
            <a:ext cx="5114925" cy="3836988"/>
          </a:xfrm>
          <a:ln/>
        </p:spPr>
      </p:sp>
      <p:sp>
        <p:nvSpPr>
          <p:cNvPr id="53251"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92188" y="768350"/>
            <a:ext cx="5114925" cy="3836988"/>
          </a:xfrm>
          <a:ln/>
        </p:spPr>
      </p:sp>
      <p:sp>
        <p:nvSpPr>
          <p:cNvPr id="54275"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92188" y="768350"/>
            <a:ext cx="5114925" cy="3836988"/>
          </a:xfrm>
          <a:ln/>
        </p:spPr>
      </p:sp>
      <p:sp>
        <p:nvSpPr>
          <p:cNvPr id="55299"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92188" y="768350"/>
            <a:ext cx="5114925" cy="3836988"/>
          </a:xfrm>
          <a:ln/>
        </p:spPr>
      </p:sp>
      <p:sp>
        <p:nvSpPr>
          <p:cNvPr id="56323"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92188" y="768350"/>
            <a:ext cx="5114925" cy="3836988"/>
          </a:xfrm>
          <a:ln/>
        </p:spPr>
      </p:sp>
      <p:sp>
        <p:nvSpPr>
          <p:cNvPr id="56323"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92188" y="768350"/>
            <a:ext cx="5114925" cy="3836988"/>
          </a:xfrm>
          <a:ln/>
        </p:spPr>
      </p:sp>
      <p:sp>
        <p:nvSpPr>
          <p:cNvPr id="58371"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92188" y="768350"/>
            <a:ext cx="5114925" cy="3836988"/>
          </a:xfrm>
          <a:ln/>
        </p:spPr>
      </p:sp>
      <p:sp>
        <p:nvSpPr>
          <p:cNvPr id="59395"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2188" y="768350"/>
            <a:ext cx="5114925" cy="3836988"/>
          </a:xfrm>
          <a:ln/>
        </p:spPr>
      </p:sp>
      <p:sp>
        <p:nvSpPr>
          <p:cNvPr id="35843" name="Rectangle 3"/>
          <p:cNvSpPr>
            <a:spLocks noGrp="1" noChangeArrowheads="1"/>
          </p:cNvSpPr>
          <p:nvPr>
            <p:ph type="body" idx="1"/>
          </p:nvPr>
        </p:nvSpPr>
        <p:spPr>
          <a:xfrm>
            <a:off x="709613" y="4860925"/>
            <a:ext cx="5680075" cy="4605338"/>
          </a:xfrm>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992188" y="768350"/>
            <a:ext cx="5114925" cy="3836988"/>
          </a:xfrm>
          <a:ln/>
        </p:spPr>
      </p:sp>
      <p:sp>
        <p:nvSpPr>
          <p:cNvPr id="61443"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92188" y="768350"/>
            <a:ext cx="5114925" cy="3836988"/>
          </a:xfrm>
          <a:ln/>
        </p:spPr>
      </p:sp>
      <p:sp>
        <p:nvSpPr>
          <p:cNvPr id="62467"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92188" y="768350"/>
            <a:ext cx="5114925" cy="3836988"/>
          </a:xfrm>
          <a:ln/>
        </p:spPr>
      </p:sp>
      <p:sp>
        <p:nvSpPr>
          <p:cNvPr id="62467" name="Rectangle 3"/>
          <p:cNvSpPr>
            <a:spLocks noGrp="1" noChangeArrowheads="1"/>
          </p:cNvSpPr>
          <p:nvPr>
            <p:ph type="body" idx="1"/>
          </p:nvPr>
        </p:nvSpPr>
        <p:spPr>
          <a:xfrm>
            <a:off x="709613" y="4860925"/>
            <a:ext cx="5680075" cy="4605338"/>
          </a:xfrm>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92188" y="768350"/>
            <a:ext cx="5114925" cy="3836988"/>
          </a:xfrm>
          <a:ln/>
        </p:spPr>
      </p:sp>
      <p:sp>
        <p:nvSpPr>
          <p:cNvPr id="45059"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2188" y="768350"/>
            <a:ext cx="5114925" cy="3836988"/>
          </a:xfrm>
          <a:ln/>
        </p:spPr>
      </p:sp>
      <p:sp>
        <p:nvSpPr>
          <p:cNvPr id="46083"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2188" y="768350"/>
            <a:ext cx="5114925" cy="3836988"/>
          </a:xfrm>
          <a:ln/>
        </p:spPr>
      </p:sp>
      <p:sp>
        <p:nvSpPr>
          <p:cNvPr id="47107"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2188" y="768350"/>
            <a:ext cx="5114925" cy="3836988"/>
          </a:xfrm>
          <a:ln/>
        </p:spPr>
      </p:sp>
      <p:sp>
        <p:nvSpPr>
          <p:cNvPr id="50179"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2188" y="768350"/>
            <a:ext cx="5114925" cy="3836988"/>
          </a:xfrm>
          <a:ln/>
        </p:spPr>
      </p:sp>
      <p:sp>
        <p:nvSpPr>
          <p:cNvPr id="51203" name="Rectangle 3"/>
          <p:cNvSpPr>
            <a:spLocks noGrp="1" noChangeArrowheads="1"/>
          </p:cNvSpPr>
          <p:nvPr>
            <p:ph type="body" idx="1"/>
          </p:nvPr>
        </p:nvSpPr>
        <p:spPr>
          <a:xfrm>
            <a:off x="709613" y="4860925"/>
            <a:ext cx="5680075" cy="4605338"/>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sz="quarter" idx="10"/>
          </p:nvPr>
        </p:nvSpPr>
        <p:spPr>
          <a:xfrm>
            <a:off x="5562600" y="6553200"/>
            <a:ext cx="3352800" cy="381000"/>
          </a:xfrm>
          <a:prstGeom prst="rect">
            <a:avLst/>
          </a:prstGeom>
        </p:spPr>
        <p:txBody>
          <a:bodyPr/>
          <a:lstStyle>
            <a:lvl1pPr>
              <a:defRPr sz="1400">
                <a:solidFill>
                  <a:schemeClr val="tx1"/>
                </a:solidFill>
                <a:latin typeface="Arial" charset="0"/>
              </a:defRPr>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343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343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1267" name="Rectangle 3"/>
          <p:cNvSpPr>
            <a:spLocks noGrp="1" noChangeArrowheads="1"/>
          </p:cNvSpPr>
          <p:nvPr>
            <p:ph type="body" idx="1"/>
          </p:nvPr>
        </p:nvSpPr>
        <p:spPr bwMode="auto">
          <a:xfrm>
            <a:off x="685800" y="19812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 name="Segnaposto piè di pagina 3"/>
          <p:cNvSpPr>
            <a:spLocks noGrp="1"/>
          </p:cNvSpPr>
          <p:nvPr userDrawn="1"/>
        </p:nvSpPr>
        <p:spPr bwMode="auto">
          <a:xfrm>
            <a:off x="5791200" y="6477000"/>
            <a:ext cx="3352800" cy="381000"/>
          </a:xfrm>
          <a:prstGeom prst="rect">
            <a:avLst/>
          </a:prstGeom>
          <a:noFill/>
          <a:ln w="9525">
            <a:noFill/>
            <a:miter lim="800000"/>
            <a:headEnd/>
            <a:tailEnd/>
          </a:ln>
          <a:effectLst/>
        </p:spPr>
        <p:txBody>
          <a:bodyPr/>
          <a:lstStyle>
            <a:defPPr>
              <a:defRPr lang="it-IT"/>
            </a:defPPr>
            <a:lvl1pPr algn="l" rtl="0" eaLnBrk="0" fontAlgn="base" hangingPunct="0">
              <a:lnSpc>
                <a:spcPct val="90000"/>
              </a:lnSpc>
              <a:spcBef>
                <a:spcPct val="30000"/>
              </a:spcBef>
              <a:spcAft>
                <a:spcPct val="0"/>
              </a:spcAft>
              <a:defRPr sz="1400" kern="1200" smtClean="0">
                <a:solidFill>
                  <a:schemeClr val="tx2"/>
                </a:solidFill>
                <a:latin typeface="Arial" charset="0"/>
                <a:ea typeface="+mn-ea"/>
                <a:cs typeface="+mn-cs"/>
              </a:defRPr>
            </a:lvl1pPr>
            <a:lvl2pPr marL="457200" algn="l" rtl="0" fontAlgn="base">
              <a:spcBef>
                <a:spcPct val="0"/>
              </a:spcBef>
              <a:spcAft>
                <a:spcPct val="0"/>
              </a:spcAft>
              <a:defRPr sz="2800" kern="1200">
                <a:solidFill>
                  <a:schemeClr val="tx1"/>
                </a:solidFill>
                <a:latin typeface="Comic Sans MS" pitchFamily="66" charset="0"/>
                <a:ea typeface="+mn-ea"/>
                <a:cs typeface="+mn-cs"/>
              </a:defRPr>
            </a:lvl2pPr>
            <a:lvl3pPr marL="914400" algn="l" rtl="0" fontAlgn="base">
              <a:spcBef>
                <a:spcPct val="0"/>
              </a:spcBef>
              <a:spcAft>
                <a:spcPct val="0"/>
              </a:spcAft>
              <a:defRPr sz="2800" kern="1200">
                <a:solidFill>
                  <a:schemeClr val="tx1"/>
                </a:solidFill>
                <a:latin typeface="Comic Sans MS" pitchFamily="66" charset="0"/>
                <a:ea typeface="+mn-ea"/>
                <a:cs typeface="+mn-cs"/>
              </a:defRPr>
            </a:lvl3pPr>
            <a:lvl4pPr marL="1371600" algn="l" rtl="0" fontAlgn="base">
              <a:spcBef>
                <a:spcPct val="0"/>
              </a:spcBef>
              <a:spcAft>
                <a:spcPct val="0"/>
              </a:spcAft>
              <a:defRPr sz="2800" kern="1200">
                <a:solidFill>
                  <a:schemeClr val="tx1"/>
                </a:solidFill>
                <a:latin typeface="Comic Sans MS" pitchFamily="66" charset="0"/>
                <a:ea typeface="+mn-ea"/>
                <a:cs typeface="+mn-cs"/>
              </a:defRPr>
            </a:lvl4pPr>
            <a:lvl5pPr marL="1828800" algn="l" rtl="0" fontAlgn="base">
              <a:spcBef>
                <a:spcPct val="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a:lstStyle>
          <a:p>
            <a:pPr>
              <a:defRPr/>
            </a:pPr>
            <a:r>
              <a:rPr lang="en-US" dirty="0"/>
              <a:t>Forest Hydrology: </a:t>
            </a:r>
            <a:r>
              <a:rPr lang="en-US" dirty="0" smtClean="0"/>
              <a:t>Lect.11, </a:t>
            </a:r>
            <a:r>
              <a:rPr lang="en-US" dirty="0"/>
              <a:t>Pg </a:t>
            </a:r>
            <a:fld id="{14530B55-FA5E-4339-9575-19544DC62B2F}" type="slidenum">
              <a:rPr lang="en-US"/>
              <a:pPr>
                <a:defRPr/>
              </a:pPr>
              <a:t>‹N›</a:t>
            </a:fld>
            <a:endParaRPr lang="en-US" dirty="0"/>
          </a:p>
          <a:p>
            <a:pPr>
              <a:defRPr/>
            </a:pPr>
            <a:endParaRPr lang="it-IT" dirty="0"/>
          </a:p>
        </p:txBody>
      </p:sp>
    </p:spTree>
  </p:cSld>
  <p:clrMap bg1="lt1" tx1="dk1" bg2="lt2" tx2="dk2" accent1="accent1" accent2="accent2" accent3="accent3" accent4="accent4" accent5="accent5" accent6="accent6" hlink="hlink" folHlink="folHlink"/>
  <p:sldLayoutIdLst>
    <p:sldLayoutId id="2147483806"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7"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381000" y="990600"/>
            <a:ext cx="8229600" cy="76200"/>
          </a:xfrm>
          <a:prstGeom prst="rect">
            <a:avLst/>
          </a:prstGeom>
          <a:gradFill rotWithShape="0">
            <a:gsLst>
              <a:gs pos="0">
                <a:srgbClr val="008000"/>
              </a:gs>
              <a:gs pos="100000">
                <a:srgbClr val="E0F0E0"/>
              </a:gs>
            </a:gsLst>
            <a:lin ang="0" scaled="1"/>
          </a:gradFill>
          <a:ln w="9525">
            <a:noFill/>
            <a:miter lim="800000"/>
            <a:headEnd/>
            <a:tailEnd/>
          </a:ln>
        </p:spPr>
        <p:txBody>
          <a:bodyPr wrap="none" anchor="ctr"/>
          <a:lstStyle/>
          <a:p>
            <a:endParaRPr lang="it-IT"/>
          </a:p>
        </p:txBody>
      </p:sp>
      <p:sp>
        <p:nvSpPr>
          <p:cNvPr id="13315" name="Rectangle 7"/>
          <p:cNvSpPr>
            <a:spLocks noChangeArrowheads="1"/>
          </p:cNvSpPr>
          <p:nvPr/>
        </p:nvSpPr>
        <p:spPr bwMode="auto">
          <a:xfrm>
            <a:off x="457200" y="2667000"/>
            <a:ext cx="7772400" cy="1143000"/>
          </a:xfrm>
          <a:prstGeom prst="rect">
            <a:avLst/>
          </a:prstGeom>
          <a:noFill/>
          <a:ln w="9525">
            <a:noFill/>
            <a:miter lim="800000"/>
            <a:headEnd/>
            <a:tailEnd/>
          </a:ln>
        </p:spPr>
        <p:txBody>
          <a:bodyPr anchor="ctr"/>
          <a:lstStyle/>
          <a:p>
            <a:r>
              <a:rPr lang="it-IT" sz="2000"/>
              <a:t/>
            </a:r>
            <a:br>
              <a:rPr lang="it-IT" sz="2000"/>
            </a:br>
            <a:r>
              <a:rPr lang="it-IT" sz="2000">
                <a:solidFill>
                  <a:schemeClr val="tx2"/>
                </a:solidFill>
              </a:rPr>
              <a:t>.</a:t>
            </a:r>
            <a:endParaRPr lang="it-IT" sz="4400">
              <a:latin typeface="Times New Roman" pitchFamily="18" charset="0"/>
            </a:endParaRPr>
          </a:p>
        </p:txBody>
      </p:sp>
      <p:sp>
        <p:nvSpPr>
          <p:cNvPr id="13316" name="Text Box 8"/>
          <p:cNvSpPr txBox="1">
            <a:spLocks noChangeArrowheads="1"/>
          </p:cNvSpPr>
          <p:nvPr/>
        </p:nvSpPr>
        <p:spPr bwMode="auto">
          <a:xfrm>
            <a:off x="762000" y="152400"/>
            <a:ext cx="7913688" cy="641350"/>
          </a:xfrm>
          <a:prstGeom prst="rect">
            <a:avLst/>
          </a:prstGeom>
          <a:noFill/>
          <a:ln w="9525">
            <a:noFill/>
            <a:miter lim="800000"/>
            <a:headEnd/>
            <a:tailEnd/>
          </a:ln>
        </p:spPr>
        <p:txBody>
          <a:bodyPr>
            <a:spAutoFit/>
          </a:bodyPr>
          <a:lstStyle/>
          <a:p>
            <a:r>
              <a:rPr lang="en-US" sz="3600" dirty="0">
                <a:solidFill>
                  <a:schemeClr val="tx2"/>
                </a:solidFill>
              </a:rPr>
              <a:t>Forest Hydrology</a:t>
            </a:r>
            <a:r>
              <a:rPr lang="en-US" sz="3600" dirty="0">
                <a:solidFill>
                  <a:schemeClr val="tx2"/>
                </a:solidFill>
                <a:latin typeface="Times New Roman" pitchFamily="18" charset="0"/>
              </a:rPr>
              <a:t>: </a:t>
            </a:r>
            <a:r>
              <a:rPr lang="en-US" sz="3600" dirty="0">
                <a:solidFill>
                  <a:schemeClr val="tx2"/>
                </a:solidFill>
              </a:rPr>
              <a:t>Lect. </a:t>
            </a:r>
            <a:r>
              <a:rPr lang="en-US" sz="3600" dirty="0" smtClean="0">
                <a:solidFill>
                  <a:schemeClr val="tx2"/>
                </a:solidFill>
              </a:rPr>
              <a:t>18</a:t>
            </a:r>
            <a:endParaRPr lang="it-IT" sz="3600" dirty="0"/>
          </a:p>
        </p:txBody>
      </p:sp>
      <p:sp>
        <p:nvSpPr>
          <p:cNvPr id="13317" name="Rectangle 9"/>
          <p:cNvSpPr>
            <a:spLocks noChangeArrowheads="1"/>
          </p:cNvSpPr>
          <p:nvPr/>
        </p:nvSpPr>
        <p:spPr bwMode="auto">
          <a:xfrm>
            <a:off x="251520" y="1295400"/>
            <a:ext cx="8892480" cy="7109639"/>
          </a:xfrm>
          <a:prstGeom prst="rect">
            <a:avLst/>
          </a:prstGeom>
          <a:noFill/>
          <a:ln w="9525">
            <a:noFill/>
            <a:miter lim="800000"/>
            <a:headEnd/>
            <a:tailEnd/>
          </a:ln>
        </p:spPr>
        <p:txBody>
          <a:bodyPr wrap="square">
            <a:spAutoFit/>
          </a:bodyPr>
          <a:lstStyle/>
          <a:p>
            <a:r>
              <a:rPr lang="en-US" sz="3600" dirty="0">
                <a:solidFill>
                  <a:schemeClr val="tx2"/>
                </a:solidFill>
              </a:rPr>
              <a:t>Contents</a:t>
            </a:r>
          </a:p>
          <a:p>
            <a:endParaRPr lang="it-IT" dirty="0"/>
          </a:p>
          <a:p>
            <a:pPr>
              <a:buFontTx/>
              <a:buChar char="•"/>
            </a:pPr>
            <a:r>
              <a:rPr lang="it-IT" dirty="0"/>
              <a:t> </a:t>
            </a:r>
            <a:r>
              <a:rPr lang="it-IT" dirty="0" smtClean="0"/>
              <a:t>Report 1: </a:t>
            </a:r>
            <a:r>
              <a:rPr lang="it-IT" dirty="0" err="1" smtClean="0"/>
              <a:t>Posina</a:t>
            </a:r>
            <a:r>
              <a:rPr lang="it-IT" dirty="0" smtClean="0"/>
              <a:t> Flood </a:t>
            </a:r>
            <a:r>
              <a:rPr lang="it-IT" dirty="0" err="1" smtClean="0"/>
              <a:t>event</a:t>
            </a:r>
            <a:r>
              <a:rPr lang="it-IT" dirty="0" smtClean="0"/>
              <a:t> </a:t>
            </a:r>
            <a:r>
              <a:rPr lang="it-IT" dirty="0" err="1" smtClean="0"/>
              <a:t>analysis</a:t>
            </a:r>
            <a:r>
              <a:rPr lang="it-IT" dirty="0" smtClean="0"/>
              <a:t> and </a:t>
            </a:r>
            <a:r>
              <a:rPr lang="it-IT" dirty="0" err="1" smtClean="0"/>
              <a:t>modelling</a:t>
            </a:r>
            <a:endParaRPr lang="it-IT" dirty="0"/>
          </a:p>
          <a:p>
            <a:r>
              <a:rPr lang="it-IT" dirty="0"/>
              <a:t> </a:t>
            </a:r>
            <a:r>
              <a:rPr lang="it-IT" dirty="0" smtClean="0"/>
              <a:t> </a:t>
            </a:r>
            <a:r>
              <a:rPr lang="it-IT" dirty="0" err="1" smtClean="0"/>
              <a:t>see</a:t>
            </a:r>
            <a:r>
              <a:rPr lang="it-IT" dirty="0" smtClean="0"/>
              <a:t>: </a:t>
            </a:r>
          </a:p>
          <a:p>
            <a:pPr>
              <a:buFontTx/>
              <a:buChar char="•"/>
            </a:pPr>
            <a:r>
              <a:rPr lang="it-IT" dirty="0" smtClean="0"/>
              <a:t> </a:t>
            </a:r>
            <a:r>
              <a:rPr lang="it-IT" dirty="0" smtClean="0"/>
              <a:t>SCS </a:t>
            </a:r>
            <a:r>
              <a:rPr lang="it-IT" dirty="0" smtClean="0"/>
              <a:t>- Curve </a:t>
            </a:r>
            <a:r>
              <a:rPr lang="it-IT" dirty="0" err="1" smtClean="0"/>
              <a:t>Number</a:t>
            </a:r>
            <a:r>
              <a:rPr lang="it-IT" dirty="0" smtClean="0"/>
              <a:t> </a:t>
            </a:r>
            <a:r>
              <a:rPr lang="it-IT" dirty="0" err="1" smtClean="0"/>
              <a:t>method</a:t>
            </a:r>
            <a:endParaRPr lang="it-IT" dirty="0" smtClean="0"/>
          </a:p>
          <a:p>
            <a:pPr marL="269875" indent="-269875">
              <a:buFontTx/>
              <a:buChar char="•"/>
            </a:pPr>
            <a:r>
              <a:rPr lang="it-IT" dirty="0" err="1" smtClean="0"/>
              <a:t>Application</a:t>
            </a:r>
            <a:r>
              <a:rPr lang="it-IT" dirty="0" smtClean="0"/>
              <a:t> </a:t>
            </a:r>
            <a:r>
              <a:rPr lang="it-IT" dirty="0" smtClean="0"/>
              <a:t>of the SCS – CN </a:t>
            </a:r>
            <a:r>
              <a:rPr lang="it-IT" dirty="0" err="1" smtClean="0"/>
              <a:t>method</a:t>
            </a:r>
            <a:r>
              <a:rPr lang="it-IT" dirty="0" smtClean="0"/>
              <a:t> at </a:t>
            </a:r>
            <a:r>
              <a:rPr lang="it-IT" dirty="0" err="1" smtClean="0"/>
              <a:t>hourly</a:t>
            </a:r>
            <a:r>
              <a:rPr lang="it-IT" dirty="0" smtClean="0"/>
              <a:t> </a:t>
            </a:r>
            <a:r>
              <a:rPr lang="it-IT" dirty="0" err="1" smtClean="0"/>
              <a:t>steps</a:t>
            </a:r>
            <a:endParaRPr lang="it-IT" dirty="0" smtClean="0"/>
          </a:p>
          <a:p>
            <a:pPr marL="269875" indent="-269875">
              <a:buFontTx/>
              <a:buChar char="•"/>
            </a:pPr>
            <a:r>
              <a:rPr lang="it-IT" dirty="0" smtClean="0"/>
              <a:t>Data (</a:t>
            </a:r>
            <a:r>
              <a:rPr lang="it-IT" dirty="0" err="1" smtClean="0"/>
              <a:t>excel</a:t>
            </a:r>
            <a:r>
              <a:rPr lang="it-IT" smtClean="0"/>
              <a:t> file)</a:t>
            </a:r>
            <a:endParaRPr lang="it-IT" dirty="0" smtClean="0"/>
          </a:p>
          <a:p>
            <a:pPr marL="269875" indent="-269875">
              <a:buFontTx/>
              <a:buChar char="•"/>
            </a:pPr>
            <a:r>
              <a:rPr lang="it-IT" dirty="0" smtClean="0"/>
              <a:t>Report </a:t>
            </a:r>
            <a:r>
              <a:rPr lang="it-IT" dirty="0" err="1" smtClean="0"/>
              <a:t>template</a:t>
            </a:r>
            <a:endParaRPr lang="it-IT" dirty="0" smtClean="0"/>
          </a:p>
          <a:p>
            <a:endParaRPr lang="it-IT" dirty="0" smtClean="0"/>
          </a:p>
          <a:p>
            <a:pPr>
              <a:buFontTx/>
              <a:buChar char="•"/>
            </a:pPr>
            <a:endParaRPr lang="it-IT" dirty="0"/>
          </a:p>
          <a:p>
            <a:endParaRPr lang="it-IT" dirty="0"/>
          </a:p>
          <a:p>
            <a:endParaRPr lang="it-IT" dirty="0"/>
          </a:p>
          <a:p>
            <a:pPr>
              <a:buFontTx/>
              <a:buChar char="•"/>
            </a:pPr>
            <a:endParaRPr lang="it-IT" dirty="0"/>
          </a:p>
          <a:p>
            <a:endParaRPr lang="it-IT" dirty="0"/>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684213" y="547688"/>
            <a:ext cx="8001000" cy="5761037"/>
          </a:xfrm>
          <a:noFill/>
        </p:spPr>
        <p:txBody>
          <a:bodyPr/>
          <a:lstStyle/>
          <a:p>
            <a:pPr eaLnBrk="1" hangingPunct="1">
              <a:spcAft>
                <a:spcPct val="100000"/>
              </a:spcAft>
            </a:pPr>
            <a:r>
              <a:rPr lang="en-US" sz="2400" smtClean="0">
                <a:latin typeface="Comic Sans MS" pitchFamily="66" charset="0"/>
                <a:cs typeface="Times New Roman" pitchFamily="18" charset="0"/>
              </a:rPr>
              <a:t>The entire rainfall-runoff response for various soil-plant cover complexes is represented by the Curve Number (large oversemplification!).  </a:t>
            </a:r>
          </a:p>
          <a:p>
            <a:pPr eaLnBrk="1" hangingPunct="1">
              <a:spcAft>
                <a:spcPct val="100000"/>
              </a:spcAft>
            </a:pPr>
            <a:r>
              <a:rPr lang="en-US" sz="2400" smtClean="0">
                <a:latin typeface="Comic Sans MS" pitchFamily="66" charset="0"/>
                <a:cs typeface="Times New Roman" pitchFamily="18" charset="0"/>
              </a:rPr>
              <a:t>A higher curve indicates a large runoff response from a watershed with a fairly uniform soil with a low infiltration capacity.  </a:t>
            </a:r>
          </a:p>
          <a:p>
            <a:pPr eaLnBrk="1" hangingPunct="1">
              <a:spcAft>
                <a:spcPct val="100000"/>
              </a:spcAft>
            </a:pPr>
            <a:r>
              <a:rPr lang="en-US" sz="2400" smtClean="0">
                <a:latin typeface="Comic Sans MS" pitchFamily="66" charset="0"/>
                <a:cs typeface="Times New Roman" pitchFamily="18" charset="0"/>
              </a:rPr>
              <a:t>A lower curve is the smaller response expected from a watershed with a permeable soil, with a relatively high spatial variability in infiltration capacity.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395288" y="115888"/>
            <a:ext cx="8153400" cy="1143000"/>
          </a:xfrm>
          <a:noFill/>
        </p:spPr>
        <p:txBody>
          <a:bodyPr/>
          <a:lstStyle/>
          <a:p>
            <a:pPr algn="l" eaLnBrk="1" hangingPunct="1"/>
            <a:r>
              <a:rPr lang="en-US" sz="2400" b="1" smtClean="0">
                <a:latin typeface="Comic Sans MS" pitchFamily="66" charset="0"/>
                <a:cs typeface="Times New Roman" pitchFamily="18" charset="0"/>
              </a:rPr>
              <a:t>CNs are evaluated for many watersheds and</a:t>
            </a:r>
            <a:br>
              <a:rPr lang="en-US" sz="2400" b="1" smtClean="0">
                <a:latin typeface="Comic Sans MS" pitchFamily="66" charset="0"/>
                <a:cs typeface="Times New Roman" pitchFamily="18" charset="0"/>
              </a:rPr>
            </a:br>
            <a:r>
              <a:rPr lang="en-US" sz="2400" b="1" smtClean="0">
                <a:latin typeface="Comic Sans MS" pitchFamily="66" charset="0"/>
                <a:cs typeface="Times New Roman" pitchFamily="18" charset="0"/>
              </a:rPr>
              <a:t>related to:</a:t>
            </a:r>
          </a:p>
        </p:txBody>
      </p:sp>
      <p:sp>
        <p:nvSpPr>
          <p:cNvPr id="27651" name="Rectangle 5"/>
          <p:cNvSpPr>
            <a:spLocks noGrp="1" noChangeArrowheads="1"/>
          </p:cNvSpPr>
          <p:nvPr>
            <p:ph type="body" idx="1"/>
          </p:nvPr>
        </p:nvSpPr>
        <p:spPr>
          <a:xfrm>
            <a:off x="468313" y="1196975"/>
            <a:ext cx="8229600" cy="4525963"/>
          </a:xfrm>
          <a:noFill/>
        </p:spPr>
        <p:txBody>
          <a:bodyPr/>
          <a:lstStyle/>
          <a:p>
            <a:pPr eaLnBrk="1" hangingPunct="1">
              <a:lnSpc>
                <a:spcPct val="90000"/>
              </a:lnSpc>
              <a:spcAft>
                <a:spcPct val="100000"/>
              </a:spcAft>
            </a:pPr>
            <a:r>
              <a:rPr lang="en-US" sz="2000" smtClean="0">
                <a:latin typeface="Comic Sans MS" pitchFamily="66" charset="0"/>
                <a:cs typeface="Times New Roman" pitchFamily="18" charset="0"/>
              </a:rPr>
              <a:t>soil type (SCS soil types classified into Soil Hydrologic Groups on the basis of their measured or estimated infiltration behavior)</a:t>
            </a:r>
          </a:p>
          <a:p>
            <a:pPr eaLnBrk="1" hangingPunct="1">
              <a:lnSpc>
                <a:spcPct val="90000"/>
              </a:lnSpc>
              <a:spcAft>
                <a:spcPct val="100000"/>
              </a:spcAft>
            </a:pPr>
            <a:r>
              <a:rPr lang="en-US" sz="2000" smtClean="0">
                <a:latin typeface="Comic Sans MS" pitchFamily="66" charset="0"/>
                <a:cs typeface="Times New Roman" pitchFamily="18" charset="0"/>
              </a:rPr>
              <a:t>vegetation cover and or land use practice </a:t>
            </a:r>
          </a:p>
          <a:p>
            <a:pPr eaLnBrk="1" hangingPunct="1">
              <a:lnSpc>
                <a:spcPct val="90000"/>
              </a:lnSpc>
              <a:spcAft>
                <a:spcPct val="100000"/>
              </a:spcAft>
            </a:pPr>
            <a:r>
              <a:rPr lang="en-US" sz="2000" smtClean="0">
                <a:latin typeface="Comic Sans MS" pitchFamily="66" charset="0"/>
                <a:cs typeface="Times New Roman" pitchFamily="18" charset="0"/>
              </a:rPr>
              <a:t>antecedent soil-moisture content</a:t>
            </a:r>
          </a:p>
          <a:p>
            <a:pPr eaLnBrk="1" hangingPunct="1">
              <a:lnSpc>
                <a:spcPct val="90000"/>
              </a:lnSpc>
            </a:pPr>
            <a:endParaRPr lang="en-US" sz="2000" smtClean="0">
              <a:latin typeface="Comic Sans MS" pitchFamily="66" charset="0"/>
              <a:cs typeface="Times New Roman" pitchFamily="18" charset="0"/>
            </a:endParaRPr>
          </a:p>
        </p:txBody>
      </p:sp>
      <p:pic>
        <p:nvPicPr>
          <p:cNvPr id="27652" name="Picture 6" descr="Test5"/>
          <p:cNvPicPr>
            <a:picLocks noChangeAspect="1" noChangeArrowheads="1"/>
          </p:cNvPicPr>
          <p:nvPr/>
        </p:nvPicPr>
        <p:blipFill>
          <a:blip r:embed="rId3" cstate="print"/>
          <a:srcRect/>
          <a:stretch>
            <a:fillRect/>
          </a:stretch>
        </p:blipFill>
        <p:spPr bwMode="auto">
          <a:xfrm>
            <a:off x="611188" y="3644900"/>
            <a:ext cx="4294187" cy="2667000"/>
          </a:xfrm>
          <a:prstGeom prst="rect">
            <a:avLst/>
          </a:prstGeom>
          <a:noFill/>
          <a:ln w="9525">
            <a:noFill/>
            <a:miter lim="800000"/>
            <a:headEnd/>
            <a:tailEnd/>
          </a:ln>
        </p:spPr>
      </p:pic>
      <p:sp>
        <p:nvSpPr>
          <p:cNvPr id="27653" name="Rectangle 8"/>
          <p:cNvSpPr>
            <a:spLocks noChangeArrowheads="1"/>
          </p:cNvSpPr>
          <p:nvPr/>
        </p:nvSpPr>
        <p:spPr bwMode="auto">
          <a:xfrm>
            <a:off x="5076825" y="3716338"/>
            <a:ext cx="3600450" cy="1006475"/>
          </a:xfrm>
          <a:prstGeom prst="rect">
            <a:avLst/>
          </a:prstGeom>
          <a:noFill/>
          <a:ln w="9525">
            <a:noFill/>
            <a:miter lim="800000"/>
            <a:headEnd/>
            <a:tailEnd/>
          </a:ln>
        </p:spPr>
        <p:txBody>
          <a:bodyPr>
            <a:spAutoFit/>
          </a:bodyPr>
          <a:lstStyle/>
          <a:p>
            <a:r>
              <a:rPr lang="en-US" sz="2000"/>
              <a:t>Hydrologic Soil Groups are defined in SCS Soil Survey reports</a:t>
            </a:r>
            <a:endParaRPr lang="it-IT"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noFill/>
        </p:spPr>
        <p:txBody>
          <a:bodyPr/>
          <a:lstStyle/>
          <a:p>
            <a:pPr eaLnBrk="1" hangingPunct="1"/>
            <a:r>
              <a:rPr lang="en-US" sz="2400" smtClean="0">
                <a:solidFill>
                  <a:schemeClr val="tx1"/>
                </a:solidFill>
                <a:latin typeface="Comic Sans MS" pitchFamily="66" charset="0"/>
              </a:rPr>
              <a:t>Classification of hydrologic properties of vegetation covers for estimating curve numbers</a:t>
            </a:r>
            <a:br>
              <a:rPr lang="en-US" sz="2400" smtClean="0">
                <a:solidFill>
                  <a:schemeClr val="tx1"/>
                </a:solidFill>
                <a:latin typeface="Comic Sans MS" pitchFamily="66" charset="0"/>
              </a:rPr>
            </a:br>
            <a:r>
              <a:rPr lang="en-US" sz="2400" smtClean="0">
                <a:solidFill>
                  <a:schemeClr val="tx1"/>
                </a:solidFill>
                <a:latin typeface="Comic Sans MS" pitchFamily="66" charset="0"/>
              </a:rPr>
              <a:t>(US Soil Conservation Service, 1972)</a:t>
            </a:r>
          </a:p>
        </p:txBody>
      </p:sp>
      <p:graphicFrame>
        <p:nvGraphicFramePr>
          <p:cNvPr id="6146" name="Object 5"/>
          <p:cNvGraphicFramePr>
            <a:graphicFrameLocks noChangeAspect="1"/>
          </p:cNvGraphicFramePr>
          <p:nvPr/>
        </p:nvGraphicFramePr>
        <p:xfrm>
          <a:off x="1295400" y="2112963"/>
          <a:ext cx="6553200" cy="4335462"/>
        </p:xfrm>
        <a:graphic>
          <a:graphicData uri="http://schemas.openxmlformats.org/presentationml/2006/ole">
            <p:oleObj spid="_x0000_s6146" name="Photo Editor Photo" r:id="rId4" imgW="12261643" imgH="876376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0" y="533400"/>
            <a:ext cx="2971800" cy="4572000"/>
          </a:xfrm>
          <a:noFill/>
        </p:spPr>
        <p:txBody>
          <a:bodyPr/>
          <a:lstStyle/>
          <a:p>
            <a:pPr eaLnBrk="1" hangingPunct="1"/>
            <a:r>
              <a:rPr lang="en-US" sz="2000" dirty="0" smtClean="0">
                <a:latin typeface="Comic Sans MS" pitchFamily="66" charset="0"/>
              </a:rPr>
              <a:t>Runoff Curve Numbers </a:t>
            </a:r>
            <a:br>
              <a:rPr lang="en-US" sz="2000" dirty="0" smtClean="0">
                <a:latin typeface="Comic Sans MS" pitchFamily="66" charset="0"/>
              </a:rPr>
            </a:br>
            <a:r>
              <a:rPr lang="en-US" sz="2000" dirty="0" smtClean="0">
                <a:latin typeface="Comic Sans MS" pitchFamily="66" charset="0"/>
              </a:rPr>
              <a:t>for hydrologic soil-cover complexes under average antecedent moisture conditions</a:t>
            </a:r>
          </a:p>
        </p:txBody>
      </p:sp>
      <p:pic>
        <p:nvPicPr>
          <p:cNvPr id="28675" name="Picture 5" descr="Test6"/>
          <p:cNvPicPr>
            <a:picLocks noChangeAspect="1" noChangeArrowheads="1"/>
          </p:cNvPicPr>
          <p:nvPr/>
        </p:nvPicPr>
        <p:blipFill>
          <a:blip r:embed="rId3" cstate="print"/>
          <a:srcRect/>
          <a:stretch>
            <a:fillRect/>
          </a:stretch>
        </p:blipFill>
        <p:spPr bwMode="auto">
          <a:xfrm>
            <a:off x="2916238" y="228600"/>
            <a:ext cx="6142037"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a:xfrm>
            <a:off x="533400" y="152400"/>
            <a:ext cx="7772400" cy="1143000"/>
          </a:xfrm>
          <a:noFill/>
        </p:spPr>
        <p:txBody>
          <a:bodyPr/>
          <a:lstStyle/>
          <a:p>
            <a:pPr eaLnBrk="1" hangingPunct="1"/>
            <a:r>
              <a:rPr lang="en-US" sz="2800" smtClean="0">
                <a:latin typeface="Comic Sans MS" pitchFamily="66" charset="0"/>
              </a:rPr>
              <a:t>Curve Numbers for urban/suburban land covers (US Soil Conservation Service , 1975)</a:t>
            </a:r>
          </a:p>
        </p:txBody>
      </p:sp>
      <p:pic>
        <p:nvPicPr>
          <p:cNvPr id="29699" name="Picture 10" descr="Test3"/>
          <p:cNvPicPr>
            <a:picLocks noChangeAspect="1" noChangeArrowheads="1"/>
          </p:cNvPicPr>
          <p:nvPr/>
        </p:nvPicPr>
        <p:blipFill>
          <a:blip r:embed="rId3" cstate="print"/>
          <a:srcRect/>
          <a:stretch>
            <a:fillRect/>
          </a:stretch>
        </p:blipFill>
        <p:spPr bwMode="auto">
          <a:xfrm>
            <a:off x="1600200" y="1422400"/>
            <a:ext cx="5729288"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a:xfrm>
            <a:off x="533400" y="152400"/>
            <a:ext cx="7772400" cy="1143000"/>
          </a:xfrm>
          <a:noFill/>
        </p:spPr>
        <p:txBody>
          <a:bodyPr/>
          <a:lstStyle/>
          <a:p>
            <a:pPr eaLnBrk="1" hangingPunct="1"/>
            <a:r>
              <a:rPr lang="en-US" sz="2800" dirty="0" smtClean="0">
                <a:latin typeface="Comic Sans MS" pitchFamily="66" charset="0"/>
              </a:rPr>
              <a:t>Accounting for the Antecedent Moisture Condition</a:t>
            </a:r>
          </a:p>
        </p:txBody>
      </p:sp>
      <p:graphicFrame>
        <p:nvGraphicFramePr>
          <p:cNvPr id="71682" name="Object 11"/>
          <p:cNvGraphicFramePr>
            <a:graphicFrameLocks noChangeAspect="1"/>
          </p:cNvGraphicFramePr>
          <p:nvPr/>
        </p:nvGraphicFramePr>
        <p:xfrm>
          <a:off x="755576" y="1628800"/>
          <a:ext cx="4406890" cy="2448272"/>
        </p:xfrm>
        <a:graphic>
          <a:graphicData uri="http://schemas.openxmlformats.org/presentationml/2006/ole">
            <p:oleObj spid="_x0000_s71682" name="Picture" r:id="rId4" imgW="2743200" imgH="1828800" progId="Word.Picture.8">
              <p:embed/>
            </p:oleObj>
          </a:graphicData>
        </a:graphic>
      </p:graphicFrame>
      <p:graphicFrame>
        <p:nvGraphicFramePr>
          <p:cNvPr id="71683" name="Object 12"/>
          <p:cNvGraphicFramePr>
            <a:graphicFrameLocks noChangeAspect="1"/>
          </p:cNvGraphicFramePr>
          <p:nvPr/>
        </p:nvGraphicFramePr>
        <p:xfrm>
          <a:off x="755575" y="4509120"/>
          <a:ext cx="4542099" cy="1905372"/>
        </p:xfrm>
        <a:graphic>
          <a:graphicData uri="http://schemas.openxmlformats.org/presentationml/2006/ole">
            <p:oleObj spid="_x0000_s71683" name="Equazione" r:id="rId5" imgW="2997000" imgH="1257120" progId="Equation.3">
              <p:embed/>
            </p:oleObj>
          </a:graphicData>
        </a:graphic>
      </p:graphicFrame>
      <p:sp>
        <p:nvSpPr>
          <p:cNvPr id="6" name="Rectangle 4"/>
          <p:cNvSpPr txBox="1">
            <a:spLocks noChangeArrowheads="1"/>
          </p:cNvSpPr>
          <p:nvPr/>
        </p:nvSpPr>
        <p:spPr bwMode="auto">
          <a:xfrm>
            <a:off x="5652120" y="1412776"/>
            <a:ext cx="3168352" cy="457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chemeClr val="tx2"/>
                </a:solidFill>
                <a:effectLst/>
                <a:uLnTx/>
                <a:uFillTx/>
                <a:latin typeface="Comic Sans MS" pitchFamily="66" charset="0"/>
                <a:ea typeface="+mj-ea"/>
                <a:cs typeface="+mj-cs"/>
              </a:rPr>
              <a:t>The previous table permit the computation</a:t>
            </a:r>
            <a:r>
              <a:rPr kumimoji="0" lang="en-US" sz="1800" b="0" i="0" u="none" strike="noStrike" kern="0" cap="none" spc="0" normalizeH="0" noProof="0" dirty="0" smtClean="0">
                <a:ln>
                  <a:noFill/>
                </a:ln>
                <a:solidFill>
                  <a:schemeClr val="tx2"/>
                </a:solidFill>
                <a:effectLst/>
                <a:uLnTx/>
                <a:uFillTx/>
                <a:latin typeface="Comic Sans MS" pitchFamily="66" charset="0"/>
                <a:ea typeface="+mj-ea"/>
                <a:cs typeface="+mj-cs"/>
              </a:rPr>
              <a:t> of a CN which is valid for an average AMC (Antecedent Moisture Condition).  It is possible to adapt the method to varying AMC based on the AMC category defined in Table 1, and then computing the corresponding CN values based on the relationships for CN(I) (valid for AMC-I) and CN(III) (valid for AMC-III).</a:t>
            </a:r>
            <a:endParaRPr kumimoji="0" lang="en-US" sz="1800" b="0" i="0" u="none" strike="noStrike" kern="0" cap="none" spc="0" normalizeH="0" baseline="0" noProof="0" dirty="0" smtClean="0">
              <a:ln>
                <a:noFill/>
              </a:ln>
              <a:solidFill>
                <a:schemeClr val="tx2"/>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44550" y="0"/>
            <a:ext cx="7772400" cy="762000"/>
          </a:xfrm>
          <a:noFill/>
        </p:spPr>
        <p:txBody>
          <a:bodyPr lIns="92075" tIns="46038" rIns="92075" bIns="46038" anchor="b"/>
          <a:lstStyle/>
          <a:p>
            <a:pPr algn="l" eaLnBrk="1" hangingPunct="1"/>
            <a:r>
              <a:rPr lang="en-GB" sz="2400" b="1" smtClean="0">
                <a:latin typeface="Comic Sans MS" pitchFamily="66" charset="0"/>
              </a:rPr>
              <a:t>Example</a:t>
            </a:r>
          </a:p>
        </p:txBody>
      </p:sp>
      <p:sp>
        <p:nvSpPr>
          <p:cNvPr id="529411"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2000" b="1">
              <a:solidFill>
                <a:schemeClr val="tx2"/>
              </a:solidFill>
              <a:effectLst>
                <a:outerShdw blurRad="38100" dist="38100" dir="2700000" algn="tl">
                  <a:srgbClr val="C0C0C0"/>
                </a:outerShdw>
              </a:effectLst>
            </a:endParaRPr>
          </a:p>
        </p:txBody>
      </p:sp>
      <p:sp>
        <p:nvSpPr>
          <p:cNvPr id="7173"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sz="2000" b="1"/>
          </a:p>
        </p:txBody>
      </p:sp>
      <p:sp>
        <p:nvSpPr>
          <p:cNvPr id="529413"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sz="2000" b="1">
              <a:effectLst>
                <a:outerShdw blurRad="38100" dist="38100" dir="2700000" algn="tl">
                  <a:srgbClr val="C0C0C0"/>
                </a:outerShdw>
              </a:effectLst>
            </a:endParaRPr>
          </a:p>
        </p:txBody>
      </p:sp>
      <p:sp>
        <p:nvSpPr>
          <p:cNvPr id="7175" name="Line 6"/>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7176" name="Text Box 7"/>
          <p:cNvSpPr txBox="1">
            <a:spLocks noChangeArrowheads="1"/>
          </p:cNvSpPr>
          <p:nvPr/>
        </p:nvSpPr>
        <p:spPr bwMode="auto">
          <a:xfrm>
            <a:off x="228600" y="3538538"/>
            <a:ext cx="184150" cy="396875"/>
          </a:xfrm>
          <a:prstGeom prst="rect">
            <a:avLst/>
          </a:prstGeom>
          <a:noFill/>
          <a:ln w="50800">
            <a:noFill/>
            <a:miter lim="800000"/>
            <a:headEnd type="none" w="sm" len="sm"/>
            <a:tailEnd type="none" w="sm" len="sm"/>
          </a:ln>
        </p:spPr>
        <p:txBody>
          <a:bodyPr wrap="none" anchor="ctr">
            <a:spAutoFit/>
          </a:bodyPr>
          <a:lstStyle/>
          <a:p>
            <a:pPr eaLnBrk="0" hangingPunct="0"/>
            <a:endParaRPr lang="en-GB" sz="2000">
              <a:solidFill>
                <a:srgbClr val="003366"/>
              </a:solidFill>
            </a:endParaRPr>
          </a:p>
        </p:txBody>
      </p:sp>
      <p:sp>
        <p:nvSpPr>
          <p:cNvPr id="7177" name="Text Box 8"/>
          <p:cNvSpPr txBox="1">
            <a:spLocks noChangeArrowheads="1"/>
          </p:cNvSpPr>
          <p:nvPr/>
        </p:nvSpPr>
        <p:spPr bwMode="auto">
          <a:xfrm>
            <a:off x="323850" y="1052513"/>
            <a:ext cx="8153400" cy="2563812"/>
          </a:xfrm>
          <a:prstGeom prst="rect">
            <a:avLst/>
          </a:prstGeom>
          <a:noFill/>
          <a:ln w="9525">
            <a:noFill/>
            <a:miter lim="800000"/>
            <a:headEnd/>
            <a:tailEnd/>
          </a:ln>
        </p:spPr>
        <p:txBody>
          <a:bodyPr>
            <a:spAutoFit/>
          </a:bodyPr>
          <a:lstStyle/>
          <a:p>
            <a:pPr eaLnBrk="0" hangingPunct="0"/>
            <a:r>
              <a:rPr lang="it-IT" sz="1800"/>
              <a:t>It is required to compute the runoff depth (in mm and in cubic meters) for a 20 km</a:t>
            </a:r>
            <a:r>
              <a:rPr lang="it-IT" sz="1800" baseline="30000"/>
              <a:t>2</a:t>
            </a:r>
            <a:r>
              <a:rPr lang="it-IT" sz="1800"/>
              <a:t> catchment and for a storm event given by the following hyetograph (the hyetograph is the record of rainfall with time for a given storm):</a:t>
            </a:r>
          </a:p>
          <a:p>
            <a:pPr eaLnBrk="0" hangingPunct="0"/>
            <a:r>
              <a:rPr lang="it-IT" sz="1800"/>
              <a:t>hour 1: 20.0 mm</a:t>
            </a:r>
          </a:p>
          <a:p>
            <a:pPr eaLnBrk="0" hangingPunct="0"/>
            <a:r>
              <a:rPr lang="it-IT" sz="1800"/>
              <a:t>hour 2: 35.0 mm</a:t>
            </a:r>
          </a:p>
          <a:p>
            <a:pPr eaLnBrk="0" hangingPunct="0"/>
            <a:r>
              <a:rPr lang="it-IT" sz="1800"/>
              <a:t>hour 3: 15.0 mm</a:t>
            </a:r>
          </a:p>
          <a:p>
            <a:pPr eaLnBrk="0" hangingPunct="0"/>
            <a:r>
              <a:rPr lang="it-IT" sz="1800"/>
              <a:t>Use the CN method (</a:t>
            </a:r>
            <a:r>
              <a:rPr lang="it-IT" sz="1800" i="1"/>
              <a:t>curve number</a:t>
            </a:r>
            <a:r>
              <a:rPr lang="it-IT" sz="1800"/>
              <a:t>), taking a value of 60 for the CN.</a:t>
            </a:r>
          </a:p>
          <a:p>
            <a:pPr eaLnBrk="0" hangingPunct="0"/>
            <a:endParaRPr lang="it-IT" sz="1800"/>
          </a:p>
        </p:txBody>
      </p:sp>
      <p:graphicFrame>
        <p:nvGraphicFramePr>
          <p:cNvPr id="7170" name="Object 9"/>
          <p:cNvGraphicFramePr>
            <a:graphicFrameLocks noChangeAspect="1"/>
          </p:cNvGraphicFramePr>
          <p:nvPr/>
        </p:nvGraphicFramePr>
        <p:xfrm>
          <a:off x="447675" y="3886200"/>
          <a:ext cx="3397250" cy="2638425"/>
        </p:xfrm>
        <a:graphic>
          <a:graphicData uri="http://schemas.openxmlformats.org/presentationml/2006/ole">
            <p:oleObj spid="_x0000_s7170" name="Equazione" r:id="rId4" imgW="1930320" imgH="149832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8"/>
          <p:cNvSpPr>
            <a:spLocks noGrp="1" noChangeArrowheads="1"/>
          </p:cNvSpPr>
          <p:nvPr>
            <p:ph type="title"/>
          </p:nvPr>
        </p:nvSpPr>
        <p:spPr>
          <a:xfrm>
            <a:off x="844550" y="0"/>
            <a:ext cx="7772400" cy="762000"/>
          </a:xfrm>
          <a:noFill/>
        </p:spPr>
        <p:txBody>
          <a:bodyPr lIns="92075" tIns="46038" rIns="92075" bIns="46038" anchor="b"/>
          <a:lstStyle/>
          <a:p>
            <a:pPr algn="l"/>
            <a:r>
              <a:rPr lang="en-GB" sz="2400" b="1" smtClean="0">
                <a:latin typeface="Comic Sans MS" pitchFamily="66" charset="0"/>
              </a:rPr>
              <a:t>Esercise (2)</a:t>
            </a:r>
          </a:p>
        </p:txBody>
      </p:sp>
      <p:sp>
        <p:nvSpPr>
          <p:cNvPr id="530451" name="Rectangle 19"/>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4000" b="1">
              <a:solidFill>
                <a:schemeClr val="tx2"/>
              </a:solidFill>
              <a:effectLst>
                <a:outerShdw blurRad="38100" dist="38100" dir="2700000" algn="tl">
                  <a:srgbClr val="C0C0C0"/>
                </a:outerShdw>
              </a:effectLst>
              <a:latin typeface="Arial" charset="0"/>
            </a:endParaRPr>
          </a:p>
        </p:txBody>
      </p:sp>
      <p:sp>
        <p:nvSpPr>
          <p:cNvPr id="30724" name="Rectangle 20"/>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b="1">
              <a:latin typeface="Arial" charset="0"/>
            </a:endParaRPr>
          </a:p>
        </p:txBody>
      </p:sp>
      <p:sp>
        <p:nvSpPr>
          <p:cNvPr id="530453" name="Rectangle 21"/>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b="1">
              <a:effectLst>
                <a:outerShdw blurRad="38100" dist="38100" dir="2700000" algn="tl">
                  <a:srgbClr val="C0C0C0"/>
                </a:outerShdw>
              </a:effectLst>
              <a:latin typeface="Arial" charset="0"/>
            </a:endParaRPr>
          </a:p>
        </p:txBody>
      </p:sp>
      <p:sp>
        <p:nvSpPr>
          <p:cNvPr id="30726" name="Line 22"/>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30727" name="Text Box 23"/>
          <p:cNvSpPr txBox="1">
            <a:spLocks noChangeArrowheads="1"/>
          </p:cNvSpPr>
          <p:nvPr/>
        </p:nvSpPr>
        <p:spPr bwMode="auto">
          <a:xfrm>
            <a:off x="228600" y="3552825"/>
            <a:ext cx="184150" cy="366713"/>
          </a:xfrm>
          <a:prstGeom prst="rect">
            <a:avLst/>
          </a:prstGeom>
          <a:noFill/>
          <a:ln w="50800">
            <a:noFill/>
            <a:miter lim="800000"/>
            <a:headEnd type="none" w="sm" len="sm"/>
            <a:tailEnd type="none" w="sm" len="sm"/>
          </a:ln>
        </p:spPr>
        <p:txBody>
          <a:bodyPr wrap="none" anchor="ctr">
            <a:spAutoFit/>
          </a:bodyPr>
          <a:lstStyle/>
          <a:p>
            <a:pPr eaLnBrk="0" hangingPunct="0"/>
            <a:endParaRPr lang="it-IT" sz="1800">
              <a:solidFill>
                <a:srgbClr val="003366"/>
              </a:solidFill>
              <a:latin typeface="Times New Roman" pitchFamily="18" charset="0"/>
            </a:endParaRPr>
          </a:p>
        </p:txBody>
      </p:sp>
      <p:sp>
        <p:nvSpPr>
          <p:cNvPr id="30728" name="Text Box 24"/>
          <p:cNvSpPr txBox="1">
            <a:spLocks noChangeArrowheads="1"/>
          </p:cNvSpPr>
          <p:nvPr/>
        </p:nvSpPr>
        <p:spPr bwMode="auto">
          <a:xfrm>
            <a:off x="304800" y="1081088"/>
            <a:ext cx="8153400" cy="1890712"/>
          </a:xfrm>
          <a:prstGeom prst="rect">
            <a:avLst/>
          </a:prstGeom>
          <a:noFill/>
          <a:ln w="9525">
            <a:noFill/>
            <a:miter lim="800000"/>
            <a:headEnd/>
            <a:tailEnd/>
          </a:ln>
        </p:spPr>
        <p:txBody>
          <a:bodyPr>
            <a:spAutoFit/>
          </a:bodyPr>
          <a:lstStyle/>
          <a:p>
            <a:pPr eaLnBrk="0" hangingPunct="0"/>
            <a:r>
              <a:rPr lang="it-IT" sz="2000"/>
              <a:t>The SCS method allows one also to compute the runoff at each time step (i.e., not only at the event time scale).</a:t>
            </a:r>
          </a:p>
          <a:p>
            <a:pPr eaLnBrk="0" hangingPunct="0"/>
            <a:r>
              <a:rPr lang="it-IT" sz="2000"/>
              <a:t>To this end, the SCS relationship is applied at each time step in terms of cumulative quantities, and then subtracting at each time step the cumulative quantities computed at the previous time step.</a:t>
            </a:r>
          </a:p>
          <a:p>
            <a:pPr eaLnBrk="0" hangingPunct="0"/>
            <a:endParaRPr lang="it-IT"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44550" y="0"/>
            <a:ext cx="7772400" cy="762000"/>
          </a:xfrm>
          <a:noFill/>
        </p:spPr>
        <p:txBody>
          <a:bodyPr lIns="92075" tIns="46038" rIns="92075" bIns="46038" anchor="b"/>
          <a:lstStyle/>
          <a:p>
            <a:pPr algn="l"/>
            <a:r>
              <a:rPr lang="en-GB" sz="2400" b="1" smtClean="0">
                <a:latin typeface="Comic Sans MS" pitchFamily="66" charset="0"/>
              </a:rPr>
              <a:t>Example</a:t>
            </a:r>
          </a:p>
        </p:txBody>
      </p:sp>
      <p:sp>
        <p:nvSpPr>
          <p:cNvPr id="529411"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2000" b="1">
              <a:solidFill>
                <a:schemeClr val="tx2"/>
              </a:solidFill>
              <a:effectLst>
                <a:outerShdw blurRad="38100" dist="38100" dir="2700000" algn="tl">
                  <a:srgbClr val="C0C0C0"/>
                </a:outerShdw>
              </a:effectLst>
            </a:endParaRPr>
          </a:p>
        </p:txBody>
      </p:sp>
      <p:sp>
        <p:nvSpPr>
          <p:cNvPr id="8197"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sz="2000" b="1"/>
          </a:p>
        </p:txBody>
      </p:sp>
      <p:sp>
        <p:nvSpPr>
          <p:cNvPr id="529413"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sz="2000" b="1">
              <a:effectLst>
                <a:outerShdw blurRad="38100" dist="38100" dir="2700000" algn="tl">
                  <a:srgbClr val="C0C0C0"/>
                </a:outerShdw>
              </a:effectLst>
            </a:endParaRPr>
          </a:p>
        </p:txBody>
      </p:sp>
      <p:sp>
        <p:nvSpPr>
          <p:cNvPr id="8199" name="Line 6"/>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8200" name="Text Box 7"/>
          <p:cNvSpPr txBox="1">
            <a:spLocks noChangeArrowheads="1"/>
          </p:cNvSpPr>
          <p:nvPr/>
        </p:nvSpPr>
        <p:spPr bwMode="auto">
          <a:xfrm>
            <a:off x="228600" y="3538538"/>
            <a:ext cx="184150" cy="396875"/>
          </a:xfrm>
          <a:prstGeom prst="rect">
            <a:avLst/>
          </a:prstGeom>
          <a:noFill/>
          <a:ln w="50800">
            <a:noFill/>
            <a:miter lim="800000"/>
            <a:headEnd type="none" w="sm" len="sm"/>
            <a:tailEnd type="none" w="sm" len="sm"/>
          </a:ln>
        </p:spPr>
        <p:txBody>
          <a:bodyPr wrap="none" anchor="ctr">
            <a:spAutoFit/>
          </a:bodyPr>
          <a:lstStyle/>
          <a:p>
            <a:pPr eaLnBrk="0" hangingPunct="0"/>
            <a:endParaRPr lang="it-IT" sz="2000">
              <a:solidFill>
                <a:srgbClr val="003366"/>
              </a:solidFill>
            </a:endParaRPr>
          </a:p>
        </p:txBody>
      </p:sp>
      <p:sp>
        <p:nvSpPr>
          <p:cNvPr id="8201" name="Text Box 8"/>
          <p:cNvSpPr txBox="1">
            <a:spLocks noChangeArrowheads="1"/>
          </p:cNvSpPr>
          <p:nvPr/>
        </p:nvSpPr>
        <p:spPr bwMode="auto">
          <a:xfrm>
            <a:off x="323850" y="1052513"/>
            <a:ext cx="8153400" cy="2563812"/>
          </a:xfrm>
          <a:prstGeom prst="rect">
            <a:avLst/>
          </a:prstGeom>
          <a:noFill/>
          <a:ln w="9525">
            <a:noFill/>
            <a:miter lim="800000"/>
            <a:headEnd/>
            <a:tailEnd/>
          </a:ln>
        </p:spPr>
        <p:txBody>
          <a:bodyPr>
            <a:spAutoFit/>
          </a:bodyPr>
          <a:lstStyle/>
          <a:p>
            <a:pPr eaLnBrk="0" hangingPunct="0"/>
            <a:r>
              <a:rPr lang="it-IT" sz="1800"/>
              <a:t>It is required to compute the runoff depth (in mm and in cubic meters) for a 20 km</a:t>
            </a:r>
            <a:r>
              <a:rPr lang="it-IT" sz="1800" baseline="30000"/>
              <a:t>2</a:t>
            </a:r>
            <a:r>
              <a:rPr lang="it-IT" sz="1800"/>
              <a:t> catchment and for a storm event given by the following hyetograph (the hyetograph is the record of rainfall with time for a given storm):</a:t>
            </a:r>
          </a:p>
          <a:p>
            <a:pPr eaLnBrk="0" hangingPunct="0"/>
            <a:r>
              <a:rPr lang="it-IT" sz="1800"/>
              <a:t>hour 1: 20.0 mm</a:t>
            </a:r>
          </a:p>
          <a:p>
            <a:pPr eaLnBrk="0" hangingPunct="0"/>
            <a:r>
              <a:rPr lang="it-IT" sz="1800"/>
              <a:t>hour 2: 35.0 mm</a:t>
            </a:r>
          </a:p>
          <a:p>
            <a:pPr eaLnBrk="0" hangingPunct="0"/>
            <a:r>
              <a:rPr lang="it-IT" sz="1800"/>
              <a:t>hour 3: 15.0 mm</a:t>
            </a:r>
          </a:p>
          <a:p>
            <a:pPr eaLnBrk="0" hangingPunct="0"/>
            <a:r>
              <a:rPr lang="it-IT" sz="1800"/>
              <a:t>Use the CN method (</a:t>
            </a:r>
            <a:r>
              <a:rPr lang="it-IT" sz="1800" i="1"/>
              <a:t>curve number</a:t>
            </a:r>
            <a:r>
              <a:rPr lang="it-IT" sz="1800"/>
              <a:t>), taking a value of 60 for the CN.</a:t>
            </a:r>
          </a:p>
          <a:p>
            <a:pPr eaLnBrk="0" hangingPunct="0"/>
            <a:endParaRPr lang="it-IT" sz="1800"/>
          </a:p>
        </p:txBody>
      </p:sp>
      <p:graphicFrame>
        <p:nvGraphicFramePr>
          <p:cNvPr id="8194" name="Object 9"/>
          <p:cNvGraphicFramePr>
            <a:graphicFrameLocks noChangeAspect="1"/>
          </p:cNvGraphicFramePr>
          <p:nvPr/>
        </p:nvGraphicFramePr>
        <p:xfrm>
          <a:off x="447675" y="3886200"/>
          <a:ext cx="3397250" cy="2638425"/>
        </p:xfrm>
        <a:graphic>
          <a:graphicData uri="http://schemas.openxmlformats.org/presentationml/2006/ole">
            <p:oleObj spid="_x0000_s8194" name="Equazione" r:id="rId4" imgW="1930320" imgH="149832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11188" y="-242888"/>
            <a:ext cx="7772400" cy="1143001"/>
          </a:xfrm>
          <a:noFill/>
        </p:spPr>
        <p:txBody>
          <a:bodyPr lIns="92075" tIns="46038" rIns="92075" bIns="46038" anchor="b"/>
          <a:lstStyle/>
          <a:p>
            <a:pPr algn="l"/>
            <a:r>
              <a:rPr lang="en-GB" sz="2400" b="1" smtClean="0">
                <a:latin typeface="Comic Sans MS" pitchFamily="66" charset="0"/>
              </a:rPr>
              <a:t>Esercise (3)</a:t>
            </a:r>
          </a:p>
        </p:txBody>
      </p:sp>
      <p:sp>
        <p:nvSpPr>
          <p:cNvPr id="532483"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4000" b="1">
              <a:solidFill>
                <a:schemeClr val="tx2"/>
              </a:solidFill>
              <a:effectLst>
                <a:outerShdw blurRad="38100" dist="38100" dir="2700000" algn="tl">
                  <a:srgbClr val="C0C0C0"/>
                </a:outerShdw>
              </a:effectLst>
              <a:latin typeface="Arial" charset="0"/>
            </a:endParaRPr>
          </a:p>
        </p:txBody>
      </p:sp>
      <p:sp>
        <p:nvSpPr>
          <p:cNvPr id="9221"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b="1">
              <a:latin typeface="Arial" charset="0"/>
            </a:endParaRPr>
          </a:p>
        </p:txBody>
      </p:sp>
      <p:sp>
        <p:nvSpPr>
          <p:cNvPr id="532485"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b="1">
              <a:effectLst>
                <a:outerShdw blurRad="38100" dist="38100" dir="2700000" algn="tl">
                  <a:srgbClr val="C0C0C0"/>
                </a:outerShdw>
              </a:effectLst>
              <a:latin typeface="Arial" charset="0"/>
            </a:endParaRPr>
          </a:p>
        </p:txBody>
      </p:sp>
      <p:sp>
        <p:nvSpPr>
          <p:cNvPr id="9223" name="Line 6"/>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9224" name="Text Box 7"/>
          <p:cNvSpPr txBox="1">
            <a:spLocks noChangeArrowheads="1"/>
          </p:cNvSpPr>
          <p:nvPr/>
        </p:nvSpPr>
        <p:spPr bwMode="auto">
          <a:xfrm>
            <a:off x="228600" y="3552825"/>
            <a:ext cx="184150" cy="366713"/>
          </a:xfrm>
          <a:prstGeom prst="rect">
            <a:avLst/>
          </a:prstGeom>
          <a:noFill/>
          <a:ln w="50800">
            <a:noFill/>
            <a:miter lim="800000"/>
            <a:headEnd type="none" w="sm" len="sm"/>
            <a:tailEnd type="none" w="sm" len="sm"/>
          </a:ln>
        </p:spPr>
        <p:txBody>
          <a:bodyPr wrap="none" anchor="ctr">
            <a:spAutoFit/>
          </a:bodyPr>
          <a:lstStyle/>
          <a:p>
            <a:pPr eaLnBrk="0" hangingPunct="0"/>
            <a:endParaRPr lang="it-IT" sz="1800">
              <a:solidFill>
                <a:srgbClr val="003366"/>
              </a:solidFill>
              <a:latin typeface="Times New Roman" pitchFamily="18" charset="0"/>
            </a:endParaRPr>
          </a:p>
        </p:txBody>
      </p:sp>
      <p:graphicFrame>
        <p:nvGraphicFramePr>
          <p:cNvPr id="9218" name="Object 9"/>
          <p:cNvGraphicFramePr>
            <a:graphicFrameLocks noChangeAspect="1"/>
          </p:cNvGraphicFramePr>
          <p:nvPr>
            <p:ph idx="1"/>
          </p:nvPr>
        </p:nvGraphicFramePr>
        <p:xfrm>
          <a:off x="684213" y="1268413"/>
          <a:ext cx="4130675" cy="4054475"/>
        </p:xfrm>
        <a:graphic>
          <a:graphicData uri="http://schemas.openxmlformats.org/presentationml/2006/ole">
            <p:oleObj spid="_x0000_s9218" name="Equazione" r:id="rId4" imgW="2743200" imgH="269208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990600"/>
            <a:ext cx="8229600" cy="76200"/>
          </a:xfrm>
          <a:prstGeom prst="rect">
            <a:avLst/>
          </a:prstGeom>
          <a:gradFill rotWithShape="0">
            <a:gsLst>
              <a:gs pos="0">
                <a:srgbClr val="008000"/>
              </a:gs>
              <a:gs pos="100000">
                <a:srgbClr val="E0F0E0"/>
              </a:gs>
            </a:gsLst>
            <a:lin ang="0" scaled="1"/>
          </a:gradFill>
          <a:ln w="9525">
            <a:noFill/>
            <a:miter lim="800000"/>
            <a:headEnd/>
            <a:tailEnd/>
          </a:ln>
        </p:spPr>
        <p:txBody>
          <a:bodyPr wrap="none" anchor="ctr"/>
          <a:lstStyle/>
          <a:p>
            <a:endParaRPr lang="en-GB"/>
          </a:p>
        </p:txBody>
      </p:sp>
      <p:sp>
        <p:nvSpPr>
          <p:cNvPr id="15363" name="Rectangle 3"/>
          <p:cNvSpPr>
            <a:spLocks noGrp="1" noChangeArrowheads="1"/>
          </p:cNvSpPr>
          <p:nvPr>
            <p:ph type="title"/>
          </p:nvPr>
        </p:nvSpPr>
        <p:spPr>
          <a:xfrm>
            <a:off x="250825" y="0"/>
            <a:ext cx="7772400" cy="1143000"/>
          </a:xfrm>
          <a:noFill/>
        </p:spPr>
        <p:txBody>
          <a:bodyPr/>
          <a:lstStyle/>
          <a:p>
            <a:pPr algn="just" eaLnBrk="1" hangingPunct="1"/>
            <a:r>
              <a:rPr lang="en-GB" sz="2800" b="1" smtClean="0">
                <a:latin typeface="Comic Sans MS" pitchFamily="66" charset="0"/>
              </a:rPr>
              <a:t>The flood and its hydrograph</a:t>
            </a:r>
          </a:p>
        </p:txBody>
      </p:sp>
      <p:sp>
        <p:nvSpPr>
          <p:cNvPr id="15364" name="Rectangle 6"/>
          <p:cNvSpPr>
            <a:spLocks noChangeArrowheads="1"/>
          </p:cNvSpPr>
          <p:nvPr/>
        </p:nvSpPr>
        <p:spPr bwMode="auto">
          <a:xfrm>
            <a:off x="0" y="1341438"/>
            <a:ext cx="4211638" cy="5135562"/>
          </a:xfrm>
          <a:prstGeom prst="rect">
            <a:avLst/>
          </a:prstGeom>
          <a:noFill/>
          <a:ln w="9525">
            <a:noFill/>
            <a:miter lim="800000"/>
            <a:headEnd/>
            <a:tailEnd/>
          </a:ln>
        </p:spPr>
        <p:txBody>
          <a:bodyPr anchor="ctr"/>
          <a:lstStyle/>
          <a:p>
            <a:pPr algn="ctr"/>
            <a:r>
              <a:rPr lang="en-US" sz="2400" b="1">
                <a:solidFill>
                  <a:srgbClr val="FF3300"/>
                </a:solidFill>
              </a:rPr>
              <a:t>Terminology</a:t>
            </a:r>
            <a:br>
              <a:rPr lang="en-US" sz="2400" b="1">
                <a:solidFill>
                  <a:srgbClr val="FF3300"/>
                </a:solidFill>
              </a:rPr>
            </a:br>
            <a:r>
              <a:rPr lang="en-US" sz="2400">
                <a:solidFill>
                  <a:schemeClr val="tx2"/>
                </a:solidFill>
              </a:rPr>
              <a:t/>
            </a:r>
            <a:br>
              <a:rPr lang="en-US" sz="2400">
                <a:solidFill>
                  <a:schemeClr val="tx2"/>
                </a:solidFill>
              </a:rPr>
            </a:br>
            <a:r>
              <a:rPr lang="en-US" sz="2400">
                <a:solidFill>
                  <a:schemeClr val="tx2"/>
                </a:solidFill>
              </a:rPr>
              <a:t>Streamflow (runoff)  = </a:t>
            </a:r>
            <a:br>
              <a:rPr lang="en-US" sz="2400">
                <a:solidFill>
                  <a:schemeClr val="tx2"/>
                </a:solidFill>
              </a:rPr>
            </a:br>
            <a:r>
              <a:rPr lang="en-US" sz="2400">
                <a:solidFill>
                  <a:schemeClr val="tx2"/>
                </a:solidFill>
              </a:rPr>
              <a:t>storm runoff + baseflow</a:t>
            </a:r>
            <a:br>
              <a:rPr lang="en-US" sz="2400">
                <a:solidFill>
                  <a:schemeClr val="tx2"/>
                </a:solidFill>
              </a:rPr>
            </a:br>
            <a:r>
              <a:rPr lang="en-US" sz="2400">
                <a:solidFill>
                  <a:schemeClr val="tx2"/>
                </a:solidFill>
              </a:rPr>
              <a:t/>
            </a:r>
            <a:br>
              <a:rPr lang="en-US" sz="2400">
                <a:solidFill>
                  <a:schemeClr val="tx2"/>
                </a:solidFill>
              </a:rPr>
            </a:br>
            <a:r>
              <a:rPr lang="en-US" sz="2400" b="1" i="1">
                <a:solidFill>
                  <a:schemeClr val="tx2"/>
                </a:solidFill>
              </a:rPr>
              <a:t>or</a:t>
            </a:r>
            <a:r>
              <a:rPr lang="en-US" sz="2400">
                <a:solidFill>
                  <a:schemeClr val="tx2"/>
                </a:solidFill>
              </a:rPr>
              <a:t> </a:t>
            </a:r>
            <a:br>
              <a:rPr lang="en-US" sz="2400">
                <a:solidFill>
                  <a:schemeClr val="tx2"/>
                </a:solidFill>
              </a:rPr>
            </a:br>
            <a:r>
              <a:rPr lang="en-US" sz="2400">
                <a:solidFill>
                  <a:schemeClr val="tx2"/>
                </a:solidFill>
              </a:rPr>
              <a:t>quickflow + delayed flow</a:t>
            </a:r>
            <a:br>
              <a:rPr lang="en-US" sz="2400">
                <a:solidFill>
                  <a:schemeClr val="tx2"/>
                </a:solidFill>
              </a:rPr>
            </a:br>
            <a:r>
              <a:rPr lang="en-US" sz="2400">
                <a:solidFill>
                  <a:schemeClr val="tx2"/>
                </a:solidFill>
              </a:rPr>
              <a:t/>
            </a:r>
            <a:br>
              <a:rPr lang="en-US" sz="2400">
                <a:solidFill>
                  <a:schemeClr val="tx2"/>
                </a:solidFill>
              </a:rPr>
            </a:br>
            <a:r>
              <a:rPr lang="en-US" sz="2400">
                <a:solidFill>
                  <a:schemeClr val="tx2"/>
                </a:solidFill>
              </a:rPr>
              <a:t/>
            </a:r>
            <a:br>
              <a:rPr lang="en-US" sz="2400">
                <a:solidFill>
                  <a:schemeClr val="tx2"/>
                </a:solidFill>
              </a:rPr>
            </a:br>
            <a:r>
              <a:rPr lang="en-US" sz="2400">
                <a:solidFill>
                  <a:schemeClr val="tx2"/>
                </a:solidFill>
              </a:rPr>
              <a:t>Flood runoff coefficient=</a:t>
            </a:r>
            <a:br>
              <a:rPr lang="en-US" sz="2400">
                <a:solidFill>
                  <a:schemeClr val="tx2"/>
                </a:solidFill>
              </a:rPr>
            </a:br>
            <a:r>
              <a:rPr lang="en-US" sz="2400">
                <a:solidFill>
                  <a:schemeClr val="tx2"/>
                </a:solidFill>
              </a:rPr>
              <a:t>(event runoff)/(event rainfall)</a:t>
            </a:r>
          </a:p>
        </p:txBody>
      </p:sp>
      <p:pic>
        <p:nvPicPr>
          <p:cNvPr id="15365" name="Picture 7" descr="Streamflow hydrograph"/>
          <p:cNvPicPr>
            <a:picLocks noChangeAspect="1" noChangeArrowheads="1"/>
          </p:cNvPicPr>
          <p:nvPr/>
        </p:nvPicPr>
        <p:blipFill>
          <a:blip r:embed="rId3" cstate="print"/>
          <a:srcRect l="4167" t="4005" r="2777" b="11763"/>
          <a:stretch>
            <a:fillRect/>
          </a:stretch>
        </p:blipFill>
        <p:spPr bwMode="auto">
          <a:xfrm>
            <a:off x="3941763" y="1196975"/>
            <a:ext cx="5126037" cy="512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2000" b="1">
              <a:solidFill>
                <a:schemeClr val="tx2"/>
              </a:solidFill>
              <a:effectLst>
                <a:outerShdw blurRad="38100" dist="38100" dir="2700000" algn="tl">
                  <a:srgbClr val="C0C0C0"/>
                </a:outerShdw>
              </a:effectLst>
            </a:endParaRPr>
          </a:p>
        </p:txBody>
      </p:sp>
      <p:sp>
        <p:nvSpPr>
          <p:cNvPr id="10245"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sz="2000" b="1"/>
          </a:p>
        </p:txBody>
      </p:sp>
      <p:sp>
        <p:nvSpPr>
          <p:cNvPr id="534533"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sz="2000" b="1">
              <a:effectLst>
                <a:outerShdw blurRad="38100" dist="38100" dir="2700000" algn="tl">
                  <a:srgbClr val="C0C0C0"/>
                </a:outerShdw>
              </a:effectLst>
            </a:endParaRPr>
          </a:p>
        </p:txBody>
      </p:sp>
      <p:sp>
        <p:nvSpPr>
          <p:cNvPr id="10247" name="Line 6"/>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10248" name="Text Box 7"/>
          <p:cNvSpPr txBox="1">
            <a:spLocks noChangeArrowheads="1"/>
          </p:cNvSpPr>
          <p:nvPr/>
        </p:nvSpPr>
        <p:spPr bwMode="auto">
          <a:xfrm>
            <a:off x="228600" y="3538538"/>
            <a:ext cx="184150" cy="396875"/>
          </a:xfrm>
          <a:prstGeom prst="rect">
            <a:avLst/>
          </a:prstGeom>
          <a:noFill/>
          <a:ln w="50800">
            <a:noFill/>
            <a:miter lim="800000"/>
            <a:headEnd type="none" w="sm" len="sm"/>
            <a:tailEnd type="none" w="sm" len="sm"/>
          </a:ln>
        </p:spPr>
        <p:txBody>
          <a:bodyPr wrap="none" anchor="ctr">
            <a:spAutoFit/>
          </a:bodyPr>
          <a:lstStyle/>
          <a:p>
            <a:pPr eaLnBrk="0" hangingPunct="0"/>
            <a:endParaRPr lang="it-IT" sz="2000">
              <a:solidFill>
                <a:srgbClr val="003366"/>
              </a:solidFill>
            </a:endParaRPr>
          </a:p>
        </p:txBody>
      </p:sp>
      <p:sp>
        <p:nvSpPr>
          <p:cNvPr id="10249" name="Rectangle 9"/>
          <p:cNvSpPr>
            <a:spLocks noGrp="1" noChangeArrowheads="1"/>
          </p:cNvSpPr>
          <p:nvPr>
            <p:ph type="title"/>
          </p:nvPr>
        </p:nvSpPr>
        <p:spPr>
          <a:xfrm>
            <a:off x="844550" y="0"/>
            <a:ext cx="7772400" cy="685800"/>
          </a:xfrm>
          <a:noFill/>
        </p:spPr>
        <p:txBody>
          <a:bodyPr lIns="92075" tIns="46038" rIns="92075" bIns="46038" anchor="b"/>
          <a:lstStyle/>
          <a:p>
            <a:pPr algn="l"/>
            <a:r>
              <a:rPr lang="en-GB" sz="2800" b="1" smtClean="0">
                <a:latin typeface="Comic Sans MS" pitchFamily="66" charset="0"/>
              </a:rPr>
              <a:t>Application</a:t>
            </a:r>
          </a:p>
        </p:txBody>
      </p:sp>
      <p:sp>
        <p:nvSpPr>
          <p:cNvPr id="534538" name="Rectangle 10"/>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2000" b="1">
              <a:solidFill>
                <a:schemeClr val="tx2"/>
              </a:solidFill>
              <a:effectLst>
                <a:outerShdw blurRad="38100" dist="38100" dir="2700000" algn="tl">
                  <a:srgbClr val="C0C0C0"/>
                </a:outerShdw>
              </a:effectLst>
            </a:endParaRPr>
          </a:p>
        </p:txBody>
      </p:sp>
      <p:sp>
        <p:nvSpPr>
          <p:cNvPr id="10251" name="Rectangle 11"/>
          <p:cNvSpPr>
            <a:spLocks noChangeArrowheads="1"/>
          </p:cNvSpPr>
          <p:nvPr/>
        </p:nvSpPr>
        <p:spPr bwMode="auto">
          <a:xfrm>
            <a:off x="1054100" y="38862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sz="2000" b="1"/>
          </a:p>
        </p:txBody>
      </p:sp>
      <p:sp>
        <p:nvSpPr>
          <p:cNvPr id="534540" name="Rectangle 12"/>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sz="2000" b="1">
              <a:effectLst>
                <a:outerShdw blurRad="38100" dist="38100" dir="2700000" algn="tl">
                  <a:srgbClr val="C0C0C0"/>
                </a:outerShdw>
              </a:effectLst>
            </a:endParaRPr>
          </a:p>
        </p:txBody>
      </p:sp>
      <p:sp>
        <p:nvSpPr>
          <p:cNvPr id="10253" name="Line 13"/>
          <p:cNvSpPr>
            <a:spLocks noChangeShapeType="1"/>
          </p:cNvSpPr>
          <p:nvPr/>
        </p:nvSpPr>
        <p:spPr bwMode="auto">
          <a:xfrm>
            <a:off x="0" y="914400"/>
            <a:ext cx="8077200" cy="0"/>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10254" name="Text Box 14"/>
          <p:cNvSpPr txBox="1">
            <a:spLocks noChangeArrowheads="1"/>
          </p:cNvSpPr>
          <p:nvPr/>
        </p:nvSpPr>
        <p:spPr bwMode="auto">
          <a:xfrm>
            <a:off x="228600" y="3538538"/>
            <a:ext cx="184150" cy="396875"/>
          </a:xfrm>
          <a:prstGeom prst="rect">
            <a:avLst/>
          </a:prstGeom>
          <a:noFill/>
          <a:ln w="50800">
            <a:noFill/>
            <a:miter lim="800000"/>
            <a:headEnd type="none" w="sm" len="sm"/>
            <a:tailEnd type="none" w="sm" len="sm"/>
          </a:ln>
        </p:spPr>
        <p:txBody>
          <a:bodyPr wrap="none" anchor="ctr">
            <a:spAutoFit/>
          </a:bodyPr>
          <a:lstStyle/>
          <a:p>
            <a:pPr eaLnBrk="0" hangingPunct="0"/>
            <a:endParaRPr lang="it-IT" sz="2000">
              <a:solidFill>
                <a:srgbClr val="003366"/>
              </a:solidFill>
            </a:endParaRPr>
          </a:p>
        </p:txBody>
      </p:sp>
      <p:sp>
        <p:nvSpPr>
          <p:cNvPr id="10255" name="Text Box 15"/>
          <p:cNvSpPr txBox="1">
            <a:spLocks noChangeArrowheads="1"/>
          </p:cNvSpPr>
          <p:nvPr/>
        </p:nvSpPr>
        <p:spPr bwMode="auto">
          <a:xfrm>
            <a:off x="323850" y="908050"/>
            <a:ext cx="8385175" cy="3203575"/>
          </a:xfrm>
          <a:prstGeom prst="rect">
            <a:avLst/>
          </a:prstGeom>
          <a:noFill/>
          <a:ln w="9525">
            <a:noFill/>
            <a:miter lim="800000"/>
            <a:headEnd/>
            <a:tailEnd/>
          </a:ln>
        </p:spPr>
        <p:txBody>
          <a:bodyPr wrap="none">
            <a:spAutoFit/>
          </a:bodyPr>
          <a:lstStyle/>
          <a:p>
            <a:pPr eaLnBrk="0" hangingPunct="0"/>
            <a:r>
              <a:rPr lang="it-IT" sz="2000" b="1">
                <a:solidFill>
                  <a:srgbClr val="FF0000"/>
                </a:solidFill>
              </a:rPr>
              <a:t>Examining the hydrologic consequences of an extreme storm event</a:t>
            </a:r>
          </a:p>
          <a:p>
            <a:pPr eaLnBrk="0" hangingPunct="0"/>
            <a:r>
              <a:rPr lang="it-IT" sz="2000" b="1">
                <a:solidFill>
                  <a:srgbClr val="FF0000"/>
                </a:solidFill>
              </a:rPr>
              <a:t>in Este (31.05.1995)</a:t>
            </a:r>
          </a:p>
          <a:p>
            <a:pPr eaLnBrk="0" hangingPunct="0"/>
            <a:endParaRPr lang="it-IT" sz="2000" b="1">
              <a:solidFill>
                <a:srgbClr val="FF0000"/>
              </a:solidFill>
            </a:endParaRPr>
          </a:p>
          <a:p>
            <a:pPr eaLnBrk="0" hangingPunct="0"/>
            <a:r>
              <a:rPr lang="it-IT" sz="1800" b="1"/>
              <a:t>catchment:</a:t>
            </a:r>
            <a:r>
              <a:rPr lang="it-IT" sz="1800" b="1">
                <a:solidFill>
                  <a:srgbClr val="FF0000"/>
                </a:solidFill>
              </a:rPr>
              <a:t> 	         70 ha</a:t>
            </a:r>
          </a:p>
          <a:p>
            <a:pPr eaLnBrk="0" hangingPunct="0"/>
            <a:r>
              <a:rPr lang="it-IT" sz="1800" b="1"/>
              <a:t>Rainfall depth:</a:t>
            </a:r>
            <a:r>
              <a:rPr lang="it-IT" sz="1800" b="1">
                <a:solidFill>
                  <a:srgbClr val="FF0000"/>
                </a:solidFill>
              </a:rPr>
              <a:t>   	199.8 mm </a:t>
            </a:r>
          </a:p>
          <a:p>
            <a:pPr eaLnBrk="0" hangingPunct="0"/>
            <a:r>
              <a:rPr lang="it-IT" sz="1800" b="1">
                <a:solidFill>
                  <a:srgbClr val="FF0000"/>
                </a:solidFill>
              </a:rPr>
              <a:t>			(in two events: 1°:  58.2  mm; </a:t>
            </a:r>
          </a:p>
          <a:p>
            <a:pPr eaLnBrk="0" hangingPunct="0"/>
            <a:r>
              <a:rPr lang="it-IT" sz="1800" b="1">
                <a:solidFill>
                  <a:srgbClr val="FF0000"/>
                </a:solidFill>
              </a:rPr>
              <a:t>					 2°: 141.6 mm)</a:t>
            </a:r>
          </a:p>
          <a:p>
            <a:pPr eaLnBrk="0" hangingPunct="0"/>
            <a:r>
              <a:rPr lang="it-IT" sz="1800" b="1"/>
              <a:t>CN(II) catchment:       </a:t>
            </a:r>
            <a:r>
              <a:rPr lang="it-IT" sz="1800" b="1">
                <a:solidFill>
                  <a:srgbClr val="FF0000"/>
                </a:solidFill>
              </a:rPr>
              <a:t>72</a:t>
            </a:r>
          </a:p>
          <a:p>
            <a:pPr eaLnBrk="0" hangingPunct="0"/>
            <a:r>
              <a:rPr lang="it-IT" sz="1800" b="1"/>
              <a:t>CN(I):	</a:t>
            </a:r>
            <a:r>
              <a:rPr lang="it-IT" sz="1800" b="1">
                <a:solidFill>
                  <a:srgbClr val="FF0000"/>
                </a:solidFill>
              </a:rPr>
              <a:t>	         58</a:t>
            </a:r>
          </a:p>
          <a:p>
            <a:pPr eaLnBrk="0" hangingPunct="0"/>
            <a:r>
              <a:rPr lang="it-IT" sz="1800" b="1"/>
              <a:t>CN(III):	</a:t>
            </a:r>
            <a:r>
              <a:rPr lang="it-IT" sz="1800" b="1">
                <a:solidFill>
                  <a:srgbClr val="FF0000"/>
                </a:solidFill>
              </a:rPr>
              <a:t>	86</a:t>
            </a:r>
          </a:p>
          <a:p>
            <a:pPr eaLnBrk="0" hangingPunct="0"/>
            <a:r>
              <a:rPr lang="it-IT" sz="1800" b="1">
                <a:solidFill>
                  <a:srgbClr val="FF0000"/>
                </a:solidFill>
              </a:rPr>
              <a:t>for 1° event: condition AMC I; for 2° event AMC III</a:t>
            </a:r>
            <a:endParaRPr lang="it-IT" sz="1800"/>
          </a:p>
        </p:txBody>
      </p:sp>
      <p:graphicFrame>
        <p:nvGraphicFramePr>
          <p:cNvPr id="10242" name="Object 16"/>
          <p:cNvGraphicFramePr>
            <a:graphicFrameLocks noChangeAspect="1"/>
          </p:cNvGraphicFramePr>
          <p:nvPr/>
        </p:nvGraphicFramePr>
        <p:xfrm>
          <a:off x="755650" y="4621213"/>
          <a:ext cx="3168650" cy="2147887"/>
        </p:xfrm>
        <a:graphic>
          <a:graphicData uri="http://schemas.openxmlformats.org/presentationml/2006/ole">
            <p:oleObj spid="_x0000_s10242" name="Equation" r:id="rId4" imgW="2247840" imgH="1523880" progId="Equation.3">
              <p:embed/>
            </p:oleObj>
          </a:graphicData>
        </a:graphic>
      </p:graphicFrame>
      <p:sp>
        <p:nvSpPr>
          <p:cNvPr id="10256" name="Text Box 17"/>
          <p:cNvSpPr txBox="1">
            <a:spLocks noChangeArrowheads="1"/>
          </p:cNvSpPr>
          <p:nvPr/>
        </p:nvSpPr>
        <p:spPr bwMode="auto">
          <a:xfrm>
            <a:off x="755650" y="4149725"/>
            <a:ext cx="1263650" cy="396875"/>
          </a:xfrm>
          <a:prstGeom prst="rect">
            <a:avLst/>
          </a:prstGeom>
          <a:noFill/>
          <a:ln w="9525">
            <a:noFill/>
            <a:miter lim="800000"/>
            <a:headEnd/>
            <a:tailEnd/>
          </a:ln>
        </p:spPr>
        <p:txBody>
          <a:bodyPr wrap="none">
            <a:spAutoFit/>
          </a:bodyPr>
          <a:lstStyle/>
          <a:p>
            <a:pPr eaLnBrk="0" hangingPunct="0"/>
            <a:r>
              <a:rPr lang="it-IT" sz="2000" b="1">
                <a:solidFill>
                  <a:srgbClr val="FF0000"/>
                </a:solidFill>
              </a:rPr>
              <a:t>1° event</a:t>
            </a:r>
            <a:endParaRPr lang="it-IT" sz="2000"/>
          </a:p>
        </p:txBody>
      </p:sp>
      <p:sp>
        <p:nvSpPr>
          <p:cNvPr id="10257" name="Text Box 18"/>
          <p:cNvSpPr txBox="1">
            <a:spLocks noChangeArrowheads="1"/>
          </p:cNvSpPr>
          <p:nvPr/>
        </p:nvSpPr>
        <p:spPr bwMode="auto">
          <a:xfrm>
            <a:off x="5219700" y="4076700"/>
            <a:ext cx="1263650" cy="396875"/>
          </a:xfrm>
          <a:prstGeom prst="rect">
            <a:avLst/>
          </a:prstGeom>
          <a:noFill/>
          <a:ln w="9525">
            <a:noFill/>
            <a:miter lim="800000"/>
            <a:headEnd/>
            <a:tailEnd/>
          </a:ln>
        </p:spPr>
        <p:txBody>
          <a:bodyPr wrap="none">
            <a:spAutoFit/>
          </a:bodyPr>
          <a:lstStyle/>
          <a:p>
            <a:pPr eaLnBrk="0" hangingPunct="0"/>
            <a:r>
              <a:rPr lang="it-IT" sz="2000" b="1">
                <a:solidFill>
                  <a:srgbClr val="FF0000"/>
                </a:solidFill>
              </a:rPr>
              <a:t>2° event</a:t>
            </a:r>
            <a:endParaRPr lang="it-IT" sz="2000"/>
          </a:p>
        </p:txBody>
      </p:sp>
      <p:graphicFrame>
        <p:nvGraphicFramePr>
          <p:cNvPr id="10243" name="Object 19"/>
          <p:cNvGraphicFramePr>
            <a:graphicFrameLocks noChangeAspect="1"/>
          </p:cNvGraphicFramePr>
          <p:nvPr/>
        </p:nvGraphicFramePr>
        <p:xfrm>
          <a:off x="5219700" y="4586288"/>
          <a:ext cx="3384550" cy="2173287"/>
        </p:xfrm>
        <a:graphic>
          <a:graphicData uri="http://schemas.openxmlformats.org/presentationml/2006/ole">
            <p:oleObj spid="_x0000_s10243" name="Equation" r:id="rId5" imgW="2374560" imgH="152388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44550" y="0"/>
            <a:ext cx="7772400" cy="762000"/>
          </a:xfrm>
          <a:noFill/>
        </p:spPr>
        <p:txBody>
          <a:bodyPr lIns="92075" tIns="46038" rIns="92075" bIns="46038" anchor="b"/>
          <a:lstStyle/>
          <a:p>
            <a:pPr algn="l"/>
            <a:r>
              <a:rPr lang="en-GB" sz="2400" b="1" smtClean="0">
                <a:latin typeface="Comic Sans MS" pitchFamily="66" charset="0"/>
              </a:rPr>
              <a:t>Esercise (4)</a:t>
            </a:r>
          </a:p>
        </p:txBody>
      </p:sp>
      <p:sp>
        <p:nvSpPr>
          <p:cNvPr id="538627"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4000" b="1">
              <a:solidFill>
                <a:schemeClr val="tx2"/>
              </a:solidFill>
              <a:effectLst>
                <a:outerShdw blurRad="38100" dist="38100" dir="2700000" algn="tl">
                  <a:srgbClr val="C0C0C0"/>
                </a:outerShdw>
              </a:effectLst>
              <a:latin typeface="Arial" charset="0"/>
            </a:endParaRPr>
          </a:p>
        </p:txBody>
      </p:sp>
      <p:sp>
        <p:nvSpPr>
          <p:cNvPr id="31748"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b="1">
              <a:latin typeface="Arial" charset="0"/>
            </a:endParaRPr>
          </a:p>
        </p:txBody>
      </p:sp>
      <p:sp>
        <p:nvSpPr>
          <p:cNvPr id="538629"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b="1">
              <a:effectLst>
                <a:outerShdw blurRad="38100" dist="38100" dir="2700000" algn="tl">
                  <a:srgbClr val="C0C0C0"/>
                </a:outerShdw>
              </a:effectLst>
              <a:latin typeface="Arial" charset="0"/>
            </a:endParaRPr>
          </a:p>
        </p:txBody>
      </p:sp>
      <p:sp>
        <p:nvSpPr>
          <p:cNvPr id="31750" name="Line 6"/>
          <p:cNvSpPr>
            <a:spLocks noChangeShapeType="1"/>
          </p:cNvSpPr>
          <p:nvPr/>
        </p:nvSpPr>
        <p:spPr bwMode="auto">
          <a:xfrm>
            <a:off x="0" y="914400"/>
            <a:ext cx="8077200" cy="1588"/>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31751" name="Text Box 7"/>
          <p:cNvSpPr txBox="1">
            <a:spLocks noChangeArrowheads="1"/>
          </p:cNvSpPr>
          <p:nvPr/>
        </p:nvSpPr>
        <p:spPr bwMode="auto">
          <a:xfrm>
            <a:off x="228600" y="3552825"/>
            <a:ext cx="184150" cy="366713"/>
          </a:xfrm>
          <a:prstGeom prst="rect">
            <a:avLst/>
          </a:prstGeom>
          <a:noFill/>
          <a:ln w="50800">
            <a:noFill/>
            <a:miter lim="800000"/>
            <a:headEnd type="none" w="sm" len="sm"/>
            <a:tailEnd type="none" w="sm" len="sm"/>
          </a:ln>
        </p:spPr>
        <p:txBody>
          <a:bodyPr wrap="none" anchor="ctr">
            <a:spAutoFit/>
          </a:bodyPr>
          <a:lstStyle/>
          <a:p>
            <a:pPr eaLnBrk="0" hangingPunct="0"/>
            <a:endParaRPr lang="it-IT" sz="1800">
              <a:solidFill>
                <a:srgbClr val="003366"/>
              </a:solidFill>
              <a:latin typeface="Times New Roman" pitchFamily="18" charset="0"/>
            </a:endParaRPr>
          </a:p>
        </p:txBody>
      </p:sp>
      <p:sp>
        <p:nvSpPr>
          <p:cNvPr id="31752" name="Text Box 9"/>
          <p:cNvSpPr txBox="1">
            <a:spLocks noChangeArrowheads="1"/>
          </p:cNvSpPr>
          <p:nvPr/>
        </p:nvSpPr>
        <p:spPr bwMode="auto">
          <a:xfrm>
            <a:off x="827088" y="1052513"/>
            <a:ext cx="8153400" cy="4585871"/>
          </a:xfrm>
          <a:prstGeom prst="rect">
            <a:avLst/>
          </a:prstGeom>
          <a:noFill/>
          <a:ln w="9525">
            <a:noFill/>
            <a:miter lim="800000"/>
            <a:headEnd/>
            <a:tailEnd/>
          </a:ln>
        </p:spPr>
        <p:txBody>
          <a:bodyPr>
            <a:spAutoFit/>
          </a:bodyPr>
          <a:lstStyle/>
          <a:p>
            <a:pPr eaLnBrk="0" hangingPunct="0"/>
            <a:r>
              <a:rPr lang="it-IT" sz="1800" dirty="0" err="1"/>
              <a:t>Four</a:t>
            </a:r>
            <a:r>
              <a:rPr lang="it-IT" sz="1800" dirty="0"/>
              <a:t> </a:t>
            </a:r>
            <a:r>
              <a:rPr lang="it-IT" sz="1800" dirty="0" err="1"/>
              <a:t>raingauges</a:t>
            </a:r>
            <a:r>
              <a:rPr lang="it-IT" sz="1800" dirty="0"/>
              <a:t> </a:t>
            </a:r>
            <a:r>
              <a:rPr lang="it-IT" sz="1800" dirty="0" err="1"/>
              <a:t>measures</a:t>
            </a:r>
            <a:r>
              <a:rPr lang="it-IT" sz="1800" dirty="0"/>
              <a:t> </a:t>
            </a:r>
            <a:r>
              <a:rPr lang="it-IT" sz="1800" dirty="0" err="1"/>
              <a:t>rainfall</a:t>
            </a:r>
            <a:r>
              <a:rPr lang="it-IT" sz="1800" dirty="0"/>
              <a:t> </a:t>
            </a:r>
            <a:r>
              <a:rPr lang="it-IT" sz="1800" dirty="0" err="1"/>
              <a:t>during</a:t>
            </a:r>
            <a:r>
              <a:rPr lang="it-IT" sz="1800" dirty="0"/>
              <a:t> </a:t>
            </a:r>
            <a:r>
              <a:rPr lang="it-IT" sz="1800" dirty="0" err="1"/>
              <a:t>one</a:t>
            </a:r>
            <a:r>
              <a:rPr lang="it-IT" sz="1800" dirty="0"/>
              <a:t> </a:t>
            </a:r>
            <a:r>
              <a:rPr lang="it-IT" sz="1800" dirty="0" err="1"/>
              <a:t>storm</a:t>
            </a:r>
            <a:r>
              <a:rPr lang="it-IT" sz="1800" dirty="0"/>
              <a:t> </a:t>
            </a:r>
            <a:r>
              <a:rPr lang="it-IT" sz="1800" dirty="0" err="1"/>
              <a:t>event</a:t>
            </a:r>
            <a:r>
              <a:rPr lang="it-IT" sz="1800" dirty="0"/>
              <a:t>. </a:t>
            </a:r>
          </a:p>
          <a:p>
            <a:pPr eaLnBrk="0" hangingPunct="0"/>
            <a:r>
              <a:rPr lang="it-IT" sz="1800" dirty="0"/>
              <a:t>The </a:t>
            </a:r>
            <a:r>
              <a:rPr lang="it-IT" sz="1800" dirty="0" err="1"/>
              <a:t>measured</a:t>
            </a:r>
            <a:r>
              <a:rPr lang="it-IT" sz="1800" dirty="0"/>
              <a:t> </a:t>
            </a:r>
            <a:r>
              <a:rPr lang="it-IT" sz="1800" dirty="0" err="1"/>
              <a:t>rainfall</a:t>
            </a:r>
            <a:r>
              <a:rPr lang="it-IT" sz="1800" dirty="0"/>
              <a:t> </a:t>
            </a:r>
            <a:r>
              <a:rPr lang="it-IT" sz="1800" dirty="0" err="1"/>
              <a:t>depths</a:t>
            </a:r>
            <a:r>
              <a:rPr lang="it-IT" sz="1800" dirty="0"/>
              <a:t> and the </a:t>
            </a:r>
            <a:r>
              <a:rPr lang="it-IT" sz="1800" dirty="0" err="1"/>
              <a:t>Thiessen</a:t>
            </a:r>
            <a:r>
              <a:rPr lang="it-IT" sz="1800" dirty="0"/>
              <a:t> </a:t>
            </a:r>
            <a:r>
              <a:rPr lang="it-IT" sz="1800" dirty="0" err="1"/>
              <a:t>factors</a:t>
            </a:r>
            <a:r>
              <a:rPr lang="it-IT" sz="1800" dirty="0"/>
              <a:t> (</a:t>
            </a:r>
            <a:r>
              <a:rPr lang="it-IT" sz="1800" dirty="0" err="1"/>
              <a:t>for</a:t>
            </a:r>
            <a:r>
              <a:rPr lang="it-IT" sz="1800" dirty="0"/>
              <a:t> a </a:t>
            </a:r>
            <a:r>
              <a:rPr lang="it-IT" sz="1800" dirty="0" err="1"/>
              <a:t>given</a:t>
            </a:r>
            <a:r>
              <a:rPr lang="it-IT" sz="1800" dirty="0"/>
              <a:t> </a:t>
            </a:r>
            <a:r>
              <a:rPr lang="it-IT" sz="1800" dirty="0" err="1"/>
              <a:t>catchmet</a:t>
            </a:r>
            <a:r>
              <a:rPr lang="it-IT" sz="1800" dirty="0"/>
              <a:t>) </a:t>
            </a:r>
            <a:r>
              <a:rPr lang="it-IT" sz="1800" dirty="0" err="1"/>
              <a:t>for</a:t>
            </a:r>
            <a:r>
              <a:rPr lang="it-IT" sz="1800" dirty="0"/>
              <a:t> </a:t>
            </a:r>
            <a:r>
              <a:rPr lang="it-IT" sz="1800" dirty="0" err="1"/>
              <a:t>each</a:t>
            </a:r>
            <a:r>
              <a:rPr lang="it-IT" sz="1800" dirty="0"/>
              <a:t> </a:t>
            </a:r>
            <a:r>
              <a:rPr lang="it-IT" sz="1800" dirty="0" err="1"/>
              <a:t>raigauge</a:t>
            </a:r>
            <a:r>
              <a:rPr lang="it-IT" sz="1800" dirty="0"/>
              <a:t> are </a:t>
            </a:r>
            <a:r>
              <a:rPr lang="it-IT" sz="1800" dirty="0" err="1"/>
              <a:t>as</a:t>
            </a:r>
            <a:r>
              <a:rPr lang="it-IT" sz="1800" dirty="0"/>
              <a:t> </a:t>
            </a:r>
            <a:r>
              <a:rPr lang="it-IT" sz="1800" dirty="0" err="1"/>
              <a:t>follows</a:t>
            </a:r>
            <a:r>
              <a:rPr lang="it-IT" sz="1800" dirty="0"/>
              <a:t>:</a:t>
            </a:r>
          </a:p>
          <a:p>
            <a:pPr eaLnBrk="0" hangingPunct="0"/>
            <a:endParaRPr lang="it-IT" sz="1800" dirty="0"/>
          </a:p>
          <a:p>
            <a:pPr eaLnBrk="0" hangingPunct="0"/>
            <a:r>
              <a:rPr lang="it-IT" sz="1800" dirty="0" err="1"/>
              <a:t>Raingauge</a:t>
            </a:r>
            <a:r>
              <a:rPr lang="it-IT" sz="1800" dirty="0"/>
              <a:t> 1: 35 mm </a:t>
            </a:r>
            <a:r>
              <a:rPr lang="it-IT" sz="1800" dirty="0" err="1"/>
              <a:t>Thiessen</a:t>
            </a:r>
            <a:r>
              <a:rPr lang="it-IT" sz="1800" dirty="0"/>
              <a:t> weight=0.2</a:t>
            </a:r>
          </a:p>
          <a:p>
            <a:pPr eaLnBrk="0" hangingPunct="0"/>
            <a:r>
              <a:rPr lang="it-IT" sz="1800" dirty="0" err="1"/>
              <a:t>Raingauge</a:t>
            </a:r>
            <a:r>
              <a:rPr lang="it-IT" sz="1800" dirty="0"/>
              <a:t> 2: 45 mm </a:t>
            </a:r>
            <a:r>
              <a:rPr lang="it-IT" sz="1800" dirty="0" err="1"/>
              <a:t>Thiessen</a:t>
            </a:r>
            <a:r>
              <a:rPr lang="it-IT" sz="1800" dirty="0"/>
              <a:t> weight=0.2</a:t>
            </a:r>
          </a:p>
          <a:p>
            <a:pPr eaLnBrk="0" hangingPunct="0"/>
            <a:r>
              <a:rPr lang="it-IT" sz="1800" dirty="0" err="1"/>
              <a:t>Raingauge</a:t>
            </a:r>
            <a:r>
              <a:rPr lang="it-IT" sz="1800" dirty="0"/>
              <a:t> 3: 85 mm </a:t>
            </a:r>
            <a:r>
              <a:rPr lang="it-IT" sz="1800" dirty="0" err="1"/>
              <a:t>Thiessen</a:t>
            </a:r>
            <a:r>
              <a:rPr lang="it-IT" sz="1800" dirty="0"/>
              <a:t> weight=0.2</a:t>
            </a:r>
          </a:p>
          <a:p>
            <a:pPr eaLnBrk="0" hangingPunct="0"/>
            <a:r>
              <a:rPr lang="it-IT" sz="1800" dirty="0" err="1"/>
              <a:t>Raingauge</a:t>
            </a:r>
            <a:r>
              <a:rPr lang="it-IT" sz="1800" dirty="0"/>
              <a:t> 4: 10 mm </a:t>
            </a:r>
            <a:r>
              <a:rPr lang="it-IT" sz="1800" dirty="0" err="1"/>
              <a:t>Thiessen</a:t>
            </a:r>
            <a:r>
              <a:rPr lang="it-IT" sz="1800" dirty="0"/>
              <a:t> weight=0.4</a:t>
            </a:r>
          </a:p>
          <a:p>
            <a:pPr eaLnBrk="0" hangingPunct="0"/>
            <a:endParaRPr lang="it-IT" sz="1800" dirty="0"/>
          </a:p>
          <a:p>
            <a:pPr eaLnBrk="0" hangingPunct="0"/>
            <a:r>
              <a:rPr lang="it-IT" sz="1800" dirty="0"/>
              <a:t>The </a:t>
            </a:r>
            <a:r>
              <a:rPr lang="it-IT" sz="1800" dirty="0" err="1"/>
              <a:t>catchment</a:t>
            </a:r>
            <a:r>
              <a:rPr lang="it-IT" sz="1800" dirty="0"/>
              <a:t> </a:t>
            </a:r>
            <a:r>
              <a:rPr lang="it-IT" sz="1800" dirty="0" err="1"/>
              <a:t>is</a:t>
            </a:r>
            <a:r>
              <a:rPr lang="it-IT" sz="1800" dirty="0"/>
              <a:t> </a:t>
            </a:r>
            <a:r>
              <a:rPr lang="it-IT" sz="1800" dirty="0" err="1"/>
              <a:t>characterised</a:t>
            </a:r>
            <a:r>
              <a:rPr lang="it-IT" sz="1800" dirty="0"/>
              <a:t> </a:t>
            </a:r>
            <a:r>
              <a:rPr lang="it-IT" sz="1800" dirty="0" err="1"/>
              <a:t>by</a:t>
            </a:r>
            <a:r>
              <a:rPr lang="it-IT" sz="1800" dirty="0"/>
              <a:t> a </a:t>
            </a:r>
            <a:r>
              <a:rPr lang="it-IT" sz="1800" dirty="0" smtClean="0"/>
              <a:t>CN=75, </a:t>
            </a:r>
            <a:r>
              <a:rPr lang="it-IT" sz="1800" dirty="0" err="1" smtClean="0"/>
              <a:t>Ia</a:t>
            </a:r>
            <a:r>
              <a:rPr lang="it-IT" sz="1800" dirty="0" smtClean="0"/>
              <a:t> = 0.2 S, </a:t>
            </a:r>
            <a:r>
              <a:rPr lang="it-IT" sz="1800" dirty="0"/>
              <a:t>and </a:t>
            </a:r>
            <a:r>
              <a:rPr lang="it-IT" sz="1800" dirty="0" err="1"/>
              <a:t>it</a:t>
            </a:r>
            <a:r>
              <a:rPr lang="it-IT" sz="1800" dirty="0"/>
              <a:t> </a:t>
            </a:r>
            <a:r>
              <a:rPr lang="it-IT" sz="1800" dirty="0" err="1"/>
              <a:t>is</a:t>
            </a:r>
            <a:r>
              <a:rPr lang="it-IT" sz="1800" dirty="0"/>
              <a:t> 50 km</a:t>
            </a:r>
            <a:r>
              <a:rPr lang="it-IT" sz="1800" baseline="30000" dirty="0"/>
              <a:t>2</a:t>
            </a:r>
            <a:r>
              <a:rPr lang="it-IT" sz="1800" dirty="0"/>
              <a:t> wide.</a:t>
            </a:r>
          </a:p>
          <a:p>
            <a:pPr eaLnBrk="0" hangingPunct="0"/>
            <a:r>
              <a:rPr lang="it-IT" sz="1800" dirty="0" err="1"/>
              <a:t>Compute</a:t>
            </a:r>
            <a:r>
              <a:rPr lang="it-IT" sz="1800" dirty="0"/>
              <a:t> the </a:t>
            </a:r>
            <a:r>
              <a:rPr lang="it-IT" sz="1800" dirty="0" err="1"/>
              <a:t>runoff</a:t>
            </a:r>
            <a:r>
              <a:rPr lang="it-IT" sz="1800" dirty="0"/>
              <a:t> </a:t>
            </a:r>
            <a:r>
              <a:rPr lang="it-IT" sz="1800" dirty="0" err="1"/>
              <a:t>depth</a:t>
            </a:r>
            <a:r>
              <a:rPr lang="it-IT" sz="1800" dirty="0"/>
              <a:t>, in mm and in m</a:t>
            </a:r>
            <a:r>
              <a:rPr lang="it-IT" sz="1800" baseline="30000" dirty="0"/>
              <a:t>3</a:t>
            </a:r>
            <a:r>
              <a:rPr lang="it-IT" sz="1800" dirty="0"/>
              <a:t>.</a:t>
            </a:r>
          </a:p>
          <a:p>
            <a:pPr eaLnBrk="0" hangingPunct="0"/>
            <a:endParaRPr lang="it-IT" sz="1800" dirty="0"/>
          </a:p>
          <a:p>
            <a:pPr eaLnBrk="0" hangingPunct="0"/>
            <a:endParaRPr lang="it-IT" sz="2000" dirty="0"/>
          </a:p>
          <a:p>
            <a:pPr eaLnBrk="0" hangingPunct="0"/>
            <a:endParaRPr lang="it-IT" sz="2000" dirty="0"/>
          </a:p>
          <a:p>
            <a:pPr eaLnBrk="0" hangingPunct="0"/>
            <a:endParaRPr lang="it-IT"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44550" y="0"/>
            <a:ext cx="7772400" cy="762000"/>
          </a:xfrm>
          <a:noFill/>
        </p:spPr>
        <p:txBody>
          <a:bodyPr lIns="92075" tIns="46038" rIns="92075" bIns="46038" anchor="b"/>
          <a:lstStyle/>
          <a:p>
            <a:pPr algn="l"/>
            <a:r>
              <a:rPr lang="en-GB" sz="2400" b="1" dirty="0" smtClean="0">
                <a:latin typeface="Comic Sans MS" pitchFamily="66" charset="0"/>
              </a:rPr>
              <a:t>Estimatio</a:t>
            </a:r>
            <a:r>
              <a:rPr lang="en-GB" sz="2400" b="1" dirty="0" smtClean="0">
                <a:latin typeface="Comic Sans MS" pitchFamily="66" charset="0"/>
              </a:rPr>
              <a:t>n of S based on observed values of rainfall and runoff</a:t>
            </a:r>
            <a:endParaRPr lang="en-GB" sz="2400" b="1" dirty="0" smtClean="0">
              <a:latin typeface="Comic Sans MS" pitchFamily="66" charset="0"/>
            </a:endParaRPr>
          </a:p>
        </p:txBody>
      </p:sp>
      <p:sp>
        <p:nvSpPr>
          <p:cNvPr id="538627" name="Rectangle 3"/>
          <p:cNvSpPr>
            <a:spLocks noChangeArrowheads="1"/>
          </p:cNvSpPr>
          <p:nvPr/>
        </p:nvSpPr>
        <p:spPr bwMode="auto">
          <a:xfrm>
            <a:off x="1547813" y="2667000"/>
            <a:ext cx="7772400" cy="1104900"/>
          </a:xfrm>
          <a:prstGeom prst="rect">
            <a:avLst/>
          </a:prstGeom>
          <a:noFill/>
          <a:ln w="9525">
            <a:noFill/>
            <a:miter lim="800000"/>
            <a:headEnd/>
            <a:tailEnd/>
          </a:ln>
          <a:effectLst/>
        </p:spPr>
        <p:txBody>
          <a:bodyPr lIns="92075" tIns="46038" rIns="92075" bIns="46038" anchor="b"/>
          <a:lstStyle/>
          <a:p>
            <a:pPr eaLnBrk="0" hangingPunct="0">
              <a:defRPr/>
            </a:pPr>
            <a:endParaRPr lang="en-GB" sz="4000" b="1">
              <a:solidFill>
                <a:schemeClr val="tx2"/>
              </a:solidFill>
              <a:effectLst>
                <a:outerShdw blurRad="38100" dist="38100" dir="2700000" algn="tl">
                  <a:srgbClr val="C0C0C0"/>
                </a:outerShdw>
              </a:effectLst>
              <a:latin typeface="Arial" charset="0"/>
            </a:endParaRPr>
          </a:p>
        </p:txBody>
      </p:sp>
      <p:sp>
        <p:nvSpPr>
          <p:cNvPr id="31748" name="Rectangle 4"/>
          <p:cNvSpPr>
            <a:spLocks noChangeArrowheads="1"/>
          </p:cNvSpPr>
          <p:nvPr/>
        </p:nvSpPr>
        <p:spPr bwMode="auto">
          <a:xfrm>
            <a:off x="685800" y="4114800"/>
            <a:ext cx="7729538" cy="12192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pPr>
            <a:endParaRPr lang="en-GB" b="1">
              <a:latin typeface="Arial" charset="0"/>
            </a:endParaRPr>
          </a:p>
        </p:txBody>
      </p:sp>
      <p:sp>
        <p:nvSpPr>
          <p:cNvPr id="538629" name="Rectangle 5"/>
          <p:cNvSpPr>
            <a:spLocks noChangeArrowheads="1"/>
          </p:cNvSpPr>
          <p:nvPr/>
        </p:nvSpPr>
        <p:spPr bwMode="auto">
          <a:xfrm>
            <a:off x="1035050" y="4953000"/>
            <a:ext cx="7727950" cy="12192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accent2"/>
              </a:buClr>
              <a:buSzPct val="75000"/>
              <a:buFont typeface="Monotype Sorts" pitchFamily="2" charset="2"/>
              <a:buChar char="u"/>
              <a:defRPr/>
            </a:pPr>
            <a:endParaRPr lang="en-GB" b="1">
              <a:effectLst>
                <a:outerShdw blurRad="38100" dist="38100" dir="2700000" algn="tl">
                  <a:srgbClr val="C0C0C0"/>
                </a:outerShdw>
              </a:effectLst>
              <a:latin typeface="Arial" charset="0"/>
            </a:endParaRPr>
          </a:p>
        </p:txBody>
      </p:sp>
      <p:sp>
        <p:nvSpPr>
          <p:cNvPr id="31750" name="Line 6"/>
          <p:cNvSpPr>
            <a:spLocks noChangeShapeType="1"/>
          </p:cNvSpPr>
          <p:nvPr/>
        </p:nvSpPr>
        <p:spPr bwMode="auto">
          <a:xfrm>
            <a:off x="0" y="914400"/>
            <a:ext cx="8077200" cy="1588"/>
          </a:xfrm>
          <a:prstGeom prst="line">
            <a:avLst/>
          </a:prstGeom>
          <a:noFill/>
          <a:ln w="50800">
            <a:solidFill>
              <a:schemeClr val="accent2"/>
            </a:solidFill>
            <a:round/>
            <a:headEnd type="none" w="sm" len="sm"/>
            <a:tailEnd type="none" w="sm" len="sm"/>
          </a:ln>
        </p:spPr>
        <p:txBody>
          <a:bodyPr wrap="none" anchor="ctr"/>
          <a:lstStyle/>
          <a:p>
            <a:endParaRPr lang="it-IT"/>
          </a:p>
        </p:txBody>
      </p:sp>
      <p:sp>
        <p:nvSpPr>
          <p:cNvPr id="31751" name="Text Box 7"/>
          <p:cNvSpPr txBox="1">
            <a:spLocks noChangeArrowheads="1"/>
          </p:cNvSpPr>
          <p:nvPr/>
        </p:nvSpPr>
        <p:spPr bwMode="auto">
          <a:xfrm>
            <a:off x="228600" y="3552825"/>
            <a:ext cx="184150" cy="366713"/>
          </a:xfrm>
          <a:prstGeom prst="rect">
            <a:avLst/>
          </a:prstGeom>
          <a:noFill/>
          <a:ln w="50800">
            <a:noFill/>
            <a:miter lim="800000"/>
            <a:headEnd type="none" w="sm" len="sm"/>
            <a:tailEnd type="none" w="sm" len="sm"/>
          </a:ln>
        </p:spPr>
        <p:txBody>
          <a:bodyPr wrap="none" anchor="ctr">
            <a:spAutoFit/>
          </a:bodyPr>
          <a:lstStyle/>
          <a:p>
            <a:pPr eaLnBrk="0" hangingPunct="0"/>
            <a:endParaRPr lang="it-IT" sz="1800">
              <a:solidFill>
                <a:srgbClr val="003366"/>
              </a:solidFill>
              <a:latin typeface="Times New Roman" pitchFamily="18" charset="0"/>
            </a:endParaRPr>
          </a:p>
        </p:txBody>
      </p:sp>
      <p:sp>
        <p:nvSpPr>
          <p:cNvPr id="31752" name="Text Box 9"/>
          <p:cNvSpPr txBox="1">
            <a:spLocks noChangeArrowheads="1"/>
          </p:cNvSpPr>
          <p:nvPr/>
        </p:nvSpPr>
        <p:spPr bwMode="auto">
          <a:xfrm>
            <a:off x="179512" y="1052736"/>
            <a:ext cx="8800976" cy="4308872"/>
          </a:xfrm>
          <a:prstGeom prst="rect">
            <a:avLst/>
          </a:prstGeom>
          <a:noFill/>
          <a:ln w="9525">
            <a:noFill/>
            <a:miter lim="800000"/>
            <a:headEnd/>
            <a:tailEnd/>
          </a:ln>
        </p:spPr>
        <p:txBody>
          <a:bodyPr wrap="square">
            <a:spAutoFit/>
          </a:bodyPr>
          <a:lstStyle/>
          <a:p>
            <a:r>
              <a:rPr lang="en-GB" sz="1800" dirty="0" smtClean="0"/>
              <a:t>For a given pair of runoff (Q) and rainfall (P) event-cumulated values, the value of the potential retention S is obtained as follows:</a:t>
            </a:r>
            <a:endParaRPr lang="en-US" sz="1800" dirty="0" smtClean="0"/>
          </a:p>
          <a:p>
            <a:r>
              <a:rPr lang="en-GB" sz="1800" dirty="0" smtClean="0"/>
              <a:t> </a:t>
            </a:r>
            <a:endParaRPr lang="en-US" sz="1800" dirty="0" smtClean="0"/>
          </a:p>
          <a:p>
            <a:r>
              <a:rPr lang="en-US" sz="1800" dirty="0" smtClean="0"/>
              <a:t>					</a:t>
            </a:r>
          </a:p>
          <a:p>
            <a:r>
              <a:rPr lang="en-GB" sz="1800" dirty="0" smtClean="0"/>
              <a:t> </a:t>
            </a:r>
            <a:endParaRPr lang="en-US" sz="1800" dirty="0" smtClean="0"/>
          </a:p>
          <a:p>
            <a:endParaRPr lang="en-GB" sz="1800" dirty="0" smtClean="0"/>
          </a:p>
          <a:p>
            <a:endParaRPr lang="en-GB" sz="1800" dirty="0" smtClean="0"/>
          </a:p>
          <a:p>
            <a:endParaRPr lang="en-GB" sz="1800" dirty="0" smtClean="0"/>
          </a:p>
          <a:p>
            <a:r>
              <a:rPr lang="en-GB" sz="1800" dirty="0" smtClean="0"/>
              <a:t>where </a:t>
            </a:r>
            <a:r>
              <a:rPr lang="en-GB" sz="1800" dirty="0" err="1" smtClean="0"/>
              <a:t>Ia</a:t>
            </a:r>
            <a:r>
              <a:rPr lang="en-GB" sz="1800" dirty="0" smtClean="0"/>
              <a:t> is the multiplicative parameter of the initial abstraction </a:t>
            </a:r>
            <a:endParaRPr lang="en-GB" sz="1800" dirty="0" smtClean="0"/>
          </a:p>
          <a:p>
            <a:r>
              <a:rPr lang="en-GB" sz="1800" dirty="0" smtClean="0"/>
              <a:t>(</a:t>
            </a:r>
            <a:r>
              <a:rPr lang="en-GB" sz="1800" dirty="0" smtClean="0"/>
              <a:t>usually taken at 0.2).</a:t>
            </a:r>
            <a:endParaRPr lang="en-US" sz="1800" dirty="0" smtClean="0"/>
          </a:p>
          <a:p>
            <a:r>
              <a:rPr lang="en-GB" sz="1800" dirty="0" smtClean="0"/>
              <a:t>Then the value of curve number (CN) may be obtained based on the value of S</a:t>
            </a:r>
            <a:r>
              <a:rPr lang="en-GB" sz="1800" dirty="0" smtClean="0"/>
              <a:t>.</a:t>
            </a:r>
            <a:endParaRPr lang="it-IT" sz="1800" dirty="0"/>
          </a:p>
          <a:p>
            <a:pPr eaLnBrk="0" hangingPunct="0"/>
            <a:endParaRPr lang="it-IT" sz="1800" dirty="0"/>
          </a:p>
          <a:p>
            <a:pPr eaLnBrk="0" hangingPunct="0"/>
            <a:endParaRPr lang="it-IT" sz="2000" dirty="0"/>
          </a:p>
          <a:p>
            <a:pPr eaLnBrk="0" hangingPunct="0"/>
            <a:endParaRPr lang="it-IT" sz="2000" dirty="0"/>
          </a:p>
          <a:p>
            <a:pPr eaLnBrk="0" hangingPunct="0"/>
            <a:endParaRPr lang="it-IT" sz="1800" dirty="0"/>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89" name="Object 1"/>
          <p:cNvGraphicFramePr>
            <a:graphicFrameLocks noChangeAspect="1"/>
          </p:cNvGraphicFramePr>
          <p:nvPr/>
        </p:nvGraphicFramePr>
        <p:xfrm>
          <a:off x="971600" y="1772816"/>
          <a:ext cx="7107456" cy="936104"/>
        </p:xfrm>
        <a:graphic>
          <a:graphicData uri="http://schemas.openxmlformats.org/presentationml/2006/ole">
            <p:oleObj spid="_x0000_s89089" name="Equazione" r:id="rId4" imgW="3911600" imgH="5080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990600"/>
            <a:ext cx="8229600" cy="76200"/>
          </a:xfrm>
          <a:prstGeom prst="rect">
            <a:avLst/>
          </a:prstGeom>
          <a:gradFill rotWithShape="0">
            <a:gsLst>
              <a:gs pos="0">
                <a:srgbClr val="008000"/>
              </a:gs>
              <a:gs pos="100000">
                <a:srgbClr val="E0F0E0"/>
              </a:gs>
            </a:gsLst>
            <a:lin ang="0" scaled="1"/>
          </a:gradFill>
          <a:ln w="9525">
            <a:noFill/>
            <a:miter lim="800000"/>
            <a:headEnd/>
            <a:tailEnd/>
          </a:ln>
        </p:spPr>
        <p:txBody>
          <a:bodyPr wrap="none" anchor="ctr"/>
          <a:lstStyle/>
          <a:p>
            <a:endParaRPr lang="en-GB"/>
          </a:p>
        </p:txBody>
      </p:sp>
      <p:sp>
        <p:nvSpPr>
          <p:cNvPr id="24579" name="Rectangle 4"/>
          <p:cNvSpPr>
            <a:spLocks noChangeArrowheads="1"/>
          </p:cNvSpPr>
          <p:nvPr/>
        </p:nvSpPr>
        <p:spPr bwMode="auto">
          <a:xfrm>
            <a:off x="179388" y="0"/>
            <a:ext cx="9083675" cy="1143000"/>
          </a:xfrm>
          <a:prstGeom prst="rect">
            <a:avLst/>
          </a:prstGeom>
          <a:noFill/>
          <a:ln w="9525">
            <a:noFill/>
            <a:miter lim="800000"/>
            <a:headEnd/>
            <a:tailEnd/>
          </a:ln>
        </p:spPr>
        <p:txBody>
          <a:bodyPr anchor="ctr"/>
          <a:lstStyle/>
          <a:p>
            <a:pPr algn="ctr"/>
            <a:r>
              <a:rPr lang="en-US">
                <a:solidFill>
                  <a:schemeClr val="tx2"/>
                </a:solidFill>
              </a:rPr>
              <a:t>Prediction of watershed runoff</a:t>
            </a:r>
            <a:br>
              <a:rPr lang="en-US">
                <a:solidFill>
                  <a:schemeClr val="tx2"/>
                </a:solidFill>
              </a:rPr>
            </a:br>
            <a:r>
              <a:rPr lang="en-US">
                <a:solidFill>
                  <a:schemeClr val="tx2"/>
                </a:solidFill>
              </a:rPr>
              <a:t> (i.e.: computing the flood event runoff coefficient)</a:t>
            </a:r>
          </a:p>
        </p:txBody>
      </p:sp>
      <p:sp>
        <p:nvSpPr>
          <p:cNvPr id="24580" name="Rectangle 7"/>
          <p:cNvSpPr>
            <a:spLocks noGrp="1" noChangeArrowheads="1"/>
          </p:cNvSpPr>
          <p:nvPr>
            <p:ph type="body" idx="1"/>
          </p:nvPr>
        </p:nvSpPr>
        <p:spPr>
          <a:xfrm>
            <a:off x="685800" y="2286000"/>
            <a:ext cx="7772400" cy="4114800"/>
          </a:xfrm>
          <a:noFill/>
        </p:spPr>
        <p:txBody>
          <a:bodyPr/>
          <a:lstStyle/>
          <a:p>
            <a:pPr>
              <a:lnSpc>
                <a:spcPct val="90000"/>
              </a:lnSpc>
              <a:spcBef>
                <a:spcPct val="0"/>
              </a:spcBef>
              <a:buFontTx/>
              <a:buNone/>
            </a:pPr>
            <a:r>
              <a:rPr lang="en-US" sz="2400" b="1" smtClean="0">
                <a:latin typeface="Arial" charset="0"/>
                <a:cs typeface="Arial" charset="0"/>
              </a:rPr>
              <a:t> </a:t>
            </a:r>
            <a:endParaRPr lang="en-US" sz="2400" smtClean="0">
              <a:latin typeface="Arial" charset="0"/>
              <a:cs typeface="Times New Roman" pitchFamily="18" charset="0"/>
            </a:endParaRPr>
          </a:p>
        </p:txBody>
      </p:sp>
      <p:sp>
        <p:nvSpPr>
          <p:cNvPr id="24581" name="Text Box 8"/>
          <p:cNvSpPr txBox="1">
            <a:spLocks noChangeArrowheads="1"/>
          </p:cNvSpPr>
          <p:nvPr/>
        </p:nvSpPr>
        <p:spPr bwMode="auto">
          <a:xfrm>
            <a:off x="609600" y="1524000"/>
            <a:ext cx="6781800" cy="701675"/>
          </a:xfrm>
          <a:prstGeom prst="rect">
            <a:avLst/>
          </a:prstGeom>
          <a:noFill/>
          <a:ln w="9525">
            <a:noFill/>
            <a:miter lim="800000"/>
            <a:headEnd/>
            <a:tailEnd/>
          </a:ln>
        </p:spPr>
        <p:txBody>
          <a:bodyPr>
            <a:spAutoFit/>
          </a:bodyPr>
          <a:lstStyle/>
          <a:p>
            <a:pPr>
              <a:spcBef>
                <a:spcPct val="50000"/>
              </a:spcBef>
            </a:pPr>
            <a:r>
              <a:rPr lang="en-US" sz="2000" b="1">
                <a:latin typeface="Arial" charset="0"/>
              </a:rPr>
              <a:t>What do we want to know? Total volume of storm runoff given the rainfall</a:t>
            </a:r>
          </a:p>
        </p:txBody>
      </p:sp>
      <p:sp>
        <p:nvSpPr>
          <p:cNvPr id="24582" name="Rectangle 9"/>
          <p:cNvSpPr>
            <a:spLocks noChangeArrowheads="1"/>
          </p:cNvSpPr>
          <p:nvPr/>
        </p:nvSpPr>
        <p:spPr bwMode="auto">
          <a:xfrm>
            <a:off x="611188" y="2276475"/>
            <a:ext cx="8388350" cy="4114800"/>
          </a:xfrm>
          <a:prstGeom prst="rect">
            <a:avLst/>
          </a:prstGeom>
          <a:noFill/>
          <a:ln w="9525">
            <a:noFill/>
            <a:miter lim="800000"/>
            <a:headEnd/>
            <a:tailEnd/>
          </a:ln>
        </p:spPr>
        <p:txBody>
          <a:bodyPr/>
          <a:lstStyle/>
          <a:p>
            <a:pPr marL="342900" indent="-342900">
              <a:spcBef>
                <a:spcPct val="20000"/>
              </a:spcBef>
              <a:spcAft>
                <a:spcPct val="100000"/>
              </a:spcAft>
              <a:buFontTx/>
              <a:buChar char="•"/>
            </a:pPr>
            <a:r>
              <a:rPr lang="en-US" sz="2200" b="1" u="sng" dirty="0"/>
              <a:t>Soil Conservation Service Method (Curve Number)</a:t>
            </a:r>
          </a:p>
          <a:p>
            <a:pPr marL="342900" indent="-342900">
              <a:spcBef>
                <a:spcPct val="20000"/>
              </a:spcBef>
              <a:spcAft>
                <a:spcPct val="100000"/>
              </a:spcAft>
              <a:buFontTx/>
              <a:buChar char="•"/>
            </a:pPr>
            <a:r>
              <a:rPr lang="en-US" sz="2200" b="1" u="sng" dirty="0"/>
              <a:t>Very</a:t>
            </a:r>
            <a:r>
              <a:rPr lang="en-US" sz="2200" dirty="0"/>
              <a:t> widely used in prediction software</a:t>
            </a:r>
          </a:p>
          <a:p>
            <a:pPr marL="342900" indent="-342900">
              <a:spcBef>
                <a:spcPct val="20000"/>
              </a:spcBef>
              <a:spcAft>
                <a:spcPct val="100000"/>
              </a:spcAft>
              <a:buFontTx/>
              <a:buChar char="•"/>
            </a:pPr>
            <a:r>
              <a:rPr lang="en-US" sz="2200" dirty="0"/>
              <a:t>Accounts for effects of soil properties, land cover, and antecedent soil moisture</a:t>
            </a:r>
          </a:p>
          <a:p>
            <a:pPr marL="342900" indent="-342900">
              <a:spcBef>
                <a:spcPct val="20000"/>
              </a:spcBef>
              <a:spcAft>
                <a:spcPct val="100000"/>
              </a:spcAft>
              <a:buFontTx/>
              <a:buChar char="•"/>
            </a:pPr>
            <a:r>
              <a:rPr lang="en-US" sz="2200" dirty="0"/>
              <a:t>Prediction of storm flow depends on total rainfall rather than intensity</a:t>
            </a:r>
          </a:p>
          <a:p>
            <a:pPr marL="342900" indent="-342900">
              <a:spcBef>
                <a:spcPct val="20000"/>
              </a:spcBef>
              <a:spcAft>
                <a:spcPct val="100000"/>
              </a:spcAft>
              <a:buFontTx/>
              <a:buChar char="•"/>
            </a:pPr>
            <a:r>
              <a:rPr lang="en-US" sz="2200" dirty="0"/>
              <a:t>Based on a </a:t>
            </a:r>
            <a:r>
              <a:rPr lang="en-US" sz="2200" b="1" u="sng" dirty="0"/>
              <a:t>very</a:t>
            </a:r>
            <a:r>
              <a:rPr lang="en-US" sz="2200" dirty="0"/>
              <a:t> simple conceptual model, as follows.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990600"/>
            <a:ext cx="8229600" cy="76200"/>
          </a:xfrm>
          <a:prstGeom prst="rect">
            <a:avLst/>
          </a:prstGeom>
          <a:gradFill rotWithShape="0">
            <a:gsLst>
              <a:gs pos="0">
                <a:srgbClr val="008000"/>
              </a:gs>
              <a:gs pos="100000">
                <a:srgbClr val="E0F0E0"/>
              </a:gs>
            </a:gsLst>
            <a:lin ang="0" scaled="1"/>
          </a:gradFill>
          <a:ln w="9525">
            <a:noFill/>
            <a:miter lim="800000"/>
            <a:headEnd/>
            <a:tailEnd/>
          </a:ln>
        </p:spPr>
        <p:txBody>
          <a:bodyPr wrap="none" anchor="ctr"/>
          <a:lstStyle/>
          <a:p>
            <a:endParaRPr lang="en-GB"/>
          </a:p>
        </p:txBody>
      </p:sp>
      <p:sp>
        <p:nvSpPr>
          <p:cNvPr id="25603" name="Rectangle 5"/>
          <p:cNvSpPr>
            <a:spLocks noGrp="1" noChangeArrowheads="1"/>
          </p:cNvSpPr>
          <p:nvPr>
            <p:ph type="title"/>
          </p:nvPr>
        </p:nvSpPr>
        <p:spPr>
          <a:xfrm>
            <a:off x="228600" y="-26988"/>
            <a:ext cx="8763000" cy="1143001"/>
          </a:xfrm>
          <a:noFill/>
        </p:spPr>
        <p:txBody>
          <a:bodyPr/>
          <a:lstStyle/>
          <a:p>
            <a:pPr eaLnBrk="1" hangingPunct="1"/>
            <a:r>
              <a:rPr lang="en-US" sz="2800" b="1" smtClean="0">
                <a:latin typeface="Comic Sans MS" pitchFamily="66" charset="0"/>
              </a:rPr>
              <a:t>Prediction of storm runoff volume (‘SCS’ method)</a:t>
            </a:r>
            <a:br>
              <a:rPr lang="en-US" sz="2800" b="1" smtClean="0">
                <a:latin typeface="Comic Sans MS" pitchFamily="66" charset="0"/>
              </a:rPr>
            </a:br>
            <a:r>
              <a:rPr lang="en-US" sz="1800" b="1" smtClean="0">
                <a:latin typeface="Comic Sans MS" pitchFamily="66" charset="0"/>
              </a:rPr>
              <a:t>All quantities expressed in mm of water</a:t>
            </a:r>
          </a:p>
        </p:txBody>
      </p:sp>
      <p:sp>
        <p:nvSpPr>
          <p:cNvPr id="25604" name="Text Box 6"/>
          <p:cNvSpPr txBox="1">
            <a:spLocks noChangeArrowheads="1"/>
          </p:cNvSpPr>
          <p:nvPr/>
        </p:nvSpPr>
        <p:spPr bwMode="auto">
          <a:xfrm>
            <a:off x="304800" y="1524000"/>
            <a:ext cx="8382000" cy="4968875"/>
          </a:xfrm>
          <a:prstGeom prst="rect">
            <a:avLst/>
          </a:prstGeom>
          <a:noFill/>
          <a:ln w="9525">
            <a:noFill/>
            <a:miter lim="800000"/>
            <a:headEnd/>
            <a:tailEnd/>
          </a:ln>
        </p:spPr>
        <p:txBody>
          <a:bodyPr>
            <a:spAutoFit/>
          </a:bodyPr>
          <a:lstStyle/>
          <a:p>
            <a:pPr>
              <a:spcBef>
                <a:spcPct val="50000"/>
              </a:spcBef>
            </a:pPr>
            <a:r>
              <a:rPr lang="en-US" sz="2000" dirty="0">
                <a:cs typeface="Times New Roman" pitchFamily="18" charset="0"/>
              </a:rPr>
              <a:t>Total precipitation, </a:t>
            </a:r>
            <a:r>
              <a:rPr lang="en-US" sz="2000" b="1" i="1" dirty="0">
                <a:cs typeface="Times New Roman" pitchFamily="18" charset="0"/>
              </a:rPr>
              <a:t>P</a:t>
            </a:r>
            <a:r>
              <a:rPr lang="en-US" sz="2000" dirty="0">
                <a:cs typeface="Times New Roman" pitchFamily="18" charset="0"/>
              </a:rPr>
              <a:t>, is partitioned into:</a:t>
            </a:r>
          </a:p>
          <a:p>
            <a:pPr>
              <a:spcBef>
                <a:spcPct val="50000"/>
              </a:spcBef>
              <a:spcAft>
                <a:spcPct val="100000"/>
              </a:spcAft>
              <a:buSzPct val="125000"/>
              <a:buFontTx/>
              <a:buChar char="•"/>
            </a:pPr>
            <a:r>
              <a:rPr lang="en-US" sz="2000" dirty="0">
                <a:cs typeface="Times New Roman" pitchFamily="18" charset="0"/>
              </a:rPr>
              <a:t> An initial abstraction, </a:t>
            </a:r>
            <a:r>
              <a:rPr lang="en-US" sz="2000" b="1" i="1" dirty="0" err="1">
                <a:cs typeface="Times New Roman" pitchFamily="18" charset="0"/>
              </a:rPr>
              <a:t>I</a:t>
            </a:r>
            <a:r>
              <a:rPr lang="en-US" sz="2000" b="1" i="1" baseline="-30000" dirty="0" err="1">
                <a:cs typeface="Times New Roman" pitchFamily="18" charset="0"/>
              </a:rPr>
              <a:t>a</a:t>
            </a:r>
            <a:r>
              <a:rPr lang="en-US" sz="2000" dirty="0">
                <a:cs typeface="Times New Roman" pitchFamily="18" charset="0"/>
              </a:rPr>
              <a:t> , the amount of storage that must be satisfied before any flow can begin.  This is poorly defined in terms of process, but is roughly equivalent to interception and </a:t>
            </a:r>
            <a:r>
              <a:rPr lang="en-US" sz="2000" smtClean="0">
                <a:cs typeface="Times New Roman" pitchFamily="18" charset="0"/>
              </a:rPr>
              <a:t>surface depression </a:t>
            </a:r>
            <a:r>
              <a:rPr lang="en-US" sz="2000" dirty="0">
                <a:cs typeface="Times New Roman" pitchFamily="18" charset="0"/>
              </a:rPr>
              <a:t>that occurs before runoff.</a:t>
            </a:r>
          </a:p>
          <a:p>
            <a:pPr>
              <a:spcBef>
                <a:spcPct val="50000"/>
              </a:spcBef>
              <a:spcAft>
                <a:spcPct val="100000"/>
              </a:spcAft>
              <a:buSzPct val="125000"/>
              <a:buFontTx/>
              <a:buChar char="•"/>
            </a:pPr>
            <a:r>
              <a:rPr lang="en-US" sz="2000" dirty="0">
                <a:cs typeface="Times New Roman" pitchFamily="18" charset="0"/>
              </a:rPr>
              <a:t> Thus, </a:t>
            </a:r>
            <a:r>
              <a:rPr lang="en-US" sz="2000" b="1" i="1" dirty="0">
                <a:cs typeface="Times New Roman" pitchFamily="18" charset="0"/>
              </a:rPr>
              <a:t>[P – </a:t>
            </a:r>
            <a:r>
              <a:rPr lang="en-US" sz="2000" b="1" i="1" dirty="0" err="1">
                <a:cs typeface="Times New Roman" pitchFamily="18" charset="0"/>
              </a:rPr>
              <a:t>I</a:t>
            </a:r>
            <a:r>
              <a:rPr lang="en-US" sz="2000" b="1" i="1" baseline="-30000" dirty="0" err="1">
                <a:cs typeface="Times New Roman" pitchFamily="18" charset="0"/>
              </a:rPr>
              <a:t>a</a:t>
            </a:r>
            <a:r>
              <a:rPr lang="en-US" sz="2000" b="1" i="1" dirty="0">
                <a:cs typeface="Times New Roman" pitchFamily="18" charset="0"/>
              </a:rPr>
              <a:t>]</a:t>
            </a:r>
            <a:r>
              <a:rPr lang="en-US" sz="2000" dirty="0">
                <a:cs typeface="Times New Roman" pitchFamily="18" charset="0"/>
              </a:rPr>
              <a:t> is the ‘excess precipitation’ (after the initial abstraction) or the ‘potential runoff’.</a:t>
            </a:r>
          </a:p>
          <a:p>
            <a:pPr>
              <a:spcBef>
                <a:spcPct val="50000"/>
              </a:spcBef>
              <a:spcAft>
                <a:spcPct val="100000"/>
              </a:spcAft>
              <a:buSzPct val="125000"/>
              <a:buFontTx/>
              <a:buChar char="•"/>
            </a:pPr>
            <a:r>
              <a:rPr lang="en-US" sz="2000" dirty="0">
                <a:cs typeface="Times New Roman" pitchFamily="18" charset="0"/>
              </a:rPr>
              <a:t> Retention, </a:t>
            </a:r>
            <a:r>
              <a:rPr lang="en-US" sz="2000" b="1" i="1" dirty="0">
                <a:cs typeface="Times New Roman" pitchFamily="18" charset="0"/>
              </a:rPr>
              <a:t>F</a:t>
            </a:r>
            <a:r>
              <a:rPr lang="en-US" sz="2000" dirty="0">
                <a:cs typeface="Times New Roman" pitchFamily="18" charset="0"/>
              </a:rPr>
              <a:t>, the amount of rain falling after the initial abstraction is satisfied, but which does not contribute to the storm flow.  This is </a:t>
            </a:r>
            <a:r>
              <a:rPr lang="en-US" sz="2000" dirty="0" smtClean="0">
                <a:cs typeface="Times New Roman" pitchFamily="18" charset="0"/>
              </a:rPr>
              <a:t>equivalent </a:t>
            </a:r>
            <a:r>
              <a:rPr lang="en-US" sz="2000" dirty="0">
                <a:cs typeface="Times New Roman" pitchFamily="18" charset="0"/>
              </a:rPr>
              <a:t>to </a:t>
            </a:r>
            <a:r>
              <a:rPr lang="en-US" sz="2000" dirty="0" smtClean="0">
                <a:cs typeface="Times New Roman" pitchFamily="18" charset="0"/>
              </a:rPr>
              <a:t>volume of  </a:t>
            </a:r>
            <a:r>
              <a:rPr lang="en-US" sz="2000" dirty="0">
                <a:cs typeface="Times New Roman" pitchFamily="18" charset="0"/>
              </a:rPr>
              <a:t>water that is infiltrated.</a:t>
            </a:r>
          </a:p>
          <a:p>
            <a:pPr>
              <a:spcBef>
                <a:spcPct val="50000"/>
              </a:spcBef>
              <a:spcAft>
                <a:spcPct val="100000"/>
              </a:spcAft>
              <a:buSzPct val="125000"/>
              <a:buFontTx/>
              <a:buChar char="•"/>
            </a:pPr>
            <a:r>
              <a:rPr lang="en-US" sz="2000" dirty="0">
                <a:cs typeface="Times New Roman" pitchFamily="18" charset="0"/>
              </a:rPr>
              <a:t> </a:t>
            </a:r>
            <a:r>
              <a:rPr lang="en-US" sz="2000" dirty="0"/>
              <a:t>Storm runoff </a:t>
            </a:r>
            <a:r>
              <a:rPr lang="en-US" sz="2000" b="1" i="1" dirty="0"/>
              <a:t>R</a:t>
            </a:r>
            <a:r>
              <a:rPr lang="en-US" sz="2000" b="1" i="1" baseline="-10000" dirty="0"/>
              <a:t>s</a:t>
            </a:r>
            <a:endParaRPr lang="en-US" sz="2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Grp="1" noChangeArrowheads="1"/>
          </p:cNvSpPr>
          <p:nvPr>
            <p:ph type="body" idx="1"/>
          </p:nvPr>
        </p:nvSpPr>
        <p:spPr>
          <a:xfrm>
            <a:off x="609600" y="228600"/>
            <a:ext cx="7848600" cy="6400800"/>
          </a:xfrm>
          <a:noFill/>
        </p:spPr>
        <p:txBody>
          <a:bodyPr/>
          <a:lstStyle/>
          <a:p>
            <a:pPr eaLnBrk="1" hangingPunct="1">
              <a:buFontTx/>
              <a:buNone/>
            </a:pPr>
            <a:r>
              <a:rPr lang="en-US" sz="2400" dirty="0" smtClean="0">
                <a:latin typeface="Comic Sans MS" pitchFamily="66" charset="0"/>
                <a:cs typeface="Times New Roman" pitchFamily="18" charset="0"/>
              </a:rPr>
              <a:t>It is assumed that </a:t>
            </a:r>
            <a:r>
              <a:rPr lang="en-US" sz="2400" b="1" dirty="0" smtClean="0">
                <a:solidFill>
                  <a:srgbClr val="FF0066"/>
                </a:solidFill>
                <a:latin typeface="Comic Sans MS" pitchFamily="66" charset="0"/>
                <a:cs typeface="Times New Roman" pitchFamily="18" charset="0"/>
              </a:rPr>
              <a:t>a watershed can hold a certain maximum amount of precipitation, </a:t>
            </a:r>
            <a:r>
              <a:rPr lang="en-US" sz="2400" b="1" i="1" dirty="0" err="1" smtClean="0">
                <a:solidFill>
                  <a:srgbClr val="FF0066"/>
                </a:solidFill>
                <a:latin typeface="Comic Sans MS" pitchFamily="66" charset="0"/>
                <a:cs typeface="Times New Roman" pitchFamily="18" charset="0"/>
              </a:rPr>
              <a:t>S</a:t>
            </a:r>
            <a:r>
              <a:rPr lang="en-US" sz="2400" b="1" i="1" baseline="-30000" dirty="0" err="1" smtClean="0">
                <a:solidFill>
                  <a:srgbClr val="FF0066"/>
                </a:solidFill>
                <a:latin typeface="Comic Sans MS" pitchFamily="66" charset="0"/>
                <a:cs typeface="Times New Roman" pitchFamily="18" charset="0"/>
              </a:rPr>
              <a:t>max</a:t>
            </a:r>
            <a:endParaRPr lang="en-US" sz="2400" b="1" i="1" baseline="-30000" dirty="0" smtClean="0">
              <a:solidFill>
                <a:srgbClr val="FF0066"/>
              </a:solidFill>
              <a:latin typeface="Comic Sans MS" pitchFamily="66" charset="0"/>
              <a:cs typeface="Times New Roman" pitchFamily="18" charset="0"/>
            </a:endParaRPr>
          </a:p>
          <a:p>
            <a:pPr eaLnBrk="1" hangingPunct="1">
              <a:buFontTx/>
              <a:buNone/>
            </a:pPr>
            <a:endParaRPr lang="en-US" sz="2400" b="1" i="1" baseline="-30000" dirty="0" smtClean="0">
              <a:solidFill>
                <a:srgbClr val="FF0066"/>
              </a:solidFill>
              <a:latin typeface="Comic Sans MS" pitchFamily="66" charset="0"/>
              <a:cs typeface="Times New Roman" pitchFamily="18" charset="0"/>
            </a:endParaRPr>
          </a:p>
          <a:p>
            <a:pPr eaLnBrk="1" hangingPunct="1">
              <a:buFontTx/>
              <a:buNone/>
            </a:pPr>
            <a:r>
              <a:rPr lang="en-US" sz="2400" i="1" dirty="0" smtClean="0">
                <a:latin typeface="Comic Sans MS" pitchFamily="66" charset="0"/>
                <a:cs typeface="Times New Roman" pitchFamily="18" charset="0"/>
              </a:rPr>
              <a:t>								</a:t>
            </a:r>
            <a:r>
              <a:rPr lang="en-US" sz="2400" dirty="0" smtClean="0">
                <a:latin typeface="Comic Sans MS" pitchFamily="66" charset="0"/>
                <a:cs typeface="Times New Roman" pitchFamily="18" charset="0"/>
              </a:rPr>
              <a:t>(1)</a:t>
            </a:r>
          </a:p>
          <a:p>
            <a:pPr eaLnBrk="1" hangingPunct="1">
              <a:buFontTx/>
              <a:buNone/>
            </a:pPr>
            <a:r>
              <a:rPr lang="en-US" sz="2400" dirty="0" smtClean="0">
                <a:latin typeface="Comic Sans MS" pitchFamily="66" charset="0"/>
                <a:cs typeface="Times New Roman" pitchFamily="18" charset="0"/>
              </a:rPr>
              <a:t> </a:t>
            </a:r>
          </a:p>
          <a:p>
            <a:pPr eaLnBrk="1" hangingPunct="1">
              <a:buFontTx/>
              <a:buNone/>
            </a:pPr>
            <a:r>
              <a:rPr lang="en-US" sz="2400" dirty="0" smtClean="0">
                <a:latin typeface="Comic Sans MS" pitchFamily="66" charset="0"/>
                <a:cs typeface="Times New Roman" pitchFamily="18" charset="0"/>
              </a:rPr>
              <a:t>where </a:t>
            </a:r>
            <a:r>
              <a:rPr lang="en-US" sz="2400" i="1" dirty="0" smtClean="0">
                <a:latin typeface="Comic Sans MS" pitchFamily="66" charset="0"/>
                <a:cs typeface="Times New Roman" pitchFamily="18" charset="0"/>
              </a:rPr>
              <a:t>F</a:t>
            </a:r>
            <a:r>
              <a:rPr lang="en-US" sz="2800" b="1" i="1" baseline="-10000" dirty="0" smtClean="0">
                <a:latin typeface="Comic Sans MS" pitchFamily="66" charset="0"/>
                <a:cs typeface="Times New Roman" pitchFamily="18" charset="0"/>
              </a:rPr>
              <a:t>∞</a:t>
            </a:r>
            <a:r>
              <a:rPr lang="en-US" sz="2400" i="1" dirty="0" smtClean="0">
                <a:latin typeface="Comic Sans MS" pitchFamily="66" charset="0"/>
                <a:cs typeface="Times New Roman" pitchFamily="18" charset="0"/>
              </a:rPr>
              <a:t> </a:t>
            </a:r>
            <a:r>
              <a:rPr lang="en-US" sz="2400" dirty="0" smtClean="0">
                <a:latin typeface="Comic Sans MS" pitchFamily="66" charset="0"/>
                <a:cs typeface="Times New Roman" pitchFamily="18" charset="0"/>
              </a:rPr>
              <a:t> is the total amount of water retained as </a:t>
            </a:r>
            <a:r>
              <a:rPr lang="en-US" sz="2400" i="1" dirty="0" smtClean="0">
                <a:latin typeface="Comic Sans MS" pitchFamily="66" charset="0"/>
                <a:cs typeface="Times New Roman" pitchFamily="18" charset="0"/>
              </a:rPr>
              <a:t>t</a:t>
            </a:r>
            <a:r>
              <a:rPr lang="en-US" sz="2400" dirty="0" smtClean="0">
                <a:latin typeface="Comic Sans MS" pitchFamily="66" charset="0"/>
                <a:cs typeface="Times New Roman" pitchFamily="18" charset="0"/>
              </a:rPr>
              <a:t> becomes very large (i.e. in a long, large storm).</a:t>
            </a:r>
          </a:p>
          <a:p>
            <a:pPr eaLnBrk="1" hangingPunct="1">
              <a:buFontTx/>
              <a:buNone/>
            </a:pPr>
            <a:r>
              <a:rPr lang="en-US" sz="2400" dirty="0" smtClean="0">
                <a:latin typeface="Comic Sans MS" pitchFamily="66" charset="0"/>
                <a:cs typeface="Times New Roman" pitchFamily="18" charset="0"/>
              </a:rPr>
              <a:t> It is the cumulative amount of infiltration</a:t>
            </a:r>
          </a:p>
          <a:p>
            <a:pPr eaLnBrk="1" hangingPunct="1">
              <a:buFontTx/>
              <a:buNone/>
            </a:pPr>
            <a:endParaRPr lang="en-US" sz="2400" dirty="0" smtClean="0">
              <a:latin typeface="Comic Sans MS" pitchFamily="66" charset="0"/>
              <a:cs typeface="Times New Roman" pitchFamily="18" charset="0"/>
            </a:endParaRPr>
          </a:p>
          <a:p>
            <a:pPr eaLnBrk="1" hangingPunct="1">
              <a:buFontTx/>
              <a:buNone/>
            </a:pPr>
            <a:r>
              <a:rPr lang="en-US" sz="2400" dirty="0" smtClean="0">
                <a:latin typeface="Comic Sans MS" pitchFamily="66" charset="0"/>
                <a:cs typeface="Times New Roman" pitchFamily="18" charset="0"/>
              </a:rPr>
              <a:t>It is also assumed that during the storm (and particularly at the end of the storm)</a:t>
            </a:r>
          </a:p>
          <a:p>
            <a:pPr eaLnBrk="1" hangingPunct="1">
              <a:buFontTx/>
              <a:buNone/>
            </a:pPr>
            <a:endParaRPr lang="en-US" sz="2400" dirty="0" smtClean="0">
              <a:latin typeface="Comic Sans MS" pitchFamily="66" charset="0"/>
              <a:cs typeface="Times New Roman" pitchFamily="18" charset="0"/>
            </a:endParaRPr>
          </a:p>
          <a:p>
            <a:pPr eaLnBrk="1" hangingPunct="1">
              <a:buFontTx/>
              <a:buNone/>
            </a:pPr>
            <a:endParaRPr lang="en-US" sz="2400" dirty="0" smtClean="0">
              <a:latin typeface="Comic Sans MS" pitchFamily="66" charset="0"/>
              <a:cs typeface="Times New Roman" pitchFamily="18" charset="0"/>
            </a:endParaRPr>
          </a:p>
          <a:p>
            <a:pPr eaLnBrk="1" hangingPunct="1">
              <a:buFontTx/>
              <a:buNone/>
            </a:pPr>
            <a:r>
              <a:rPr lang="en-US" sz="2400" dirty="0" smtClean="0">
                <a:latin typeface="Comic Sans MS" pitchFamily="66" charset="0"/>
                <a:cs typeface="Times New Roman" pitchFamily="18" charset="0"/>
              </a:rPr>
              <a:t>								(2)</a:t>
            </a:r>
          </a:p>
          <a:p>
            <a:pPr eaLnBrk="1" hangingPunct="1">
              <a:buFontTx/>
              <a:buNone/>
            </a:pPr>
            <a:endParaRPr lang="en-US" dirty="0" smtClean="0">
              <a:latin typeface="Comic Sans MS" pitchFamily="66" charset="0"/>
            </a:endParaRPr>
          </a:p>
        </p:txBody>
      </p:sp>
      <p:graphicFrame>
        <p:nvGraphicFramePr>
          <p:cNvPr id="1026" name="Object 7"/>
          <p:cNvGraphicFramePr>
            <a:graphicFrameLocks noChangeAspect="1"/>
          </p:cNvGraphicFramePr>
          <p:nvPr/>
        </p:nvGraphicFramePr>
        <p:xfrm>
          <a:off x="2362200" y="1416050"/>
          <a:ext cx="2286000" cy="657225"/>
        </p:xfrm>
        <a:graphic>
          <a:graphicData uri="http://schemas.openxmlformats.org/presentationml/2006/ole">
            <p:oleObj spid="_x0000_s1026" name="Equation" r:id="rId4" imgW="1015920" imgH="291960" progId="Equation.3">
              <p:embed/>
            </p:oleObj>
          </a:graphicData>
        </a:graphic>
      </p:graphicFrame>
      <p:graphicFrame>
        <p:nvGraphicFramePr>
          <p:cNvPr id="1027" name="Object 8"/>
          <p:cNvGraphicFramePr>
            <a:graphicFrameLocks noChangeAspect="1"/>
          </p:cNvGraphicFramePr>
          <p:nvPr/>
        </p:nvGraphicFramePr>
        <p:xfrm>
          <a:off x="2247900" y="5194300"/>
          <a:ext cx="2132013" cy="882650"/>
        </p:xfrm>
        <a:graphic>
          <a:graphicData uri="http://schemas.openxmlformats.org/presentationml/2006/ole">
            <p:oleObj spid="_x0000_s1027" name="Equation" r:id="rId5" imgW="1041120" imgH="4316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body" idx="1"/>
          </p:nvPr>
        </p:nvSpPr>
        <p:spPr>
          <a:xfrm>
            <a:off x="609600" y="609600"/>
            <a:ext cx="7848600" cy="5562600"/>
          </a:xfrm>
          <a:noFill/>
        </p:spPr>
        <p:txBody>
          <a:bodyPr/>
          <a:lstStyle/>
          <a:p>
            <a:pPr eaLnBrk="1" hangingPunct="1">
              <a:spcAft>
                <a:spcPct val="100000"/>
              </a:spcAft>
            </a:pPr>
            <a:r>
              <a:rPr lang="en-US" sz="2000" dirty="0" smtClean="0">
                <a:latin typeface="Comic Sans MS" pitchFamily="66" charset="0"/>
                <a:cs typeface="Times New Roman" pitchFamily="18" charset="0"/>
              </a:rPr>
              <a:t>The idea is that “the more of the potential storage that has been exhausted (cumulative infiltration, </a:t>
            </a:r>
            <a:r>
              <a:rPr lang="en-US" sz="2000" i="1" dirty="0" smtClean="0">
                <a:latin typeface="Comic Sans MS" pitchFamily="66" charset="0"/>
                <a:cs typeface="Times New Roman" pitchFamily="18" charset="0"/>
              </a:rPr>
              <a:t>F</a:t>
            </a:r>
            <a:r>
              <a:rPr lang="en-US" sz="2000" dirty="0" smtClean="0">
                <a:latin typeface="Comic Sans MS" pitchFamily="66" charset="0"/>
                <a:cs typeface="Times New Roman" pitchFamily="18" charset="0"/>
              </a:rPr>
              <a:t>, converges on </a:t>
            </a:r>
            <a:r>
              <a:rPr lang="en-US" sz="2000" i="1" dirty="0" err="1" smtClean="0">
                <a:latin typeface="Comic Sans MS" pitchFamily="66" charset="0"/>
                <a:cs typeface="Times New Roman" pitchFamily="18" charset="0"/>
              </a:rPr>
              <a:t>S</a:t>
            </a:r>
            <a:r>
              <a:rPr lang="en-US" sz="2000" b="1" baseline="-10000" dirty="0" err="1" smtClean="0">
                <a:latin typeface="Comic Sans MS" pitchFamily="66" charset="0"/>
                <a:cs typeface="Times New Roman" pitchFamily="18" charset="0"/>
              </a:rPr>
              <a:t>max</a:t>
            </a:r>
            <a:r>
              <a:rPr lang="en-US" sz="2000" dirty="0" smtClean="0">
                <a:latin typeface="Comic Sans MS" pitchFamily="66" charset="0"/>
                <a:cs typeface="Times New Roman" pitchFamily="18" charset="0"/>
              </a:rPr>
              <a:t>), the more of the ‘excess rainfall’, or ‘potential runoff’, </a:t>
            </a:r>
            <a:r>
              <a:rPr lang="en-US" sz="2000" i="1" dirty="0" smtClean="0">
                <a:latin typeface="Comic Sans MS" pitchFamily="66" charset="0"/>
                <a:cs typeface="Times New Roman" pitchFamily="18" charset="0"/>
              </a:rPr>
              <a:t>P-</a:t>
            </a:r>
            <a:r>
              <a:rPr lang="en-US" sz="2000" i="1" dirty="0" err="1" smtClean="0">
                <a:latin typeface="Comic Sans MS" pitchFamily="66" charset="0"/>
                <a:cs typeface="Times New Roman" pitchFamily="18" charset="0"/>
              </a:rPr>
              <a:t>I</a:t>
            </a:r>
            <a:r>
              <a:rPr lang="en-US" sz="2000" b="1" i="1" baseline="-10000" dirty="0" err="1" smtClean="0">
                <a:latin typeface="Comic Sans MS" pitchFamily="66" charset="0"/>
                <a:cs typeface="Times New Roman" pitchFamily="18" charset="0"/>
              </a:rPr>
              <a:t>a</a:t>
            </a:r>
            <a:r>
              <a:rPr lang="en-US" sz="2000" dirty="0" smtClean="0">
                <a:latin typeface="Comic Sans MS" pitchFamily="66" charset="0"/>
                <a:cs typeface="Times New Roman" pitchFamily="18" charset="0"/>
              </a:rPr>
              <a:t>, will be converted to storm runoff.”</a:t>
            </a:r>
          </a:p>
          <a:p>
            <a:pPr eaLnBrk="1" hangingPunct="1">
              <a:spcAft>
                <a:spcPct val="100000"/>
              </a:spcAft>
            </a:pPr>
            <a:r>
              <a:rPr lang="en-US" sz="2000" dirty="0" smtClean="0">
                <a:latin typeface="Comic Sans MS" pitchFamily="66" charset="0"/>
                <a:cs typeface="Times New Roman" pitchFamily="18" charset="0"/>
              </a:rPr>
              <a:t>The scaling is assumed to be linear. </a:t>
            </a:r>
          </a:p>
          <a:p>
            <a:pPr eaLnBrk="1" hangingPunct="1">
              <a:spcAft>
                <a:spcPct val="100000"/>
              </a:spcAft>
            </a:pPr>
            <a:r>
              <a:rPr lang="en-US" sz="2000" dirty="0" smtClean="0">
                <a:latin typeface="Comic Sans MS" pitchFamily="66" charset="0"/>
                <a:cs typeface="Times New Roman" pitchFamily="18" charset="0"/>
              </a:rPr>
              <a:t>One more relationship that is known by definition (balance):</a:t>
            </a:r>
          </a:p>
          <a:p>
            <a:pPr eaLnBrk="1" hangingPunct="1">
              <a:spcAft>
                <a:spcPct val="100000"/>
              </a:spcAft>
              <a:buFontTx/>
              <a:buNone/>
            </a:pPr>
            <a:r>
              <a:rPr lang="en-US" sz="2000" b="1" dirty="0" smtClean="0">
                <a:latin typeface="Comic Sans MS" pitchFamily="66" charset="0"/>
                <a:cs typeface="Times New Roman" pitchFamily="18" charset="0"/>
              </a:rPr>
              <a:t>	</a:t>
            </a:r>
            <a:r>
              <a:rPr lang="en-US" sz="2000" dirty="0" smtClean="0">
                <a:latin typeface="Comic Sans MS" pitchFamily="66" charset="0"/>
                <a:cs typeface="Times New Roman" pitchFamily="18" charset="0"/>
              </a:rPr>
              <a:t> 							(3)</a:t>
            </a:r>
          </a:p>
          <a:p>
            <a:pPr eaLnBrk="1" hangingPunct="1">
              <a:spcAft>
                <a:spcPct val="100000"/>
              </a:spcAft>
            </a:pPr>
            <a:r>
              <a:rPr lang="en-US" sz="2000" dirty="0" smtClean="0">
                <a:latin typeface="Comic Sans MS" pitchFamily="66" charset="0"/>
              </a:rPr>
              <a:t>Combination of these leads to					</a:t>
            </a:r>
          </a:p>
          <a:p>
            <a:pPr eaLnBrk="1" hangingPunct="1">
              <a:buFontTx/>
              <a:buNone/>
            </a:pPr>
            <a:r>
              <a:rPr lang="en-US" sz="2000" dirty="0" smtClean="0">
                <a:latin typeface="Comic Sans MS" pitchFamily="66" charset="0"/>
              </a:rPr>
              <a:t>								(4)</a:t>
            </a:r>
          </a:p>
        </p:txBody>
      </p:sp>
      <p:sp>
        <p:nvSpPr>
          <p:cNvPr id="2053" name="Text Box 8"/>
          <p:cNvSpPr txBox="1">
            <a:spLocks noChangeArrowheads="1"/>
          </p:cNvSpPr>
          <p:nvPr/>
        </p:nvSpPr>
        <p:spPr bwMode="auto">
          <a:xfrm>
            <a:off x="304800" y="533400"/>
            <a:ext cx="8382000" cy="457200"/>
          </a:xfrm>
          <a:prstGeom prst="rect">
            <a:avLst/>
          </a:prstGeom>
          <a:noFill/>
          <a:ln w="9525">
            <a:noFill/>
            <a:miter lim="800000"/>
            <a:headEnd/>
            <a:tailEnd/>
          </a:ln>
        </p:spPr>
        <p:txBody>
          <a:bodyPr>
            <a:spAutoFit/>
          </a:bodyPr>
          <a:lstStyle/>
          <a:p>
            <a:pPr>
              <a:spcBef>
                <a:spcPct val="50000"/>
              </a:spcBef>
            </a:pPr>
            <a:endParaRPr lang="en-GB" sz="2400"/>
          </a:p>
        </p:txBody>
      </p:sp>
      <p:graphicFrame>
        <p:nvGraphicFramePr>
          <p:cNvPr id="2050" name="Object 9"/>
          <p:cNvGraphicFramePr>
            <a:graphicFrameLocks noChangeAspect="1"/>
          </p:cNvGraphicFramePr>
          <p:nvPr/>
        </p:nvGraphicFramePr>
        <p:xfrm>
          <a:off x="2590800" y="3408363"/>
          <a:ext cx="2495550" cy="554037"/>
        </p:xfrm>
        <a:graphic>
          <a:graphicData uri="http://schemas.openxmlformats.org/presentationml/2006/ole">
            <p:oleObj spid="_x0000_s2050" name="Equation" r:id="rId4" imgW="1028520" imgH="228600" progId="Equation.3">
              <p:embed/>
            </p:oleObj>
          </a:graphicData>
        </a:graphic>
      </p:graphicFrame>
      <p:graphicFrame>
        <p:nvGraphicFramePr>
          <p:cNvPr id="2051" name="Object 10"/>
          <p:cNvGraphicFramePr>
            <a:graphicFrameLocks noChangeAspect="1"/>
          </p:cNvGraphicFramePr>
          <p:nvPr/>
        </p:nvGraphicFramePr>
        <p:xfrm>
          <a:off x="2438400" y="4887913"/>
          <a:ext cx="3200400" cy="1190625"/>
        </p:xfrm>
        <a:graphic>
          <a:graphicData uri="http://schemas.openxmlformats.org/presentationml/2006/ole">
            <p:oleObj spid="_x0000_s2051" name="Equation" r:id="rId5" imgW="1295280" imgH="4824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Grp="1" noChangeArrowheads="1"/>
          </p:cNvSpPr>
          <p:nvPr>
            <p:ph type="body" idx="1"/>
          </p:nvPr>
        </p:nvSpPr>
        <p:spPr>
          <a:xfrm>
            <a:off x="685800" y="914400"/>
            <a:ext cx="7772400" cy="4114800"/>
          </a:xfrm>
          <a:noFill/>
        </p:spPr>
        <p:txBody>
          <a:bodyPr/>
          <a:lstStyle/>
          <a:p>
            <a:pPr eaLnBrk="1" hangingPunct="1">
              <a:lnSpc>
                <a:spcPct val="90000"/>
              </a:lnSpc>
              <a:spcAft>
                <a:spcPct val="100000"/>
              </a:spcAft>
            </a:pPr>
            <a:r>
              <a:rPr lang="en-US" sz="2000" smtClean="0">
                <a:latin typeface="Comic Sans MS" pitchFamily="66" charset="0"/>
                <a:cs typeface="Times New Roman" pitchFamily="18" charset="0"/>
              </a:rPr>
              <a:t>Another generalized approximation made on the basis of measuring storm runoff in small, agricultural watersheds under “normal conditions of antecedent wetness” is that</a:t>
            </a:r>
            <a:r>
              <a:rPr lang="en-US" sz="2400" smtClean="0">
                <a:latin typeface="Comic Sans MS" pitchFamily="66" charset="0"/>
                <a:cs typeface="Times New Roman" pitchFamily="18" charset="0"/>
              </a:rPr>
              <a:t> </a:t>
            </a:r>
          </a:p>
          <a:p>
            <a:pPr eaLnBrk="1" hangingPunct="1">
              <a:lnSpc>
                <a:spcPct val="90000"/>
              </a:lnSpc>
              <a:spcAft>
                <a:spcPct val="100000"/>
              </a:spcAft>
              <a:buFontTx/>
              <a:buNone/>
            </a:pPr>
            <a:r>
              <a:rPr lang="en-US" sz="2400" smtClean="0">
                <a:latin typeface="Comic Sans MS" pitchFamily="66" charset="0"/>
                <a:cs typeface="Times New Roman" pitchFamily="18" charset="0"/>
              </a:rPr>
              <a:t>								(5)</a:t>
            </a:r>
          </a:p>
          <a:p>
            <a:pPr eaLnBrk="1" hangingPunct="1">
              <a:lnSpc>
                <a:spcPct val="90000"/>
              </a:lnSpc>
              <a:spcAft>
                <a:spcPct val="100000"/>
              </a:spcAft>
              <a:buFontTx/>
              <a:buNone/>
            </a:pPr>
            <a:r>
              <a:rPr lang="en-US" sz="2400" smtClean="0">
                <a:latin typeface="Comic Sans MS" pitchFamily="66" charset="0"/>
                <a:cs typeface="Times New Roman" pitchFamily="18" charset="0"/>
              </a:rPr>
              <a:t>	</a:t>
            </a:r>
            <a:r>
              <a:rPr lang="en-US" sz="2000" smtClean="0">
                <a:latin typeface="Comic Sans MS" pitchFamily="66" charset="0"/>
                <a:cs typeface="Times New Roman" pitchFamily="18" charset="0"/>
              </a:rPr>
              <a:t>The few values actually tabulated in the ‘original’ report are 0.15-0.2 </a:t>
            </a:r>
            <a:r>
              <a:rPr lang="en-US" sz="2000" i="1" smtClean="0">
                <a:latin typeface="Comic Sans MS" pitchFamily="66" charset="0"/>
                <a:cs typeface="Times New Roman" pitchFamily="18" charset="0"/>
              </a:rPr>
              <a:t>S</a:t>
            </a:r>
            <a:r>
              <a:rPr lang="en-US" sz="2000" b="1" baseline="-10000" smtClean="0">
                <a:latin typeface="Comic Sans MS" pitchFamily="66" charset="0"/>
                <a:cs typeface="Times New Roman" pitchFamily="18" charset="0"/>
              </a:rPr>
              <a:t>max</a:t>
            </a:r>
            <a:r>
              <a:rPr lang="en-US" sz="2400" smtClean="0">
                <a:latin typeface="Comic Sans MS" pitchFamily="66" charset="0"/>
                <a:cs typeface="Times New Roman" pitchFamily="18" charset="0"/>
              </a:rPr>
              <a:t>.</a:t>
            </a:r>
          </a:p>
          <a:p>
            <a:pPr eaLnBrk="1" hangingPunct="1">
              <a:lnSpc>
                <a:spcPct val="90000"/>
              </a:lnSpc>
              <a:spcAft>
                <a:spcPct val="100000"/>
              </a:spcAft>
            </a:pPr>
            <a:r>
              <a:rPr lang="en-US" sz="2000" smtClean="0">
                <a:latin typeface="Comic Sans MS" pitchFamily="66" charset="0"/>
                <a:cs typeface="Times New Roman" pitchFamily="18" charset="0"/>
              </a:rPr>
              <a:t>Thus</a:t>
            </a:r>
          </a:p>
          <a:p>
            <a:pPr eaLnBrk="1" hangingPunct="1">
              <a:lnSpc>
                <a:spcPct val="90000"/>
              </a:lnSpc>
              <a:buFontTx/>
              <a:buNone/>
            </a:pPr>
            <a:r>
              <a:rPr lang="en-US" sz="1800" smtClean="0">
                <a:latin typeface="Comic Sans MS" pitchFamily="66" charset="0"/>
                <a:cs typeface="Times New Roman" pitchFamily="18" charset="0"/>
              </a:rPr>
              <a:t>								</a:t>
            </a:r>
            <a:r>
              <a:rPr lang="en-US" sz="2400" smtClean="0">
                <a:latin typeface="Comic Sans MS" pitchFamily="66" charset="0"/>
                <a:cs typeface="Times New Roman" pitchFamily="18" charset="0"/>
              </a:rPr>
              <a:t>(6)</a:t>
            </a:r>
          </a:p>
          <a:p>
            <a:pPr eaLnBrk="1" hangingPunct="1">
              <a:lnSpc>
                <a:spcPct val="90000"/>
              </a:lnSpc>
              <a:buFontTx/>
              <a:buNone/>
            </a:pPr>
            <a:endParaRPr lang="en-US" sz="1800" smtClean="0">
              <a:latin typeface="Comic Sans MS" pitchFamily="66" charset="0"/>
              <a:cs typeface="Times New Roman" pitchFamily="18" charset="0"/>
            </a:endParaRPr>
          </a:p>
        </p:txBody>
      </p:sp>
      <p:graphicFrame>
        <p:nvGraphicFramePr>
          <p:cNvPr id="3074" name="Object 7"/>
          <p:cNvGraphicFramePr>
            <a:graphicFrameLocks noChangeAspect="1"/>
          </p:cNvGraphicFramePr>
          <p:nvPr/>
        </p:nvGraphicFramePr>
        <p:xfrm>
          <a:off x="2590800" y="2209800"/>
          <a:ext cx="1892300" cy="620713"/>
        </p:xfrm>
        <a:graphic>
          <a:graphicData uri="http://schemas.openxmlformats.org/presentationml/2006/ole">
            <p:oleObj spid="_x0000_s3074" name="Equation" r:id="rId4" imgW="888840" imgH="291960" progId="Equation.3">
              <p:embed/>
            </p:oleObj>
          </a:graphicData>
        </a:graphic>
      </p:graphicFrame>
      <p:graphicFrame>
        <p:nvGraphicFramePr>
          <p:cNvPr id="3075" name="Object 8"/>
          <p:cNvGraphicFramePr>
            <a:graphicFrameLocks noChangeAspect="1"/>
          </p:cNvGraphicFramePr>
          <p:nvPr/>
        </p:nvGraphicFramePr>
        <p:xfrm>
          <a:off x="2286000" y="4648200"/>
          <a:ext cx="2971800" cy="595313"/>
        </p:xfrm>
        <a:graphic>
          <a:graphicData uri="http://schemas.openxmlformats.org/presentationml/2006/ole">
            <p:oleObj spid="_x0000_s3075" name="Equation" r:id="rId5" imgW="1460160" imgH="29196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body" idx="1"/>
          </p:nvPr>
        </p:nvSpPr>
        <p:spPr>
          <a:xfrm>
            <a:off x="533400" y="914400"/>
            <a:ext cx="7924800" cy="5181600"/>
          </a:xfrm>
          <a:noFill/>
        </p:spPr>
        <p:txBody>
          <a:bodyPr/>
          <a:lstStyle/>
          <a:p>
            <a:pPr eaLnBrk="1" hangingPunct="1"/>
            <a:r>
              <a:rPr lang="en-US" sz="2000" smtClean="0">
                <a:latin typeface="Comic Sans MS" pitchFamily="66" charset="0"/>
              </a:rPr>
              <a:t>Combination of these relations yields</a:t>
            </a:r>
          </a:p>
          <a:p>
            <a:pPr lvl="1" eaLnBrk="1" hangingPunct="1">
              <a:buFontTx/>
              <a:buNone/>
            </a:pPr>
            <a:endParaRPr lang="en-US" sz="2000" smtClean="0">
              <a:latin typeface="Comic Sans MS" pitchFamily="66" charset="0"/>
            </a:endParaRPr>
          </a:p>
          <a:p>
            <a:pPr lvl="1" eaLnBrk="1" hangingPunct="1">
              <a:buFontTx/>
              <a:buNone/>
            </a:pPr>
            <a:endParaRPr lang="en-US" sz="2000" smtClean="0">
              <a:latin typeface="Comic Sans MS" pitchFamily="66" charset="0"/>
            </a:endParaRPr>
          </a:p>
          <a:p>
            <a:pPr lvl="1" eaLnBrk="1" hangingPunct="1">
              <a:buFontTx/>
              <a:buNone/>
            </a:pPr>
            <a:endParaRPr lang="en-US" sz="2000" smtClean="0">
              <a:latin typeface="Comic Sans MS" pitchFamily="66" charset="0"/>
            </a:endParaRPr>
          </a:p>
          <a:p>
            <a:pPr lvl="1" eaLnBrk="1" hangingPunct="1">
              <a:buFontTx/>
              <a:buNone/>
            </a:pPr>
            <a:r>
              <a:rPr lang="en-US" sz="2000" smtClean="0">
                <a:latin typeface="Comic Sans MS" pitchFamily="66" charset="0"/>
              </a:rPr>
              <a:t>								</a:t>
            </a:r>
            <a:r>
              <a:rPr lang="en-US" sz="2400" smtClean="0">
                <a:latin typeface="Comic Sans MS" pitchFamily="66" charset="0"/>
              </a:rPr>
              <a:t>(7)</a:t>
            </a:r>
          </a:p>
        </p:txBody>
      </p:sp>
      <p:sp>
        <p:nvSpPr>
          <p:cNvPr id="4100" name="Rectangle 7"/>
          <p:cNvSpPr>
            <a:spLocks noChangeArrowheads="1"/>
          </p:cNvSpPr>
          <p:nvPr/>
        </p:nvSpPr>
        <p:spPr bwMode="auto">
          <a:xfrm>
            <a:off x="609600" y="3657600"/>
            <a:ext cx="4724400" cy="457200"/>
          </a:xfrm>
          <a:prstGeom prst="rect">
            <a:avLst/>
          </a:prstGeom>
          <a:noFill/>
          <a:ln w="9525">
            <a:noFill/>
            <a:miter lim="800000"/>
            <a:headEnd/>
            <a:tailEnd/>
          </a:ln>
        </p:spPr>
        <p:txBody>
          <a:bodyPr>
            <a:spAutoFit/>
          </a:bodyPr>
          <a:lstStyle/>
          <a:p>
            <a:r>
              <a:rPr lang="en-US" sz="2000">
                <a:cs typeface="Times New Roman" pitchFamily="18" charset="0"/>
              </a:rPr>
              <a:t>for all </a:t>
            </a:r>
            <a:r>
              <a:rPr lang="en-US" sz="2000" b="1" i="1">
                <a:cs typeface="Times New Roman" pitchFamily="18" charset="0"/>
              </a:rPr>
              <a:t>P </a:t>
            </a:r>
            <a:r>
              <a:rPr lang="en-US" sz="2000">
                <a:cs typeface="Times New Roman" pitchFamily="18" charset="0"/>
              </a:rPr>
              <a:t>&gt; </a:t>
            </a:r>
            <a:r>
              <a:rPr lang="en-US" sz="2000" b="1" i="1">
                <a:cs typeface="Times New Roman" pitchFamily="18" charset="0"/>
              </a:rPr>
              <a:t>I</a:t>
            </a:r>
            <a:r>
              <a:rPr lang="en-US" sz="2000" b="1" i="1" baseline="-30000">
                <a:cs typeface="Times New Roman" pitchFamily="18" charset="0"/>
              </a:rPr>
              <a:t>a</a:t>
            </a:r>
            <a:r>
              <a:rPr lang="en-US" sz="2000">
                <a:cs typeface="Times New Roman" pitchFamily="18" charset="0"/>
              </a:rPr>
              <a:t> .  ELSE</a:t>
            </a:r>
            <a:r>
              <a:rPr lang="en-US" sz="2000" b="1" i="1">
                <a:cs typeface="Times New Roman" pitchFamily="18" charset="0"/>
              </a:rPr>
              <a:t> R</a:t>
            </a:r>
            <a:r>
              <a:rPr lang="en-US" sz="2000">
                <a:cs typeface="Times New Roman" pitchFamily="18" charset="0"/>
              </a:rPr>
              <a:t> = 0</a:t>
            </a:r>
            <a:r>
              <a:rPr lang="en-US" sz="2400">
                <a:cs typeface="Times New Roman" pitchFamily="18" charset="0"/>
              </a:rPr>
              <a:t>.</a:t>
            </a:r>
            <a:r>
              <a:rPr lang="en-US" sz="900"/>
              <a:t> </a:t>
            </a:r>
            <a:endParaRPr lang="en-US" sz="2400"/>
          </a:p>
        </p:txBody>
      </p:sp>
      <p:sp>
        <p:nvSpPr>
          <p:cNvPr id="4101" name="Text Box 8"/>
          <p:cNvSpPr txBox="1">
            <a:spLocks noChangeArrowheads="1"/>
          </p:cNvSpPr>
          <p:nvPr/>
        </p:nvSpPr>
        <p:spPr bwMode="auto">
          <a:xfrm>
            <a:off x="762000" y="4419600"/>
            <a:ext cx="7620000" cy="1554163"/>
          </a:xfrm>
          <a:prstGeom prst="rect">
            <a:avLst/>
          </a:prstGeom>
          <a:noFill/>
          <a:ln w="9525">
            <a:noFill/>
            <a:miter lim="800000"/>
            <a:headEnd/>
            <a:tailEnd/>
          </a:ln>
        </p:spPr>
        <p:txBody>
          <a:bodyPr>
            <a:spAutoFit/>
          </a:bodyPr>
          <a:lstStyle/>
          <a:p>
            <a:pPr>
              <a:spcBef>
                <a:spcPct val="50000"/>
              </a:spcBef>
            </a:pPr>
            <a:r>
              <a:rPr lang="en-US" sz="2000">
                <a:cs typeface="Times New Roman" pitchFamily="18" charset="0"/>
              </a:rPr>
              <a:t>Thus, the problem of predicting storm runoff depth is reduced to estimating a single value, the maximum retention capacity of the watershed, </a:t>
            </a:r>
            <a:r>
              <a:rPr lang="en-US" sz="2000" b="1" i="1">
                <a:cs typeface="Times New Roman" pitchFamily="18" charset="0"/>
              </a:rPr>
              <a:t>S</a:t>
            </a:r>
            <a:r>
              <a:rPr lang="en-US" sz="2000" b="1" i="1" baseline="-10000">
                <a:cs typeface="Times New Roman" pitchFamily="18" charset="0"/>
              </a:rPr>
              <a:t>max</a:t>
            </a:r>
            <a:r>
              <a:rPr lang="en-US" sz="2000">
                <a:cs typeface="Times New Roman" pitchFamily="18" charset="0"/>
              </a:rPr>
              <a:t>.</a:t>
            </a:r>
          </a:p>
          <a:p>
            <a:pPr>
              <a:spcBef>
                <a:spcPct val="50000"/>
              </a:spcBef>
            </a:pPr>
            <a:endParaRPr lang="en-US" sz="2400"/>
          </a:p>
        </p:txBody>
      </p:sp>
      <p:graphicFrame>
        <p:nvGraphicFramePr>
          <p:cNvPr id="4098" name="Object 9"/>
          <p:cNvGraphicFramePr>
            <a:graphicFrameLocks noChangeAspect="1"/>
          </p:cNvGraphicFramePr>
          <p:nvPr/>
        </p:nvGraphicFramePr>
        <p:xfrm>
          <a:off x="1752600" y="1844675"/>
          <a:ext cx="3124200" cy="1119188"/>
        </p:xfrm>
        <a:graphic>
          <a:graphicData uri="http://schemas.openxmlformats.org/presentationml/2006/ole">
            <p:oleObj spid="_x0000_s4098" name="Equation" r:id="rId4" imgW="1346040" imgH="4824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Grp="1" noChangeArrowheads="1"/>
          </p:cNvSpPr>
          <p:nvPr>
            <p:ph type="body" idx="1"/>
          </p:nvPr>
        </p:nvSpPr>
        <p:spPr>
          <a:xfrm>
            <a:off x="323850" y="44450"/>
            <a:ext cx="8153400" cy="4114800"/>
          </a:xfrm>
          <a:noFill/>
        </p:spPr>
        <p:txBody>
          <a:bodyPr/>
          <a:lstStyle/>
          <a:p>
            <a:pPr eaLnBrk="1" hangingPunct="1">
              <a:buFontTx/>
              <a:buNone/>
            </a:pPr>
            <a:r>
              <a:rPr lang="en-US" sz="2000" smtClean="0">
                <a:latin typeface="Comic Sans MS" pitchFamily="66" charset="0"/>
                <a:cs typeface="Times New Roman" pitchFamily="18" charset="0"/>
              </a:rPr>
              <a:t>The parameter </a:t>
            </a:r>
            <a:r>
              <a:rPr lang="en-US" sz="2000" i="1" smtClean="0">
                <a:latin typeface="Comic Sans MS" pitchFamily="66" charset="0"/>
                <a:cs typeface="Times New Roman" pitchFamily="18" charset="0"/>
              </a:rPr>
              <a:t>S</a:t>
            </a:r>
            <a:r>
              <a:rPr lang="en-US" sz="2000" b="1" i="1" baseline="-10000" smtClean="0">
                <a:latin typeface="Comic Sans MS" pitchFamily="66" charset="0"/>
                <a:cs typeface="Times New Roman" pitchFamily="18" charset="0"/>
              </a:rPr>
              <a:t>max</a:t>
            </a:r>
            <a:r>
              <a:rPr lang="en-US" sz="2000" smtClean="0">
                <a:latin typeface="Comic Sans MS" pitchFamily="66" charset="0"/>
                <a:cs typeface="Times New Roman" pitchFamily="18" charset="0"/>
              </a:rPr>
              <a:t> (mm) is related to a parameter called the </a:t>
            </a:r>
            <a:r>
              <a:rPr lang="en-US" sz="2000" smtClean="0">
                <a:solidFill>
                  <a:srgbClr val="FF3300"/>
                </a:solidFill>
                <a:latin typeface="Comic Sans MS" pitchFamily="66" charset="0"/>
                <a:cs typeface="Times New Roman" pitchFamily="18" charset="0"/>
              </a:rPr>
              <a:t>Curve Number, which is </a:t>
            </a:r>
            <a:r>
              <a:rPr lang="en-US" sz="2000" smtClean="0">
                <a:latin typeface="Comic Sans MS" pitchFamily="66" charset="0"/>
                <a:cs typeface="Times New Roman" pitchFamily="18" charset="0"/>
              </a:rPr>
              <a:t>an index of “storm-runoff generation capacity”, varying from 0 to 100.</a:t>
            </a:r>
            <a:r>
              <a:rPr lang="en-US" b="1" smtClean="0">
                <a:cs typeface="Times New Roman" pitchFamily="18" charset="0"/>
              </a:rPr>
              <a:t>  </a:t>
            </a:r>
          </a:p>
          <a:p>
            <a:pPr eaLnBrk="1" hangingPunct="1">
              <a:buFontTx/>
              <a:buNone/>
            </a:pPr>
            <a:endParaRPr lang="en-US" sz="3600" smtClean="0">
              <a:solidFill>
                <a:srgbClr val="FF3300"/>
              </a:solidFill>
              <a:latin typeface="Comic Sans MS" pitchFamily="66" charset="0"/>
              <a:cs typeface="Times New Roman" pitchFamily="18" charset="0"/>
            </a:endParaRPr>
          </a:p>
          <a:p>
            <a:pPr eaLnBrk="1" hangingPunct="1"/>
            <a:endParaRPr lang="en-US" sz="3600" smtClean="0">
              <a:latin typeface="Comic Sans MS" pitchFamily="66" charset="0"/>
              <a:cs typeface="Times New Roman" pitchFamily="18" charset="0"/>
            </a:endParaRPr>
          </a:p>
          <a:p>
            <a:pPr eaLnBrk="1" hangingPunct="1"/>
            <a:endParaRPr lang="en-US" smtClean="0">
              <a:latin typeface="Arial" charset="0"/>
              <a:cs typeface="Times New Roman" pitchFamily="18" charset="0"/>
            </a:endParaRPr>
          </a:p>
          <a:p>
            <a:pPr eaLnBrk="1" hangingPunct="1"/>
            <a:endParaRPr lang="en-US" smtClean="0">
              <a:latin typeface="Arial" charset="0"/>
              <a:cs typeface="Times New Roman" pitchFamily="18" charset="0"/>
            </a:endParaRPr>
          </a:p>
          <a:p>
            <a:pPr eaLnBrk="1" hangingPunct="1"/>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latin typeface="Arial" charset="0"/>
              <a:cs typeface="Times New Roman" pitchFamily="18" charset="0"/>
            </a:endParaRPr>
          </a:p>
          <a:p>
            <a:pPr eaLnBrk="1" hangingPunct="1">
              <a:buFontTx/>
              <a:buNone/>
            </a:pPr>
            <a:endParaRPr lang="en-US" smtClean="0"/>
          </a:p>
          <a:p>
            <a:pPr eaLnBrk="1" hangingPunct="1">
              <a:buFontTx/>
              <a:buNone/>
            </a:pPr>
            <a:endParaRPr lang="en-US" smtClean="0"/>
          </a:p>
        </p:txBody>
      </p:sp>
      <p:graphicFrame>
        <p:nvGraphicFramePr>
          <p:cNvPr id="5122" name="Object 10"/>
          <p:cNvGraphicFramePr>
            <a:graphicFrameLocks noChangeAspect="1"/>
          </p:cNvGraphicFramePr>
          <p:nvPr/>
        </p:nvGraphicFramePr>
        <p:xfrm>
          <a:off x="835025" y="2041525"/>
          <a:ext cx="2916238" cy="739775"/>
        </p:xfrm>
        <a:graphic>
          <a:graphicData uri="http://schemas.openxmlformats.org/presentationml/2006/ole">
            <p:oleObj spid="_x0000_s5122" name="Equation" r:id="rId4" imgW="1701720" imgH="431640" progId="Equation.3">
              <p:embed/>
            </p:oleObj>
          </a:graphicData>
        </a:graphic>
      </p:graphicFrame>
      <p:pic>
        <p:nvPicPr>
          <p:cNvPr id="5124" name="Picture 11" descr="Test7"/>
          <p:cNvPicPr>
            <a:picLocks noChangeAspect="1" noChangeArrowheads="1"/>
          </p:cNvPicPr>
          <p:nvPr/>
        </p:nvPicPr>
        <p:blipFill>
          <a:blip r:embed="rId5" cstate="print"/>
          <a:srcRect/>
          <a:stretch>
            <a:fillRect/>
          </a:stretch>
        </p:blipFill>
        <p:spPr bwMode="auto">
          <a:xfrm>
            <a:off x="3779838" y="1557338"/>
            <a:ext cx="3960812" cy="2135187"/>
          </a:xfrm>
          <a:prstGeom prst="rect">
            <a:avLst/>
          </a:prstGeom>
          <a:noFill/>
          <a:ln w="9525">
            <a:noFill/>
            <a:miter lim="800000"/>
            <a:headEnd/>
            <a:tailEnd/>
          </a:ln>
        </p:spPr>
      </p:pic>
      <p:pic>
        <p:nvPicPr>
          <p:cNvPr id="5125" name="Picture 12" descr="Test9"/>
          <p:cNvPicPr>
            <a:picLocks noChangeAspect="1" noChangeArrowheads="1"/>
          </p:cNvPicPr>
          <p:nvPr/>
        </p:nvPicPr>
        <p:blipFill>
          <a:blip r:embed="rId6" cstate="print"/>
          <a:srcRect/>
          <a:stretch>
            <a:fillRect/>
          </a:stretch>
        </p:blipFill>
        <p:spPr bwMode="auto">
          <a:xfrm>
            <a:off x="250825" y="3729038"/>
            <a:ext cx="4343400" cy="3128962"/>
          </a:xfrm>
          <a:prstGeom prst="rect">
            <a:avLst/>
          </a:prstGeom>
          <a:noFill/>
          <a:ln w="9525">
            <a:noFill/>
            <a:miter lim="800000"/>
            <a:headEnd/>
            <a:tailEnd/>
          </a:ln>
        </p:spPr>
      </p:pic>
      <p:sp>
        <p:nvSpPr>
          <p:cNvPr id="5126" name="Text Box 13"/>
          <p:cNvSpPr txBox="1">
            <a:spLocks noChangeArrowheads="1"/>
          </p:cNvSpPr>
          <p:nvPr/>
        </p:nvSpPr>
        <p:spPr bwMode="auto">
          <a:xfrm>
            <a:off x="4716463" y="3789363"/>
            <a:ext cx="4197350" cy="1006475"/>
          </a:xfrm>
          <a:prstGeom prst="rect">
            <a:avLst/>
          </a:prstGeom>
          <a:noFill/>
          <a:ln w="9525">
            <a:noFill/>
            <a:miter lim="800000"/>
            <a:headEnd/>
            <a:tailEnd/>
          </a:ln>
        </p:spPr>
        <p:txBody>
          <a:bodyPr>
            <a:spAutoFit/>
          </a:bodyPr>
          <a:lstStyle/>
          <a:p>
            <a:r>
              <a:rPr lang="it-IT" sz="2000"/>
              <a:t>Relationship between rainfall and runoff (in depth) for a given event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Designs\idealab.pot</Template>
  <TotalTime>4029</TotalTime>
  <Words>931</Words>
  <Application>Microsoft Office PowerPoint</Application>
  <PresentationFormat>Presentazione su schermo (4:3)</PresentationFormat>
  <Paragraphs>145</Paragraphs>
  <Slides>22</Slides>
  <Notes>22</Notes>
  <HiddenSlides>0</HiddenSlides>
  <MMClips>0</MMClips>
  <ScaleCrop>false</ScaleCrop>
  <HeadingPairs>
    <vt:vector size="6" baseType="variant">
      <vt:variant>
        <vt:lpstr>Tema</vt:lpstr>
      </vt:variant>
      <vt:variant>
        <vt:i4>1</vt:i4>
      </vt:variant>
      <vt:variant>
        <vt:lpstr>Server OLE incorporati</vt:lpstr>
      </vt:variant>
      <vt:variant>
        <vt:i4>5</vt:i4>
      </vt:variant>
      <vt:variant>
        <vt:lpstr>Titoli diapositive</vt:lpstr>
      </vt:variant>
      <vt:variant>
        <vt:i4>22</vt:i4>
      </vt:variant>
    </vt:vector>
  </HeadingPairs>
  <TitlesOfParts>
    <vt:vector size="28" baseType="lpstr">
      <vt:lpstr>Struttura predefinita</vt:lpstr>
      <vt:lpstr>Equation</vt:lpstr>
      <vt:lpstr>Photo Editor Photo</vt:lpstr>
      <vt:lpstr>Picture</vt:lpstr>
      <vt:lpstr>Equazione</vt:lpstr>
      <vt:lpstr>Microsoft Equation 3.0</vt:lpstr>
      <vt:lpstr>Diapositiva 1</vt:lpstr>
      <vt:lpstr>The flood and its hydrograph</vt:lpstr>
      <vt:lpstr>Diapositiva 3</vt:lpstr>
      <vt:lpstr>Prediction of storm runoff volume (‘SCS’ method) All quantities expressed in mm of water</vt:lpstr>
      <vt:lpstr>Diapositiva 5</vt:lpstr>
      <vt:lpstr>Diapositiva 6</vt:lpstr>
      <vt:lpstr>Diapositiva 7</vt:lpstr>
      <vt:lpstr>Diapositiva 8</vt:lpstr>
      <vt:lpstr>Diapositiva 9</vt:lpstr>
      <vt:lpstr>Diapositiva 10</vt:lpstr>
      <vt:lpstr>CNs are evaluated for many watersheds and related to:</vt:lpstr>
      <vt:lpstr>Classification of hydrologic properties of vegetation covers for estimating curve numbers (US Soil Conservation Service, 1972)</vt:lpstr>
      <vt:lpstr>Runoff Curve Numbers  for hydrologic soil-cover complexes under average antecedent moisture conditions</vt:lpstr>
      <vt:lpstr>Curve Numbers for urban/suburban land covers (US Soil Conservation Service , 1975)</vt:lpstr>
      <vt:lpstr>Accounting for the Antecedent Moisture Condition</vt:lpstr>
      <vt:lpstr>Example</vt:lpstr>
      <vt:lpstr>Esercise (2)</vt:lpstr>
      <vt:lpstr>Example</vt:lpstr>
      <vt:lpstr>Esercise (3)</vt:lpstr>
      <vt:lpstr>Application</vt:lpstr>
      <vt:lpstr>Esercise (4)</vt:lpstr>
      <vt:lpstr>Estimation of S based on observed values of rainfall and runoff</vt:lpstr>
    </vt:vector>
  </TitlesOfParts>
  <Company>Dipartimento TESAF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Marco  Borga</dc:creator>
  <cp:lastModifiedBy>Borga</cp:lastModifiedBy>
  <cp:revision>205</cp:revision>
  <cp:lastPrinted>2001-10-01T10:52:27Z</cp:lastPrinted>
  <dcterms:created xsi:type="dcterms:W3CDTF">2000-09-06T08:55:36Z</dcterms:created>
  <dcterms:modified xsi:type="dcterms:W3CDTF">2013-11-13T10:59:47Z</dcterms:modified>
</cp:coreProperties>
</file>